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7" r:id="rId2"/>
    <p:sldId id="329" r:id="rId3"/>
    <p:sldId id="258" r:id="rId4"/>
    <p:sldId id="286" r:id="rId5"/>
    <p:sldId id="326" r:id="rId6"/>
    <p:sldId id="332" r:id="rId7"/>
    <p:sldId id="328" r:id="rId8"/>
    <p:sldId id="331" r:id="rId9"/>
    <p:sldId id="325" r:id="rId10"/>
    <p:sldId id="310" r:id="rId11"/>
    <p:sldId id="313" r:id="rId12"/>
    <p:sldId id="311" r:id="rId13"/>
    <p:sldId id="312" r:id="rId14"/>
    <p:sldId id="260" r:id="rId15"/>
    <p:sldId id="266" r:id="rId16"/>
    <p:sldId id="261" r:id="rId17"/>
    <p:sldId id="295" r:id="rId18"/>
    <p:sldId id="282" r:id="rId19"/>
    <p:sldId id="263" r:id="rId20"/>
    <p:sldId id="283" r:id="rId21"/>
    <p:sldId id="333" r:id="rId22"/>
    <p:sldId id="284" r:id="rId23"/>
    <p:sldId id="334" r:id="rId24"/>
    <p:sldId id="336" r:id="rId25"/>
    <p:sldId id="337" r:id="rId26"/>
    <p:sldId id="33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sha mosky" initials="sm" lastIdx="1" clrIdx="0">
    <p:extLst>
      <p:ext uri="{19B8F6BF-5375-455C-9EA6-DF929625EA0E}">
        <p15:presenceInfo xmlns:p15="http://schemas.microsoft.com/office/powerpoint/2012/main" userId="5f5aa5fe219e5a6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673"/>
    <a:srgbClr val="A3D65C"/>
    <a:srgbClr val="FB9F8C"/>
    <a:srgbClr val="D98032"/>
    <a:srgbClr val="F2BE5C"/>
    <a:srgbClr val="D9B4C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9" autoAdjust="0"/>
    <p:restoredTop sz="88437" autoAdjust="0"/>
  </p:normalViewPr>
  <p:slideViewPr>
    <p:cSldViewPr snapToGrid="0">
      <p:cViewPr varScale="1">
        <p:scale>
          <a:sx n="88" d="100"/>
          <a:sy n="88" d="100"/>
        </p:scale>
        <p:origin x="2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477522-B991-468F-ABD6-43F2F11C4CE5}" type="doc">
      <dgm:prSet loTypeId="urn:microsoft.com/office/officeart/2017/3/layout/HorizontalPathTimeline" loCatId="process" qsTypeId="urn:microsoft.com/office/officeart/2005/8/quickstyle/simple2" qsCatId="simple" csTypeId="urn:microsoft.com/office/officeart/2005/8/colors/colorful5" csCatId="colorful" phldr="1"/>
      <dgm:spPr/>
      <dgm:t>
        <a:bodyPr/>
        <a:lstStyle/>
        <a:p>
          <a:endParaRPr lang="en-US"/>
        </a:p>
      </dgm:t>
    </dgm:pt>
    <dgm:pt modelId="{4DF8EFA1-93A3-4B17-9334-D045202D11B5}">
      <dgm:prSet/>
      <dgm:spPr/>
      <dgm:t>
        <a:bodyPr/>
        <a:lstStyle/>
        <a:p>
          <a:pPr>
            <a:defRPr b="1"/>
          </a:pPr>
          <a:r>
            <a:rPr lang="en-US" b="0" dirty="0">
              <a:latin typeface="Avenir Next LT Pro Light" panose="020B0304020202020204" pitchFamily="34" charset="0"/>
            </a:rPr>
            <a:t>2 Mar. 2021</a:t>
          </a:r>
        </a:p>
      </dgm:t>
    </dgm:pt>
    <dgm:pt modelId="{254AC6A9-4D3C-45D0-A7C2-54E36FF20A5F}" type="parTrans" cxnId="{ACFC5961-D4CA-439A-B265-108D01CF8533}">
      <dgm:prSet/>
      <dgm:spPr/>
      <dgm:t>
        <a:bodyPr/>
        <a:lstStyle/>
        <a:p>
          <a:endParaRPr lang="en-US"/>
        </a:p>
      </dgm:t>
    </dgm:pt>
    <dgm:pt modelId="{C25160FF-FC39-48FA-86FE-940950D5E8DA}" type="sibTrans" cxnId="{ACFC5961-D4CA-439A-B265-108D01CF8533}">
      <dgm:prSet/>
      <dgm:spPr/>
      <dgm:t>
        <a:bodyPr/>
        <a:lstStyle/>
        <a:p>
          <a:endParaRPr lang="en-US"/>
        </a:p>
      </dgm:t>
    </dgm:pt>
    <dgm:pt modelId="{2B390E0E-48E1-429F-9622-BB88A506589F}">
      <dgm:prSet custT="1"/>
      <dgm:spPr/>
      <dgm:t>
        <a:bodyPr/>
        <a:lstStyle/>
        <a:p>
          <a:pPr algn="ctr"/>
          <a:r>
            <a:rPr lang="en-US" sz="1400" dirty="0">
              <a:latin typeface="Avenir Next LT Pro Light" panose="020B0304020202020204" pitchFamily="34" charset="0"/>
            </a:rPr>
            <a:t>National Insight Generation Workshop</a:t>
          </a:r>
        </a:p>
      </dgm:t>
    </dgm:pt>
    <dgm:pt modelId="{B98E35A5-F527-4912-B350-82BFFDA8680C}" type="parTrans" cxnId="{BECE69AC-EDB4-4B71-97CC-4F246A19A063}">
      <dgm:prSet/>
      <dgm:spPr/>
      <dgm:t>
        <a:bodyPr/>
        <a:lstStyle/>
        <a:p>
          <a:endParaRPr lang="en-US"/>
        </a:p>
      </dgm:t>
    </dgm:pt>
    <dgm:pt modelId="{0569E361-3A79-417B-85B6-DBA308F6F297}" type="sibTrans" cxnId="{BECE69AC-EDB4-4B71-97CC-4F246A19A063}">
      <dgm:prSet/>
      <dgm:spPr/>
      <dgm:t>
        <a:bodyPr/>
        <a:lstStyle/>
        <a:p>
          <a:endParaRPr lang="en-US"/>
        </a:p>
      </dgm:t>
    </dgm:pt>
    <dgm:pt modelId="{DDB7207A-DAC8-45DF-B94C-0AB54F56845E}">
      <dgm:prSet/>
      <dgm:spPr/>
      <dgm:t>
        <a:bodyPr/>
        <a:lstStyle/>
        <a:p>
          <a:pPr>
            <a:defRPr b="1"/>
          </a:pPr>
          <a:r>
            <a:rPr lang="en-US" b="0" dirty="0">
              <a:latin typeface="Avenir Next LT Pro Light" panose="020B0304020202020204" pitchFamily="34" charset="0"/>
            </a:rPr>
            <a:t>22 Apr. 2021</a:t>
          </a:r>
        </a:p>
      </dgm:t>
    </dgm:pt>
    <dgm:pt modelId="{2187F898-552F-4C50-8C37-C619EFDAF3E6}" type="parTrans" cxnId="{01BB48F2-E129-4459-AF0F-8700034A7D40}">
      <dgm:prSet/>
      <dgm:spPr/>
      <dgm:t>
        <a:bodyPr/>
        <a:lstStyle/>
        <a:p>
          <a:endParaRPr lang="en-US"/>
        </a:p>
      </dgm:t>
    </dgm:pt>
    <dgm:pt modelId="{373A5B58-E974-4A9F-96DB-7A518BB1F1F0}" type="sibTrans" cxnId="{01BB48F2-E129-4459-AF0F-8700034A7D40}">
      <dgm:prSet/>
      <dgm:spPr/>
      <dgm:t>
        <a:bodyPr/>
        <a:lstStyle/>
        <a:p>
          <a:endParaRPr lang="en-US"/>
        </a:p>
      </dgm:t>
    </dgm:pt>
    <dgm:pt modelId="{06CDDE66-2FDE-4E18-B912-C72FD8829AF3}">
      <dgm:prSet custT="1"/>
      <dgm:spPr/>
      <dgm:t>
        <a:bodyPr/>
        <a:lstStyle/>
        <a:p>
          <a:pPr algn="ctr"/>
          <a:r>
            <a:rPr lang="en-US" sz="1400" b="0" dirty="0">
              <a:latin typeface="Avenir Next LT Pro Light" panose="020B0304020202020204" pitchFamily="34" charset="0"/>
            </a:rPr>
            <a:t>National Level Ideation Session</a:t>
          </a:r>
        </a:p>
      </dgm:t>
    </dgm:pt>
    <dgm:pt modelId="{1D07A1CC-03EA-494B-B56B-31A529777808}" type="parTrans" cxnId="{2A8E91BE-A72E-428F-B522-9E5CC2A8B060}">
      <dgm:prSet/>
      <dgm:spPr/>
      <dgm:t>
        <a:bodyPr/>
        <a:lstStyle/>
        <a:p>
          <a:endParaRPr lang="en-US"/>
        </a:p>
      </dgm:t>
    </dgm:pt>
    <dgm:pt modelId="{C5A74349-4939-4CE0-8446-860E4A2D939D}" type="sibTrans" cxnId="{2A8E91BE-A72E-428F-B522-9E5CC2A8B060}">
      <dgm:prSet/>
      <dgm:spPr/>
      <dgm:t>
        <a:bodyPr/>
        <a:lstStyle/>
        <a:p>
          <a:endParaRPr lang="en-US"/>
        </a:p>
      </dgm:t>
    </dgm:pt>
    <dgm:pt modelId="{A513A213-52C8-4887-8145-1661BD448D1C}">
      <dgm:prSet/>
      <dgm:spPr/>
      <dgm:t>
        <a:bodyPr/>
        <a:lstStyle/>
        <a:p>
          <a:pPr>
            <a:defRPr b="1"/>
          </a:pPr>
          <a:r>
            <a:rPr lang="en-US" b="0" dirty="0">
              <a:latin typeface="Avenir Next LT Pro Light" panose="020B0304020202020204" pitchFamily="34" charset="0"/>
            </a:rPr>
            <a:t>15 June 2021</a:t>
          </a:r>
        </a:p>
      </dgm:t>
    </dgm:pt>
    <dgm:pt modelId="{C617E02D-E539-4E1C-832C-C8F444A14305}" type="parTrans" cxnId="{91D1A3A1-79E5-4310-B565-053EF21D4368}">
      <dgm:prSet/>
      <dgm:spPr/>
      <dgm:t>
        <a:bodyPr/>
        <a:lstStyle/>
        <a:p>
          <a:endParaRPr lang="en-US"/>
        </a:p>
      </dgm:t>
    </dgm:pt>
    <dgm:pt modelId="{4E13D1FD-502E-41D3-BA43-1808F261ACC8}" type="sibTrans" cxnId="{91D1A3A1-79E5-4310-B565-053EF21D4368}">
      <dgm:prSet/>
      <dgm:spPr/>
      <dgm:t>
        <a:bodyPr/>
        <a:lstStyle/>
        <a:p>
          <a:endParaRPr lang="en-US"/>
        </a:p>
      </dgm:t>
    </dgm:pt>
    <dgm:pt modelId="{3F928A60-6BF9-4E01-B2BF-62706B8B37A3}">
      <dgm:prSet custT="1"/>
      <dgm:spPr/>
      <dgm:t>
        <a:bodyPr/>
        <a:lstStyle/>
        <a:p>
          <a:pPr algn="ctr"/>
          <a:r>
            <a:rPr lang="en-US" sz="1400" dirty="0">
              <a:latin typeface="Avenir Next LT Pro Light" panose="020B0304020202020204" pitchFamily="34" charset="0"/>
            </a:rPr>
            <a:t>National session to share ideas from local micro-labs</a:t>
          </a:r>
        </a:p>
      </dgm:t>
    </dgm:pt>
    <dgm:pt modelId="{74C36389-21A7-4E30-B823-FF2184E9067E}" type="parTrans" cxnId="{DF820D34-8C43-480D-BCC4-AEE8B36D2EF3}">
      <dgm:prSet/>
      <dgm:spPr/>
      <dgm:t>
        <a:bodyPr/>
        <a:lstStyle/>
        <a:p>
          <a:endParaRPr lang="en-US"/>
        </a:p>
      </dgm:t>
    </dgm:pt>
    <dgm:pt modelId="{436559DB-EE54-42EE-87EB-99E05E14A4EE}" type="sibTrans" cxnId="{DF820D34-8C43-480D-BCC4-AEE8B36D2EF3}">
      <dgm:prSet/>
      <dgm:spPr/>
      <dgm:t>
        <a:bodyPr/>
        <a:lstStyle/>
        <a:p>
          <a:endParaRPr lang="en-US"/>
        </a:p>
      </dgm:t>
    </dgm:pt>
    <dgm:pt modelId="{71D8B147-8718-4CB5-A78D-09ADFDB46993}">
      <dgm:prSet/>
      <dgm:spPr/>
      <dgm:t>
        <a:bodyPr/>
        <a:lstStyle/>
        <a:p>
          <a:pPr>
            <a:defRPr b="1"/>
          </a:pPr>
          <a:r>
            <a:rPr lang="en-US" b="0" dirty="0">
              <a:latin typeface="Avenir Next LT Pro Light" panose="020B0304020202020204" pitchFamily="34" charset="0"/>
            </a:rPr>
            <a:t>14 Sep. 2021</a:t>
          </a:r>
        </a:p>
      </dgm:t>
    </dgm:pt>
    <dgm:pt modelId="{A93DB457-0296-498C-8901-1DB1480350FA}" type="parTrans" cxnId="{69B15DA2-4135-4517-829E-8C17846CADA3}">
      <dgm:prSet/>
      <dgm:spPr/>
      <dgm:t>
        <a:bodyPr/>
        <a:lstStyle/>
        <a:p>
          <a:endParaRPr lang="en-US"/>
        </a:p>
      </dgm:t>
    </dgm:pt>
    <dgm:pt modelId="{76094CCA-411A-4C8A-A634-CC0B4A303054}" type="sibTrans" cxnId="{69B15DA2-4135-4517-829E-8C17846CADA3}">
      <dgm:prSet/>
      <dgm:spPr/>
      <dgm:t>
        <a:bodyPr/>
        <a:lstStyle/>
        <a:p>
          <a:endParaRPr lang="en-US"/>
        </a:p>
      </dgm:t>
    </dgm:pt>
    <dgm:pt modelId="{1CDF8520-AAF8-44CF-9B52-211193CCEC32}">
      <dgm:prSet custT="1"/>
      <dgm:spPr/>
      <dgm:t>
        <a:bodyPr/>
        <a:lstStyle/>
        <a:p>
          <a:pPr algn="ctr"/>
          <a:r>
            <a:rPr lang="en-US" sz="1400" dirty="0">
              <a:latin typeface="Avenir Next LT Pro Light" panose="020B0304020202020204" pitchFamily="34" charset="0"/>
            </a:rPr>
            <a:t>Prototyping activities workshop</a:t>
          </a:r>
        </a:p>
      </dgm:t>
    </dgm:pt>
    <dgm:pt modelId="{901B016F-00F0-475B-ADE9-E81C96CE00FE}" type="parTrans" cxnId="{17D31091-536D-42B9-89CE-4200B7D79655}">
      <dgm:prSet/>
      <dgm:spPr/>
      <dgm:t>
        <a:bodyPr/>
        <a:lstStyle/>
        <a:p>
          <a:endParaRPr lang="en-US"/>
        </a:p>
      </dgm:t>
    </dgm:pt>
    <dgm:pt modelId="{3A992C78-58CE-4BE9-A77B-996F00E9920C}" type="sibTrans" cxnId="{17D31091-536D-42B9-89CE-4200B7D79655}">
      <dgm:prSet/>
      <dgm:spPr/>
      <dgm:t>
        <a:bodyPr/>
        <a:lstStyle/>
        <a:p>
          <a:endParaRPr lang="en-US"/>
        </a:p>
      </dgm:t>
    </dgm:pt>
    <dgm:pt modelId="{68259E07-DBA5-45D6-8945-17EFBCB44ECC}">
      <dgm:prSet/>
      <dgm:spPr/>
      <dgm:t>
        <a:bodyPr/>
        <a:lstStyle/>
        <a:p>
          <a:pPr>
            <a:defRPr b="1"/>
          </a:pPr>
          <a:r>
            <a:rPr lang="en-US" b="0" dirty="0">
              <a:latin typeface="Avenir Next LT Pro Light" panose="020B0304020202020204" pitchFamily="34" charset="0"/>
            </a:rPr>
            <a:t>16 Nov. 2021</a:t>
          </a:r>
        </a:p>
      </dgm:t>
    </dgm:pt>
    <dgm:pt modelId="{85681941-6FC5-4303-A965-AB002502BC74}" type="parTrans" cxnId="{DB521C9B-D34B-47E2-B22B-02CD2735ACAD}">
      <dgm:prSet/>
      <dgm:spPr/>
      <dgm:t>
        <a:bodyPr/>
        <a:lstStyle/>
        <a:p>
          <a:endParaRPr lang="en-US"/>
        </a:p>
      </dgm:t>
    </dgm:pt>
    <dgm:pt modelId="{EEAA37B2-6376-4AED-8255-53799530DAEC}" type="sibTrans" cxnId="{DB521C9B-D34B-47E2-B22B-02CD2735ACAD}">
      <dgm:prSet/>
      <dgm:spPr/>
      <dgm:t>
        <a:bodyPr/>
        <a:lstStyle/>
        <a:p>
          <a:endParaRPr lang="en-US"/>
        </a:p>
      </dgm:t>
    </dgm:pt>
    <dgm:pt modelId="{F383AB6E-088A-4644-8F3F-120CCDAB995D}">
      <dgm:prSet custT="1"/>
      <dgm:spPr/>
      <dgm:t>
        <a:bodyPr/>
        <a:lstStyle/>
        <a:p>
          <a:pPr algn="ctr"/>
          <a:r>
            <a:rPr lang="en-US" sz="1400" dirty="0">
              <a:latin typeface="Avenir Next LT Pro Light" panose="020B0304020202020204" pitchFamily="34" charset="0"/>
            </a:rPr>
            <a:t>Developmental Prototype: V.1 Suite of Tools</a:t>
          </a:r>
        </a:p>
      </dgm:t>
    </dgm:pt>
    <dgm:pt modelId="{9FCE93BF-187D-423C-A6B4-DD0723640CD9}" type="parTrans" cxnId="{D370215A-DCF3-4B5E-BADA-298105231652}">
      <dgm:prSet/>
      <dgm:spPr/>
      <dgm:t>
        <a:bodyPr/>
        <a:lstStyle/>
        <a:p>
          <a:endParaRPr lang="en-US"/>
        </a:p>
      </dgm:t>
    </dgm:pt>
    <dgm:pt modelId="{9D57528B-C0C7-43DD-AA8E-EFE8117FDB9B}" type="sibTrans" cxnId="{D370215A-DCF3-4B5E-BADA-298105231652}">
      <dgm:prSet/>
      <dgm:spPr/>
      <dgm:t>
        <a:bodyPr/>
        <a:lstStyle/>
        <a:p>
          <a:endParaRPr lang="en-US"/>
        </a:p>
      </dgm:t>
    </dgm:pt>
    <dgm:pt modelId="{90C9FAC3-5AF6-4D4A-9E1D-A8DA23C07F11}">
      <dgm:prSet/>
      <dgm:spPr/>
      <dgm:t>
        <a:bodyPr/>
        <a:lstStyle/>
        <a:p>
          <a:pPr>
            <a:defRPr b="1"/>
          </a:pPr>
          <a:r>
            <a:rPr lang="en-US" b="0" dirty="0">
              <a:latin typeface="Avenir Next LT Pro Light" panose="020B0304020202020204" pitchFamily="34" charset="0"/>
            </a:rPr>
            <a:t>14 Dec. 2021</a:t>
          </a:r>
        </a:p>
      </dgm:t>
    </dgm:pt>
    <dgm:pt modelId="{BD41226A-9195-41C3-A9B9-329B5868C302}" type="parTrans" cxnId="{B0AF9B68-1CB6-44CE-911B-5A406C97B452}">
      <dgm:prSet/>
      <dgm:spPr/>
      <dgm:t>
        <a:bodyPr/>
        <a:lstStyle/>
        <a:p>
          <a:endParaRPr lang="en-US"/>
        </a:p>
      </dgm:t>
    </dgm:pt>
    <dgm:pt modelId="{6A8167A4-982E-4BE9-A684-FC9FD0A48C7A}" type="sibTrans" cxnId="{B0AF9B68-1CB6-44CE-911B-5A406C97B452}">
      <dgm:prSet/>
      <dgm:spPr/>
      <dgm:t>
        <a:bodyPr/>
        <a:lstStyle/>
        <a:p>
          <a:endParaRPr lang="en-US"/>
        </a:p>
      </dgm:t>
    </dgm:pt>
    <dgm:pt modelId="{369916B9-8F19-40D3-8808-9959B0544E01}">
      <dgm:prSet custT="1"/>
      <dgm:spPr/>
      <dgm:t>
        <a:bodyPr/>
        <a:lstStyle/>
        <a:p>
          <a:pPr algn="ctr"/>
          <a:r>
            <a:rPr lang="en-US" sz="1400" dirty="0">
              <a:latin typeface="Avenir Next LT Pro Light" panose="020B0304020202020204" pitchFamily="34" charset="0"/>
            </a:rPr>
            <a:t>Draft</a:t>
          </a:r>
          <a:r>
            <a:rPr lang="en-US" sz="1400" baseline="0" dirty="0">
              <a:latin typeface="Avenir Next LT Pro Light" panose="020B0304020202020204" pitchFamily="34" charset="0"/>
            </a:rPr>
            <a:t> prototype: Presentation</a:t>
          </a:r>
          <a:endParaRPr lang="en-US" sz="1400" dirty="0">
            <a:latin typeface="Avenir Next LT Pro Light" panose="020B0304020202020204" pitchFamily="34" charset="0"/>
          </a:endParaRPr>
        </a:p>
      </dgm:t>
    </dgm:pt>
    <dgm:pt modelId="{A65B3B6D-667E-4DB4-8332-6305EA11AE37}" type="parTrans" cxnId="{DC929A62-3600-44F0-992C-76283AED387A}">
      <dgm:prSet/>
      <dgm:spPr/>
      <dgm:t>
        <a:bodyPr/>
        <a:lstStyle/>
        <a:p>
          <a:endParaRPr lang="en-US"/>
        </a:p>
      </dgm:t>
    </dgm:pt>
    <dgm:pt modelId="{3FFCC527-4F7F-4B00-B49E-6A3A10B3050E}" type="sibTrans" cxnId="{DC929A62-3600-44F0-992C-76283AED387A}">
      <dgm:prSet/>
      <dgm:spPr/>
      <dgm:t>
        <a:bodyPr/>
        <a:lstStyle/>
        <a:p>
          <a:endParaRPr lang="en-US"/>
        </a:p>
      </dgm:t>
    </dgm:pt>
    <dgm:pt modelId="{04EC6032-40D0-4DF9-8FCB-8AED999552CF}">
      <dgm:prSet/>
      <dgm:spPr/>
      <dgm:t>
        <a:bodyPr/>
        <a:lstStyle/>
        <a:p>
          <a:pPr>
            <a:defRPr b="1"/>
          </a:pPr>
          <a:r>
            <a:rPr lang="en-US" b="0" dirty="0">
              <a:latin typeface="Avenir Next LT Pro Light" panose="020B0304020202020204" pitchFamily="34" charset="0"/>
            </a:rPr>
            <a:t>2 Mar. 2022</a:t>
          </a:r>
        </a:p>
      </dgm:t>
    </dgm:pt>
    <dgm:pt modelId="{EBCE3D24-3CA8-4825-A041-3778BE0DF12D}" type="parTrans" cxnId="{8CD85BA5-01C0-4E7D-9FD2-F756AFE6801E}">
      <dgm:prSet/>
      <dgm:spPr/>
      <dgm:t>
        <a:bodyPr/>
        <a:lstStyle/>
        <a:p>
          <a:endParaRPr lang="en-US"/>
        </a:p>
      </dgm:t>
    </dgm:pt>
    <dgm:pt modelId="{4C24BB0C-15DA-45A0-95E5-6F69A9D22F54}" type="sibTrans" cxnId="{8CD85BA5-01C0-4E7D-9FD2-F756AFE6801E}">
      <dgm:prSet/>
      <dgm:spPr/>
      <dgm:t>
        <a:bodyPr/>
        <a:lstStyle/>
        <a:p>
          <a:endParaRPr lang="en-US"/>
        </a:p>
      </dgm:t>
    </dgm:pt>
    <dgm:pt modelId="{131D6FF4-BBF4-4DDE-A841-F23E7DE4B867}">
      <dgm:prSet custT="1"/>
      <dgm:spPr/>
      <dgm:t>
        <a:bodyPr/>
        <a:lstStyle/>
        <a:p>
          <a:pPr algn="ctr"/>
          <a:r>
            <a:rPr lang="en-US" sz="1400" dirty="0">
              <a:latin typeface="Avenir Next LT Pro Light" panose="020B0304020202020204" pitchFamily="34" charset="0"/>
            </a:rPr>
            <a:t>Lessons Learned Roundtable / Road map engagement session</a:t>
          </a:r>
        </a:p>
      </dgm:t>
    </dgm:pt>
    <dgm:pt modelId="{CB6610D7-DB81-412D-92C6-B6C01108FDE3}" type="parTrans" cxnId="{34224180-D167-45B9-A590-890A1A6A1DDE}">
      <dgm:prSet/>
      <dgm:spPr/>
      <dgm:t>
        <a:bodyPr/>
        <a:lstStyle/>
        <a:p>
          <a:endParaRPr lang="en-US"/>
        </a:p>
      </dgm:t>
    </dgm:pt>
    <dgm:pt modelId="{B641EA6B-E57D-4878-AF19-6BE1151D13B1}" type="sibTrans" cxnId="{34224180-D167-45B9-A590-890A1A6A1DDE}">
      <dgm:prSet/>
      <dgm:spPr/>
      <dgm:t>
        <a:bodyPr/>
        <a:lstStyle/>
        <a:p>
          <a:endParaRPr lang="en-US"/>
        </a:p>
      </dgm:t>
    </dgm:pt>
    <dgm:pt modelId="{649AD015-E671-440A-8915-73AD27DC359A}">
      <dgm:prSet/>
      <dgm:spPr/>
      <dgm:t>
        <a:bodyPr/>
        <a:lstStyle/>
        <a:p>
          <a:pPr>
            <a:defRPr b="1"/>
          </a:pPr>
          <a:r>
            <a:rPr lang="en-US" b="0" dirty="0">
              <a:latin typeface="Avenir Next LT Pro Light" panose="020B0304020202020204" pitchFamily="34" charset="0"/>
            </a:rPr>
            <a:t>31 Mar. 2022</a:t>
          </a:r>
        </a:p>
      </dgm:t>
    </dgm:pt>
    <dgm:pt modelId="{3ED91D75-99CB-4093-B34C-61DAEFE3B9D0}" type="parTrans" cxnId="{56D7CF26-6F27-4C05-B9FA-0AD6581B9CD1}">
      <dgm:prSet/>
      <dgm:spPr/>
      <dgm:t>
        <a:bodyPr/>
        <a:lstStyle/>
        <a:p>
          <a:endParaRPr lang="en-US"/>
        </a:p>
      </dgm:t>
    </dgm:pt>
    <dgm:pt modelId="{7FBE009B-87FD-4634-BB5E-F0A7F44D5EF8}" type="sibTrans" cxnId="{56D7CF26-6F27-4C05-B9FA-0AD6581B9CD1}">
      <dgm:prSet/>
      <dgm:spPr/>
      <dgm:t>
        <a:bodyPr/>
        <a:lstStyle/>
        <a:p>
          <a:endParaRPr lang="en-US"/>
        </a:p>
      </dgm:t>
    </dgm:pt>
    <dgm:pt modelId="{8FD41EE7-16FC-4E6B-82D1-12F82462E9D6}">
      <dgm:prSet/>
      <dgm:spPr/>
      <dgm:t>
        <a:bodyPr/>
        <a:lstStyle/>
        <a:p>
          <a:pPr>
            <a:defRPr b="1"/>
          </a:pPr>
          <a:r>
            <a:rPr lang="en-US" b="0" dirty="0">
              <a:latin typeface="Avenir Next LT Pro Light" panose="020B0304020202020204" pitchFamily="34" charset="0"/>
            </a:rPr>
            <a:t>1 Oct. 2020</a:t>
          </a:r>
        </a:p>
      </dgm:t>
    </dgm:pt>
    <dgm:pt modelId="{68333088-3E94-49DF-922B-FFA42A17A19F}" type="parTrans" cxnId="{0A55EF19-AEFC-44FA-BE07-553D92C57513}">
      <dgm:prSet/>
      <dgm:spPr/>
      <dgm:t>
        <a:bodyPr/>
        <a:lstStyle/>
        <a:p>
          <a:endParaRPr lang="en-CA"/>
        </a:p>
      </dgm:t>
    </dgm:pt>
    <dgm:pt modelId="{327A418A-3FB6-4A3C-A1A6-90C23FEB9DD3}" type="sibTrans" cxnId="{0A55EF19-AEFC-44FA-BE07-553D92C57513}">
      <dgm:prSet/>
      <dgm:spPr/>
      <dgm:t>
        <a:bodyPr/>
        <a:lstStyle/>
        <a:p>
          <a:endParaRPr lang="en-CA"/>
        </a:p>
      </dgm:t>
    </dgm:pt>
    <dgm:pt modelId="{6FC67A68-C660-48AB-9D38-F79D384D822F}">
      <dgm:prSet custT="1"/>
      <dgm:spPr/>
      <dgm:t>
        <a:bodyPr/>
        <a:lstStyle/>
        <a:p>
          <a:r>
            <a:rPr lang="en-CA" sz="1400" dirty="0">
              <a:latin typeface="Avenir Next LT Pro Light" panose="020B0304020202020204" pitchFamily="34" charset="0"/>
            </a:rPr>
            <a:t>SL Phase 1 kick-off</a:t>
          </a:r>
        </a:p>
      </dgm:t>
    </dgm:pt>
    <dgm:pt modelId="{8CA78F93-4ADB-40D9-A4F3-F75A7996C5BF}" type="parTrans" cxnId="{47628330-0F2D-4500-9F2E-BF22FF37A3D9}">
      <dgm:prSet/>
      <dgm:spPr/>
      <dgm:t>
        <a:bodyPr/>
        <a:lstStyle/>
        <a:p>
          <a:endParaRPr lang="en-CA"/>
        </a:p>
      </dgm:t>
    </dgm:pt>
    <dgm:pt modelId="{BCADD89F-CA90-49E1-B8A7-C3F174562BAC}" type="sibTrans" cxnId="{47628330-0F2D-4500-9F2E-BF22FF37A3D9}">
      <dgm:prSet/>
      <dgm:spPr/>
      <dgm:t>
        <a:bodyPr/>
        <a:lstStyle/>
        <a:p>
          <a:endParaRPr lang="en-CA"/>
        </a:p>
      </dgm:t>
    </dgm:pt>
    <dgm:pt modelId="{BE34B92E-1B05-4D7F-91D7-C2BD92046747}">
      <dgm:prSet custT="1"/>
      <dgm:spPr/>
      <dgm:t>
        <a:bodyPr/>
        <a:lstStyle/>
        <a:p>
          <a:pPr algn="ctr"/>
          <a:r>
            <a:rPr lang="en-US" sz="1400" dirty="0">
              <a:latin typeface="Avenir Next LT Pro Light" panose="020B0304020202020204" pitchFamily="34" charset="0"/>
            </a:rPr>
            <a:t>End</a:t>
          </a:r>
          <a:r>
            <a:rPr lang="en-US" sz="1400" baseline="0" dirty="0">
              <a:latin typeface="Avenir Next LT Pro Light" panose="020B0304020202020204" pitchFamily="34" charset="0"/>
            </a:rPr>
            <a:t> of project</a:t>
          </a:r>
          <a:endParaRPr lang="en-US" sz="1400" dirty="0">
            <a:latin typeface="Avenir Next LT Pro Light" panose="020B0304020202020204" pitchFamily="34" charset="0"/>
          </a:endParaRPr>
        </a:p>
      </dgm:t>
    </dgm:pt>
    <dgm:pt modelId="{44870DCE-7135-4FF0-9E8E-6A6EC17C9008}" type="sibTrans" cxnId="{39CFBE8F-89AB-4CDA-83BC-02AE62DE12A1}">
      <dgm:prSet/>
      <dgm:spPr/>
      <dgm:t>
        <a:bodyPr/>
        <a:lstStyle/>
        <a:p>
          <a:endParaRPr lang="en-US"/>
        </a:p>
      </dgm:t>
    </dgm:pt>
    <dgm:pt modelId="{D109B58B-16D5-4FD0-B4E8-BD847A4B4838}" type="parTrans" cxnId="{39CFBE8F-89AB-4CDA-83BC-02AE62DE12A1}">
      <dgm:prSet/>
      <dgm:spPr/>
      <dgm:t>
        <a:bodyPr/>
        <a:lstStyle/>
        <a:p>
          <a:endParaRPr lang="en-US"/>
        </a:p>
      </dgm:t>
    </dgm:pt>
    <dgm:pt modelId="{6475E64D-62E9-4548-8087-44741AB1F77D}" type="pres">
      <dgm:prSet presAssocID="{0D477522-B991-468F-ABD6-43F2F11C4CE5}" presName="root" presStyleCnt="0">
        <dgm:presLayoutVars>
          <dgm:chMax/>
          <dgm:chPref/>
          <dgm:animLvl val="lvl"/>
        </dgm:presLayoutVars>
      </dgm:prSet>
      <dgm:spPr/>
    </dgm:pt>
    <dgm:pt modelId="{0A010415-DFBD-4F49-898E-257177C53798}" type="pres">
      <dgm:prSet presAssocID="{0D477522-B991-468F-ABD6-43F2F11C4CE5}" presName="divider" presStyleLbl="node1" presStyleIdx="0" presStyleCnt="1"/>
      <dgm:spPr>
        <a:solidFill>
          <a:srgbClr val="365673"/>
        </a:solidFill>
      </dgm:spPr>
    </dgm:pt>
    <dgm:pt modelId="{A4D7B042-FE3A-44EA-AA86-8B445EFE6BB7}" type="pres">
      <dgm:prSet presAssocID="{0D477522-B991-468F-ABD6-43F2F11C4CE5}" presName="nodes" presStyleCnt="0">
        <dgm:presLayoutVars>
          <dgm:chMax/>
          <dgm:chPref/>
          <dgm:animLvl val="lvl"/>
        </dgm:presLayoutVars>
      </dgm:prSet>
      <dgm:spPr/>
    </dgm:pt>
    <dgm:pt modelId="{2C44223B-B836-4540-B08E-AE0CB9CF9F1C}" type="pres">
      <dgm:prSet presAssocID="{8FD41EE7-16FC-4E6B-82D1-12F82462E9D6}" presName="composite" presStyleCnt="0"/>
      <dgm:spPr/>
    </dgm:pt>
    <dgm:pt modelId="{F5DA8ABA-567A-487B-8C16-6A2E79AF1298}" type="pres">
      <dgm:prSet presAssocID="{8FD41EE7-16FC-4E6B-82D1-12F82462E9D6}" presName="L1TextContainer" presStyleLbl="revTx" presStyleIdx="0" presStyleCnt="9">
        <dgm:presLayoutVars>
          <dgm:chMax val="1"/>
          <dgm:chPref val="1"/>
          <dgm:bulletEnabled val="1"/>
        </dgm:presLayoutVars>
      </dgm:prSet>
      <dgm:spPr/>
    </dgm:pt>
    <dgm:pt modelId="{29BA26C6-6222-4F7B-B8AE-87A9BBA1DE10}" type="pres">
      <dgm:prSet presAssocID="{8FD41EE7-16FC-4E6B-82D1-12F82462E9D6}" presName="L2TextContainerWrapper" presStyleCnt="0">
        <dgm:presLayoutVars>
          <dgm:chMax val="0"/>
          <dgm:chPref val="0"/>
          <dgm:bulletEnabled val="1"/>
        </dgm:presLayoutVars>
      </dgm:prSet>
      <dgm:spPr/>
    </dgm:pt>
    <dgm:pt modelId="{4B05626E-6D8B-48C7-9A31-6737B8E3D2C5}" type="pres">
      <dgm:prSet presAssocID="{8FD41EE7-16FC-4E6B-82D1-12F82462E9D6}" presName="L2TextContainer" presStyleLbl="bgAccFollowNode1" presStyleIdx="0" presStyleCnt="9"/>
      <dgm:spPr/>
    </dgm:pt>
    <dgm:pt modelId="{21F8FCE4-4AD9-426E-9BFD-4087C0D7AA36}" type="pres">
      <dgm:prSet presAssocID="{8FD41EE7-16FC-4E6B-82D1-12F82462E9D6}" presName="FlexibleEmptyPlaceHolder" presStyleCnt="0"/>
      <dgm:spPr/>
    </dgm:pt>
    <dgm:pt modelId="{5B9D2E20-784E-4C72-B653-C2489271A308}" type="pres">
      <dgm:prSet presAssocID="{8FD41EE7-16FC-4E6B-82D1-12F82462E9D6}" presName="ConnectLine" presStyleLbl="alignNode1" presStyleIdx="0" presStyleCnt="9"/>
      <dgm:spPr>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gm:spPr>
    </dgm:pt>
    <dgm:pt modelId="{5C3B9FBD-C23B-4555-ADB5-FD2CE4940E63}" type="pres">
      <dgm:prSet presAssocID="{8FD41EE7-16FC-4E6B-82D1-12F82462E9D6}" presName="ConnectorPoint" presStyleLbl="fgAcc1" presStyleIdx="0" presStyleCnt="9"/>
      <dgm:spPr>
        <a:solidFill>
          <a:schemeClr val="lt1">
            <a:alpha val="90000"/>
            <a:hueOff val="0"/>
            <a:satOff val="0"/>
            <a:lumOff val="0"/>
            <a:alphaOff val="0"/>
          </a:schemeClr>
        </a:solidFill>
        <a:ln w="12700" cap="flat" cmpd="sng" algn="ctr">
          <a:noFill/>
          <a:prstDash val="solid"/>
          <a:miter lim="800000"/>
        </a:ln>
        <a:effectLst/>
      </dgm:spPr>
    </dgm:pt>
    <dgm:pt modelId="{FAB66D9E-54EA-4B3E-B04D-263966BC8F94}" type="pres">
      <dgm:prSet presAssocID="{8FD41EE7-16FC-4E6B-82D1-12F82462E9D6}" presName="EmptyPlaceHolder" presStyleCnt="0"/>
      <dgm:spPr/>
    </dgm:pt>
    <dgm:pt modelId="{A38A7E8F-939A-40C7-899B-6D1C9752BFD9}" type="pres">
      <dgm:prSet presAssocID="{327A418A-3FB6-4A3C-A1A6-90C23FEB9DD3}" presName="spaceBetweenRectangles" presStyleCnt="0"/>
      <dgm:spPr/>
    </dgm:pt>
    <dgm:pt modelId="{199E644C-36E3-42FD-8391-4953A007CFB5}" type="pres">
      <dgm:prSet presAssocID="{4DF8EFA1-93A3-4B17-9334-D045202D11B5}" presName="composite" presStyleCnt="0"/>
      <dgm:spPr/>
    </dgm:pt>
    <dgm:pt modelId="{A12B6291-C812-4EC4-A860-3646D042EF30}" type="pres">
      <dgm:prSet presAssocID="{4DF8EFA1-93A3-4B17-9334-D045202D11B5}" presName="L1TextContainer" presStyleLbl="revTx" presStyleIdx="1" presStyleCnt="9">
        <dgm:presLayoutVars>
          <dgm:chMax val="1"/>
          <dgm:chPref val="1"/>
          <dgm:bulletEnabled val="1"/>
        </dgm:presLayoutVars>
      </dgm:prSet>
      <dgm:spPr/>
    </dgm:pt>
    <dgm:pt modelId="{394B1B92-C7A7-4E61-8E8F-26FE7CFD26DF}" type="pres">
      <dgm:prSet presAssocID="{4DF8EFA1-93A3-4B17-9334-D045202D11B5}" presName="L2TextContainerWrapper" presStyleCnt="0">
        <dgm:presLayoutVars>
          <dgm:chMax val="0"/>
          <dgm:chPref val="0"/>
          <dgm:bulletEnabled val="1"/>
        </dgm:presLayoutVars>
      </dgm:prSet>
      <dgm:spPr/>
    </dgm:pt>
    <dgm:pt modelId="{A15C5EAA-B438-4AB9-9199-31C5C4275838}" type="pres">
      <dgm:prSet presAssocID="{4DF8EFA1-93A3-4B17-9334-D045202D11B5}" presName="L2TextContainer" presStyleLbl="bgAccFollowNode1" presStyleIdx="1" presStyleCnt="9" custLinFactNeighborX="4550" custLinFactNeighborY="1229"/>
      <dgm:spPr/>
    </dgm:pt>
    <dgm:pt modelId="{E1B36095-7751-4CD4-A3AD-77B4011E8679}" type="pres">
      <dgm:prSet presAssocID="{4DF8EFA1-93A3-4B17-9334-D045202D11B5}" presName="FlexibleEmptyPlaceHolder" presStyleCnt="0"/>
      <dgm:spPr/>
    </dgm:pt>
    <dgm:pt modelId="{3978CA76-3E4E-419E-81EA-78D4B2B8E356}" type="pres">
      <dgm:prSet presAssocID="{4DF8EFA1-93A3-4B17-9334-D045202D11B5}" presName="ConnectLine" presStyleLbl="alignNode1" presStyleIdx="1" presStyleCnt="9"/>
      <dgm:spPr>
        <a:solidFill>
          <a:schemeClr val="accent5">
            <a:hueOff val="-844818"/>
            <a:satOff val="-2177"/>
            <a:lumOff val="-1471"/>
            <a:alphaOff val="0"/>
          </a:schemeClr>
        </a:solidFill>
        <a:ln w="6350" cap="flat" cmpd="sng" algn="ctr">
          <a:solidFill>
            <a:schemeClr val="accent5">
              <a:hueOff val="-844818"/>
              <a:satOff val="-2177"/>
              <a:lumOff val="-1471"/>
              <a:alphaOff val="0"/>
            </a:schemeClr>
          </a:solidFill>
          <a:prstDash val="dash"/>
          <a:miter lim="800000"/>
        </a:ln>
        <a:effectLst/>
      </dgm:spPr>
    </dgm:pt>
    <dgm:pt modelId="{9D7B2309-9222-4649-97EA-218A4026EA67}" type="pres">
      <dgm:prSet presAssocID="{4DF8EFA1-93A3-4B17-9334-D045202D11B5}" presName="ConnectorPoint" presStyleLbl="fgAcc1" presStyleIdx="1" presStyleCnt="9"/>
      <dgm:spPr>
        <a:solidFill>
          <a:schemeClr val="lt1">
            <a:alpha val="90000"/>
            <a:hueOff val="0"/>
            <a:satOff val="0"/>
            <a:lumOff val="0"/>
            <a:alphaOff val="0"/>
          </a:schemeClr>
        </a:solidFill>
        <a:ln w="12700" cap="flat" cmpd="sng" algn="ctr">
          <a:noFill/>
          <a:prstDash val="solid"/>
          <a:miter lim="800000"/>
        </a:ln>
        <a:effectLst/>
      </dgm:spPr>
    </dgm:pt>
    <dgm:pt modelId="{9F54E55C-D582-42FC-B2C9-310B15915C54}" type="pres">
      <dgm:prSet presAssocID="{4DF8EFA1-93A3-4B17-9334-D045202D11B5}" presName="EmptyPlaceHolder" presStyleCnt="0"/>
      <dgm:spPr/>
    </dgm:pt>
    <dgm:pt modelId="{9202DF23-AEE9-44EF-B869-7DB64A1ED399}" type="pres">
      <dgm:prSet presAssocID="{C25160FF-FC39-48FA-86FE-940950D5E8DA}" presName="spaceBetweenRectangles" presStyleCnt="0"/>
      <dgm:spPr/>
    </dgm:pt>
    <dgm:pt modelId="{EB26E0B9-E429-432C-BEBA-FA66530A1C56}" type="pres">
      <dgm:prSet presAssocID="{DDB7207A-DAC8-45DF-B94C-0AB54F56845E}" presName="composite" presStyleCnt="0"/>
      <dgm:spPr/>
    </dgm:pt>
    <dgm:pt modelId="{493DDD3D-4B24-45A2-9097-64630CC52A0B}" type="pres">
      <dgm:prSet presAssocID="{DDB7207A-DAC8-45DF-B94C-0AB54F56845E}" presName="L1TextContainer" presStyleLbl="revTx" presStyleIdx="2" presStyleCnt="9">
        <dgm:presLayoutVars>
          <dgm:chMax val="1"/>
          <dgm:chPref val="1"/>
          <dgm:bulletEnabled val="1"/>
        </dgm:presLayoutVars>
      </dgm:prSet>
      <dgm:spPr/>
    </dgm:pt>
    <dgm:pt modelId="{48D30222-3FBC-407B-9778-BBF8E66F2B99}" type="pres">
      <dgm:prSet presAssocID="{DDB7207A-DAC8-45DF-B94C-0AB54F56845E}" presName="L2TextContainerWrapper" presStyleCnt="0">
        <dgm:presLayoutVars>
          <dgm:chMax val="0"/>
          <dgm:chPref val="0"/>
          <dgm:bulletEnabled val="1"/>
        </dgm:presLayoutVars>
      </dgm:prSet>
      <dgm:spPr/>
    </dgm:pt>
    <dgm:pt modelId="{18F7144A-6F4B-4B00-93ED-EF94B580767F}" type="pres">
      <dgm:prSet presAssocID="{DDB7207A-DAC8-45DF-B94C-0AB54F56845E}" presName="L2TextContainer" presStyleLbl="bgAccFollowNode1" presStyleIdx="2" presStyleCnt="9" custScaleX="97028" custLinFactNeighborX="792" custLinFactNeighborY="-4047"/>
      <dgm:spPr/>
    </dgm:pt>
    <dgm:pt modelId="{A0C7E75D-A4EF-4E47-8094-7CE4442F2BBD}" type="pres">
      <dgm:prSet presAssocID="{DDB7207A-DAC8-45DF-B94C-0AB54F56845E}" presName="FlexibleEmptyPlaceHolder" presStyleCnt="0"/>
      <dgm:spPr/>
    </dgm:pt>
    <dgm:pt modelId="{24CD313B-7760-42B5-A5CB-4BA4B9AB5D6D}" type="pres">
      <dgm:prSet presAssocID="{DDB7207A-DAC8-45DF-B94C-0AB54F56845E}" presName="ConnectLine" presStyleLbl="alignNode1" presStyleIdx="2" presStyleCnt="9" custFlipVert="0" custFlipHor="0" custSzX="45720" custScaleY="119767" custLinFactX="-300000" custLinFactNeighborX="-335484" custLinFactNeighborY="2335"/>
      <dgm:spPr>
        <a:solidFill>
          <a:schemeClr val="accent5">
            <a:hueOff val="-1689636"/>
            <a:satOff val="-4355"/>
            <a:lumOff val="-2941"/>
            <a:alphaOff val="0"/>
          </a:schemeClr>
        </a:solidFill>
        <a:ln w="6350" cap="flat" cmpd="sng" algn="ctr">
          <a:solidFill>
            <a:schemeClr val="accent5">
              <a:hueOff val="-1689636"/>
              <a:satOff val="-4355"/>
              <a:lumOff val="-2941"/>
              <a:alphaOff val="0"/>
            </a:schemeClr>
          </a:solidFill>
          <a:prstDash val="dash"/>
          <a:miter lim="800000"/>
        </a:ln>
        <a:effectLst/>
      </dgm:spPr>
    </dgm:pt>
    <dgm:pt modelId="{21BC10D3-F176-4EBD-B7A5-44F9E1787A75}" type="pres">
      <dgm:prSet presAssocID="{DDB7207A-DAC8-45DF-B94C-0AB54F56845E}" presName="ConnectorPoint" presStyleLbl="fgAcc1" presStyleIdx="2" presStyleCnt="9" custLinFactX="-60370" custLinFactNeighborX="-100000"/>
      <dgm:spPr>
        <a:solidFill>
          <a:schemeClr val="lt1">
            <a:alpha val="90000"/>
            <a:hueOff val="0"/>
            <a:satOff val="0"/>
            <a:lumOff val="0"/>
            <a:alphaOff val="0"/>
          </a:schemeClr>
        </a:solidFill>
        <a:ln w="12700" cap="flat" cmpd="sng" algn="ctr">
          <a:noFill/>
          <a:prstDash val="solid"/>
          <a:miter lim="800000"/>
        </a:ln>
        <a:effectLst/>
      </dgm:spPr>
    </dgm:pt>
    <dgm:pt modelId="{BDB29BDA-92A1-4117-99BD-0B618F0160B4}" type="pres">
      <dgm:prSet presAssocID="{DDB7207A-DAC8-45DF-B94C-0AB54F56845E}" presName="EmptyPlaceHolder" presStyleCnt="0"/>
      <dgm:spPr/>
    </dgm:pt>
    <dgm:pt modelId="{4A6E89ED-AEF8-4D21-81C8-EDA951135256}" type="pres">
      <dgm:prSet presAssocID="{373A5B58-E974-4A9F-96DB-7A518BB1F1F0}" presName="spaceBetweenRectangles" presStyleCnt="0"/>
      <dgm:spPr/>
    </dgm:pt>
    <dgm:pt modelId="{E0434B4C-18E3-4B50-9909-EFE47E4F7847}" type="pres">
      <dgm:prSet presAssocID="{A513A213-52C8-4887-8145-1661BD448D1C}" presName="composite" presStyleCnt="0"/>
      <dgm:spPr/>
    </dgm:pt>
    <dgm:pt modelId="{52ADE82C-CFE6-4D65-9B95-DF7E4590B222}" type="pres">
      <dgm:prSet presAssocID="{A513A213-52C8-4887-8145-1661BD448D1C}" presName="L1TextContainer" presStyleLbl="revTx" presStyleIdx="3" presStyleCnt="9">
        <dgm:presLayoutVars>
          <dgm:chMax val="1"/>
          <dgm:chPref val="1"/>
          <dgm:bulletEnabled val="1"/>
        </dgm:presLayoutVars>
      </dgm:prSet>
      <dgm:spPr/>
    </dgm:pt>
    <dgm:pt modelId="{D33F537E-2A6D-4D00-A9D2-785A83505B17}" type="pres">
      <dgm:prSet presAssocID="{A513A213-52C8-4887-8145-1661BD448D1C}" presName="L2TextContainerWrapper" presStyleCnt="0">
        <dgm:presLayoutVars>
          <dgm:chMax val="0"/>
          <dgm:chPref val="0"/>
          <dgm:bulletEnabled val="1"/>
        </dgm:presLayoutVars>
      </dgm:prSet>
      <dgm:spPr/>
    </dgm:pt>
    <dgm:pt modelId="{310F3391-0F59-46CC-AA78-830E45980EAF}" type="pres">
      <dgm:prSet presAssocID="{A513A213-52C8-4887-8145-1661BD448D1C}" presName="L2TextContainer" presStyleLbl="bgAccFollowNode1" presStyleIdx="3" presStyleCnt="9" custScaleX="110664"/>
      <dgm:spPr/>
    </dgm:pt>
    <dgm:pt modelId="{8D179E9F-150A-40A3-9E77-427F7A122259}" type="pres">
      <dgm:prSet presAssocID="{A513A213-52C8-4887-8145-1661BD448D1C}" presName="FlexibleEmptyPlaceHolder" presStyleCnt="0"/>
      <dgm:spPr/>
    </dgm:pt>
    <dgm:pt modelId="{41F55590-97AD-41AC-96D7-8C8A9A8B0CC7}" type="pres">
      <dgm:prSet presAssocID="{A513A213-52C8-4887-8145-1661BD448D1C}" presName="ConnectLine" presStyleLbl="alignNode1" presStyleIdx="3" presStyleCnt="9"/>
      <dgm:spPr>
        <a:solidFill>
          <a:schemeClr val="accent5">
            <a:hueOff val="-2534453"/>
            <a:satOff val="-6532"/>
            <a:lumOff val="-4412"/>
            <a:alphaOff val="0"/>
          </a:schemeClr>
        </a:solidFill>
        <a:ln w="6350" cap="flat" cmpd="sng" algn="ctr">
          <a:solidFill>
            <a:schemeClr val="accent5">
              <a:hueOff val="-2534453"/>
              <a:satOff val="-6532"/>
              <a:lumOff val="-4412"/>
              <a:alphaOff val="0"/>
            </a:schemeClr>
          </a:solidFill>
          <a:prstDash val="dash"/>
          <a:miter lim="800000"/>
        </a:ln>
        <a:effectLst/>
      </dgm:spPr>
    </dgm:pt>
    <dgm:pt modelId="{624AFBA9-C822-41FA-AC38-0E42AAD4DC03}" type="pres">
      <dgm:prSet presAssocID="{A513A213-52C8-4887-8145-1661BD448D1C}" presName="ConnectorPoint" presStyleLbl="fgAcc1" presStyleIdx="3" presStyleCnt="9"/>
      <dgm:spPr>
        <a:solidFill>
          <a:schemeClr val="lt1">
            <a:alpha val="90000"/>
            <a:hueOff val="0"/>
            <a:satOff val="0"/>
            <a:lumOff val="0"/>
            <a:alphaOff val="0"/>
          </a:schemeClr>
        </a:solidFill>
        <a:ln w="12700" cap="flat" cmpd="sng" algn="ctr">
          <a:noFill/>
          <a:prstDash val="solid"/>
          <a:miter lim="800000"/>
        </a:ln>
        <a:effectLst/>
      </dgm:spPr>
    </dgm:pt>
    <dgm:pt modelId="{8939FBA3-B6CB-4246-A37B-770FB1C5112B}" type="pres">
      <dgm:prSet presAssocID="{A513A213-52C8-4887-8145-1661BD448D1C}" presName="EmptyPlaceHolder" presStyleCnt="0"/>
      <dgm:spPr/>
    </dgm:pt>
    <dgm:pt modelId="{18465486-9920-4AF9-A4F9-6D962671B35C}" type="pres">
      <dgm:prSet presAssocID="{4E13D1FD-502E-41D3-BA43-1808F261ACC8}" presName="spaceBetweenRectangles" presStyleCnt="0"/>
      <dgm:spPr/>
    </dgm:pt>
    <dgm:pt modelId="{2983A09B-BB8C-4FC3-9BD0-1BBAF0448B24}" type="pres">
      <dgm:prSet presAssocID="{71D8B147-8718-4CB5-A78D-09ADFDB46993}" presName="composite" presStyleCnt="0"/>
      <dgm:spPr/>
    </dgm:pt>
    <dgm:pt modelId="{36910D2D-0CAA-46AD-BCDA-B6B6D4F3E23B}" type="pres">
      <dgm:prSet presAssocID="{71D8B147-8718-4CB5-A78D-09ADFDB46993}" presName="L1TextContainer" presStyleLbl="revTx" presStyleIdx="4" presStyleCnt="9">
        <dgm:presLayoutVars>
          <dgm:chMax val="1"/>
          <dgm:chPref val="1"/>
          <dgm:bulletEnabled val="1"/>
        </dgm:presLayoutVars>
      </dgm:prSet>
      <dgm:spPr/>
    </dgm:pt>
    <dgm:pt modelId="{5CC84FEA-759C-4749-B203-275A3B7912B5}" type="pres">
      <dgm:prSet presAssocID="{71D8B147-8718-4CB5-A78D-09ADFDB46993}" presName="L2TextContainerWrapper" presStyleCnt="0">
        <dgm:presLayoutVars>
          <dgm:chMax val="0"/>
          <dgm:chPref val="0"/>
          <dgm:bulletEnabled val="1"/>
        </dgm:presLayoutVars>
      </dgm:prSet>
      <dgm:spPr/>
    </dgm:pt>
    <dgm:pt modelId="{AA9BD3EA-599A-4AE0-9F93-1D98C0A69942}" type="pres">
      <dgm:prSet presAssocID="{71D8B147-8718-4CB5-A78D-09ADFDB46993}" presName="L2TextContainer" presStyleLbl="bgAccFollowNode1" presStyleIdx="4" presStyleCnt="9"/>
      <dgm:spPr/>
    </dgm:pt>
    <dgm:pt modelId="{D2C5DA62-5C80-4AE9-A399-6B50A630C31B}" type="pres">
      <dgm:prSet presAssocID="{71D8B147-8718-4CB5-A78D-09ADFDB46993}" presName="FlexibleEmptyPlaceHolder" presStyleCnt="0"/>
      <dgm:spPr/>
    </dgm:pt>
    <dgm:pt modelId="{085FF022-FC2D-448D-B9E5-851B1E458B5C}" type="pres">
      <dgm:prSet presAssocID="{71D8B147-8718-4CB5-A78D-09ADFDB46993}" presName="ConnectLine" presStyleLbl="alignNode1" presStyleIdx="4" presStyleCnt="9"/>
      <dgm:spPr>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gm:spPr>
    </dgm:pt>
    <dgm:pt modelId="{EA03AA66-452C-4AEB-953A-80D68FA28048}" type="pres">
      <dgm:prSet presAssocID="{71D8B147-8718-4CB5-A78D-09ADFDB46993}" presName="ConnectorPoint" presStyleLbl="fgAcc1" presStyleIdx="4" presStyleCnt="9"/>
      <dgm:spPr>
        <a:solidFill>
          <a:schemeClr val="lt1">
            <a:alpha val="90000"/>
            <a:hueOff val="0"/>
            <a:satOff val="0"/>
            <a:lumOff val="0"/>
            <a:alphaOff val="0"/>
          </a:schemeClr>
        </a:solidFill>
        <a:ln w="12700" cap="flat" cmpd="sng" algn="ctr">
          <a:noFill/>
          <a:prstDash val="solid"/>
          <a:miter lim="800000"/>
        </a:ln>
        <a:effectLst/>
      </dgm:spPr>
    </dgm:pt>
    <dgm:pt modelId="{0CFC6C7C-C619-47F6-A9E6-370D7F329556}" type="pres">
      <dgm:prSet presAssocID="{71D8B147-8718-4CB5-A78D-09ADFDB46993}" presName="EmptyPlaceHolder" presStyleCnt="0"/>
      <dgm:spPr/>
    </dgm:pt>
    <dgm:pt modelId="{95476E28-038B-443D-AC60-1D09C508349F}" type="pres">
      <dgm:prSet presAssocID="{76094CCA-411A-4C8A-A634-CC0B4A303054}" presName="spaceBetweenRectangles" presStyleCnt="0"/>
      <dgm:spPr/>
    </dgm:pt>
    <dgm:pt modelId="{1E5F9AA4-9B0A-4383-BC2C-371C1EBB105A}" type="pres">
      <dgm:prSet presAssocID="{68259E07-DBA5-45D6-8945-17EFBCB44ECC}" presName="composite" presStyleCnt="0"/>
      <dgm:spPr/>
    </dgm:pt>
    <dgm:pt modelId="{789DD40B-CB22-48DA-87AA-771F4A7C3411}" type="pres">
      <dgm:prSet presAssocID="{68259E07-DBA5-45D6-8945-17EFBCB44ECC}" presName="L1TextContainer" presStyleLbl="revTx" presStyleIdx="5" presStyleCnt="9">
        <dgm:presLayoutVars>
          <dgm:chMax val="1"/>
          <dgm:chPref val="1"/>
          <dgm:bulletEnabled val="1"/>
        </dgm:presLayoutVars>
      </dgm:prSet>
      <dgm:spPr/>
    </dgm:pt>
    <dgm:pt modelId="{96DEAA81-52F9-442D-9EC0-219AF5F3F6F5}" type="pres">
      <dgm:prSet presAssocID="{68259E07-DBA5-45D6-8945-17EFBCB44ECC}" presName="L2TextContainerWrapper" presStyleCnt="0">
        <dgm:presLayoutVars>
          <dgm:chMax val="0"/>
          <dgm:chPref val="0"/>
          <dgm:bulletEnabled val="1"/>
        </dgm:presLayoutVars>
      </dgm:prSet>
      <dgm:spPr/>
    </dgm:pt>
    <dgm:pt modelId="{25676E1E-887C-4650-BC3A-4CB35502BAED}" type="pres">
      <dgm:prSet presAssocID="{68259E07-DBA5-45D6-8945-17EFBCB44ECC}" presName="L2TextContainer" presStyleLbl="bgAccFollowNode1" presStyleIdx="5" presStyleCnt="9"/>
      <dgm:spPr/>
    </dgm:pt>
    <dgm:pt modelId="{EDB88B6D-D981-4856-B900-9FC79CB28E2D}" type="pres">
      <dgm:prSet presAssocID="{68259E07-DBA5-45D6-8945-17EFBCB44ECC}" presName="FlexibleEmptyPlaceHolder" presStyleCnt="0"/>
      <dgm:spPr/>
    </dgm:pt>
    <dgm:pt modelId="{ED67A19F-3CF6-4BF5-AA20-923BBA239AE8}" type="pres">
      <dgm:prSet presAssocID="{68259E07-DBA5-45D6-8945-17EFBCB44ECC}" presName="ConnectLine" presStyleLbl="alignNode1" presStyleIdx="5" presStyleCnt="9"/>
      <dgm:spPr>
        <a:solidFill>
          <a:schemeClr val="accent5">
            <a:hueOff val="-4224089"/>
            <a:satOff val="-10887"/>
            <a:lumOff val="-7353"/>
            <a:alphaOff val="0"/>
          </a:schemeClr>
        </a:solidFill>
        <a:ln w="6350" cap="flat" cmpd="sng" algn="ctr">
          <a:solidFill>
            <a:schemeClr val="accent5">
              <a:hueOff val="-4224089"/>
              <a:satOff val="-10887"/>
              <a:lumOff val="-7353"/>
              <a:alphaOff val="0"/>
            </a:schemeClr>
          </a:solidFill>
          <a:prstDash val="dash"/>
          <a:miter lim="800000"/>
        </a:ln>
        <a:effectLst/>
      </dgm:spPr>
    </dgm:pt>
    <dgm:pt modelId="{55351E2F-7DA5-47EE-A869-329E3C5FD2D1}" type="pres">
      <dgm:prSet presAssocID="{68259E07-DBA5-45D6-8945-17EFBCB44ECC}" presName="ConnectorPoint" presStyleLbl="fgAcc1" presStyleIdx="5" presStyleCnt="9"/>
      <dgm:spPr>
        <a:solidFill>
          <a:schemeClr val="lt1">
            <a:alpha val="90000"/>
            <a:hueOff val="0"/>
            <a:satOff val="0"/>
            <a:lumOff val="0"/>
            <a:alphaOff val="0"/>
          </a:schemeClr>
        </a:solidFill>
        <a:ln w="12700" cap="flat" cmpd="sng" algn="ctr">
          <a:noFill/>
          <a:prstDash val="solid"/>
          <a:miter lim="800000"/>
        </a:ln>
        <a:effectLst/>
      </dgm:spPr>
    </dgm:pt>
    <dgm:pt modelId="{75E64F86-D3FD-4149-A851-D99C74CAD57D}" type="pres">
      <dgm:prSet presAssocID="{68259E07-DBA5-45D6-8945-17EFBCB44ECC}" presName="EmptyPlaceHolder" presStyleCnt="0"/>
      <dgm:spPr/>
    </dgm:pt>
    <dgm:pt modelId="{C6B2DFC6-7F3C-4D26-8396-4EA2194C3B48}" type="pres">
      <dgm:prSet presAssocID="{EEAA37B2-6376-4AED-8255-53799530DAEC}" presName="spaceBetweenRectangles" presStyleCnt="0"/>
      <dgm:spPr/>
    </dgm:pt>
    <dgm:pt modelId="{E18BC06E-27A6-4B93-A90F-E9B7BB8AAFEF}" type="pres">
      <dgm:prSet presAssocID="{90C9FAC3-5AF6-4D4A-9E1D-A8DA23C07F11}" presName="composite" presStyleCnt="0"/>
      <dgm:spPr/>
    </dgm:pt>
    <dgm:pt modelId="{7CD0D751-FD97-46C9-AF2D-10B4E7014928}" type="pres">
      <dgm:prSet presAssocID="{90C9FAC3-5AF6-4D4A-9E1D-A8DA23C07F11}" presName="L1TextContainer" presStyleLbl="revTx" presStyleIdx="6" presStyleCnt="9">
        <dgm:presLayoutVars>
          <dgm:chMax val="1"/>
          <dgm:chPref val="1"/>
          <dgm:bulletEnabled val="1"/>
        </dgm:presLayoutVars>
      </dgm:prSet>
      <dgm:spPr/>
    </dgm:pt>
    <dgm:pt modelId="{F0C54F4B-8682-4957-B412-EA7EAC4F32DA}" type="pres">
      <dgm:prSet presAssocID="{90C9FAC3-5AF6-4D4A-9E1D-A8DA23C07F11}" presName="L2TextContainerWrapper" presStyleCnt="0">
        <dgm:presLayoutVars>
          <dgm:chMax val="0"/>
          <dgm:chPref val="0"/>
          <dgm:bulletEnabled val="1"/>
        </dgm:presLayoutVars>
      </dgm:prSet>
      <dgm:spPr/>
    </dgm:pt>
    <dgm:pt modelId="{859FB001-2F3D-4441-B410-1C3913B2DCCC}" type="pres">
      <dgm:prSet presAssocID="{90C9FAC3-5AF6-4D4A-9E1D-A8DA23C07F11}" presName="L2TextContainer" presStyleLbl="bgAccFollowNode1" presStyleIdx="6" presStyleCnt="9"/>
      <dgm:spPr/>
    </dgm:pt>
    <dgm:pt modelId="{2C52D21C-36DB-4F6A-8DD2-C9F5159895CF}" type="pres">
      <dgm:prSet presAssocID="{90C9FAC3-5AF6-4D4A-9E1D-A8DA23C07F11}" presName="FlexibleEmptyPlaceHolder" presStyleCnt="0"/>
      <dgm:spPr/>
    </dgm:pt>
    <dgm:pt modelId="{4785F16F-20FA-4728-BC01-18FF0F6C501F}" type="pres">
      <dgm:prSet presAssocID="{90C9FAC3-5AF6-4D4A-9E1D-A8DA23C07F11}" presName="ConnectLine" presStyleLbl="alignNode1" presStyleIdx="6" presStyleCnt="9"/>
      <dgm:spPr>
        <a:solidFill>
          <a:schemeClr val="accent5">
            <a:hueOff val="-5068907"/>
            <a:satOff val="-13064"/>
            <a:lumOff val="-8824"/>
            <a:alphaOff val="0"/>
          </a:schemeClr>
        </a:solidFill>
        <a:ln w="6350" cap="flat" cmpd="sng" algn="ctr">
          <a:solidFill>
            <a:schemeClr val="accent5">
              <a:hueOff val="-5068907"/>
              <a:satOff val="-13064"/>
              <a:lumOff val="-8824"/>
              <a:alphaOff val="0"/>
            </a:schemeClr>
          </a:solidFill>
          <a:prstDash val="dash"/>
          <a:miter lim="800000"/>
        </a:ln>
        <a:effectLst/>
      </dgm:spPr>
    </dgm:pt>
    <dgm:pt modelId="{7DF5D5A1-A519-43BC-A60B-A58AAB9650E5}" type="pres">
      <dgm:prSet presAssocID="{90C9FAC3-5AF6-4D4A-9E1D-A8DA23C07F11}" presName="ConnectorPoint" presStyleLbl="fgAcc1" presStyleIdx="6" presStyleCnt="9"/>
      <dgm:spPr>
        <a:solidFill>
          <a:schemeClr val="lt1">
            <a:alpha val="90000"/>
            <a:hueOff val="0"/>
            <a:satOff val="0"/>
            <a:lumOff val="0"/>
            <a:alphaOff val="0"/>
          </a:schemeClr>
        </a:solidFill>
        <a:ln w="12700" cap="flat" cmpd="sng" algn="ctr">
          <a:noFill/>
          <a:prstDash val="solid"/>
          <a:miter lim="800000"/>
        </a:ln>
        <a:effectLst/>
      </dgm:spPr>
    </dgm:pt>
    <dgm:pt modelId="{C51EFF6F-A7E2-40AC-B338-C08B3A2499E7}" type="pres">
      <dgm:prSet presAssocID="{90C9FAC3-5AF6-4D4A-9E1D-A8DA23C07F11}" presName="EmptyPlaceHolder" presStyleCnt="0"/>
      <dgm:spPr/>
    </dgm:pt>
    <dgm:pt modelId="{FB4FDF31-1A76-4863-BBB3-B7A50083476F}" type="pres">
      <dgm:prSet presAssocID="{6A8167A4-982E-4BE9-A684-FC9FD0A48C7A}" presName="spaceBetweenRectangles" presStyleCnt="0"/>
      <dgm:spPr/>
    </dgm:pt>
    <dgm:pt modelId="{D50F269F-9A14-4FDB-9DDE-5BBB02233614}" type="pres">
      <dgm:prSet presAssocID="{04EC6032-40D0-4DF9-8FCB-8AED999552CF}" presName="composite" presStyleCnt="0"/>
      <dgm:spPr/>
    </dgm:pt>
    <dgm:pt modelId="{0F74235F-B27D-4FDB-B709-66ADA2CDB0A5}" type="pres">
      <dgm:prSet presAssocID="{04EC6032-40D0-4DF9-8FCB-8AED999552CF}" presName="L1TextContainer" presStyleLbl="revTx" presStyleIdx="7" presStyleCnt="9">
        <dgm:presLayoutVars>
          <dgm:chMax val="1"/>
          <dgm:chPref val="1"/>
          <dgm:bulletEnabled val="1"/>
        </dgm:presLayoutVars>
      </dgm:prSet>
      <dgm:spPr/>
    </dgm:pt>
    <dgm:pt modelId="{6CB7C100-D50C-492B-850E-AA9005E31D36}" type="pres">
      <dgm:prSet presAssocID="{04EC6032-40D0-4DF9-8FCB-8AED999552CF}" presName="L2TextContainerWrapper" presStyleCnt="0">
        <dgm:presLayoutVars>
          <dgm:chMax val="0"/>
          <dgm:chPref val="0"/>
          <dgm:bulletEnabled val="1"/>
        </dgm:presLayoutVars>
      </dgm:prSet>
      <dgm:spPr/>
    </dgm:pt>
    <dgm:pt modelId="{E665093C-8A50-427B-9609-83C792B7833C}" type="pres">
      <dgm:prSet presAssocID="{04EC6032-40D0-4DF9-8FCB-8AED999552CF}" presName="L2TextContainer" presStyleLbl="bgAccFollowNode1" presStyleIdx="7" presStyleCnt="9" custScaleX="125198"/>
      <dgm:spPr/>
    </dgm:pt>
    <dgm:pt modelId="{653EA092-C417-44BD-A382-F20418693726}" type="pres">
      <dgm:prSet presAssocID="{04EC6032-40D0-4DF9-8FCB-8AED999552CF}" presName="FlexibleEmptyPlaceHolder" presStyleCnt="0"/>
      <dgm:spPr/>
    </dgm:pt>
    <dgm:pt modelId="{A30598F8-48FF-468D-A570-D2C0D486F26A}" type="pres">
      <dgm:prSet presAssocID="{04EC6032-40D0-4DF9-8FCB-8AED999552CF}" presName="ConnectLine" presStyleLbl="alignNode1" presStyleIdx="7" presStyleCnt="9"/>
      <dgm:spPr>
        <a:solidFill>
          <a:schemeClr val="accent5">
            <a:hueOff val="-5913725"/>
            <a:satOff val="-15242"/>
            <a:lumOff val="-10294"/>
            <a:alphaOff val="0"/>
          </a:schemeClr>
        </a:solidFill>
        <a:ln w="6350" cap="flat" cmpd="sng" algn="ctr">
          <a:solidFill>
            <a:schemeClr val="accent5">
              <a:hueOff val="-5913725"/>
              <a:satOff val="-15242"/>
              <a:lumOff val="-10294"/>
              <a:alphaOff val="0"/>
            </a:schemeClr>
          </a:solidFill>
          <a:prstDash val="dash"/>
          <a:miter lim="800000"/>
        </a:ln>
        <a:effectLst/>
      </dgm:spPr>
    </dgm:pt>
    <dgm:pt modelId="{18E8571F-74A8-4454-9945-F19EE723D5ED}" type="pres">
      <dgm:prSet presAssocID="{04EC6032-40D0-4DF9-8FCB-8AED999552CF}" presName="ConnectorPoint" presStyleLbl="fgAcc1" presStyleIdx="7" presStyleCnt="9"/>
      <dgm:spPr>
        <a:solidFill>
          <a:schemeClr val="lt1">
            <a:alpha val="90000"/>
            <a:hueOff val="0"/>
            <a:satOff val="0"/>
            <a:lumOff val="0"/>
            <a:alphaOff val="0"/>
          </a:schemeClr>
        </a:solidFill>
        <a:ln w="12700" cap="flat" cmpd="sng" algn="ctr">
          <a:noFill/>
          <a:prstDash val="solid"/>
          <a:miter lim="800000"/>
        </a:ln>
        <a:effectLst/>
      </dgm:spPr>
    </dgm:pt>
    <dgm:pt modelId="{5DCEBCDC-6596-4FD8-8E47-BC861CEE7509}" type="pres">
      <dgm:prSet presAssocID="{04EC6032-40D0-4DF9-8FCB-8AED999552CF}" presName="EmptyPlaceHolder" presStyleCnt="0"/>
      <dgm:spPr/>
    </dgm:pt>
    <dgm:pt modelId="{05CC4F1B-38E9-48FD-B093-27ED88947710}" type="pres">
      <dgm:prSet presAssocID="{4C24BB0C-15DA-45A0-95E5-6F69A9D22F54}" presName="spaceBetweenRectangles" presStyleCnt="0"/>
      <dgm:spPr/>
    </dgm:pt>
    <dgm:pt modelId="{99436412-5613-45FA-A174-B54C4930B990}" type="pres">
      <dgm:prSet presAssocID="{649AD015-E671-440A-8915-73AD27DC359A}" presName="composite" presStyleCnt="0"/>
      <dgm:spPr/>
    </dgm:pt>
    <dgm:pt modelId="{8D21589F-D20E-451A-B721-7BFB150ED986}" type="pres">
      <dgm:prSet presAssocID="{649AD015-E671-440A-8915-73AD27DC359A}" presName="L1TextContainer" presStyleLbl="revTx" presStyleIdx="8" presStyleCnt="9">
        <dgm:presLayoutVars>
          <dgm:chMax val="1"/>
          <dgm:chPref val="1"/>
          <dgm:bulletEnabled val="1"/>
        </dgm:presLayoutVars>
      </dgm:prSet>
      <dgm:spPr/>
    </dgm:pt>
    <dgm:pt modelId="{8BA1E7E1-B2F5-41A7-A2E9-EC2D2AD54A3B}" type="pres">
      <dgm:prSet presAssocID="{649AD015-E671-440A-8915-73AD27DC359A}" presName="L2TextContainerWrapper" presStyleCnt="0">
        <dgm:presLayoutVars>
          <dgm:chMax val="0"/>
          <dgm:chPref val="0"/>
          <dgm:bulletEnabled val="1"/>
        </dgm:presLayoutVars>
      </dgm:prSet>
      <dgm:spPr/>
    </dgm:pt>
    <dgm:pt modelId="{07FCAE97-9AD2-4A02-870F-DF80A5689FA2}" type="pres">
      <dgm:prSet presAssocID="{649AD015-E671-440A-8915-73AD27DC359A}" presName="L2TextContainer" presStyleLbl="bgAccFollowNode1" presStyleIdx="8" presStyleCnt="9"/>
      <dgm:spPr/>
    </dgm:pt>
    <dgm:pt modelId="{5006DDE2-8F65-4700-BF77-D6A0801D8FED}" type="pres">
      <dgm:prSet presAssocID="{649AD015-E671-440A-8915-73AD27DC359A}" presName="FlexibleEmptyPlaceHolder" presStyleCnt="0"/>
      <dgm:spPr/>
    </dgm:pt>
    <dgm:pt modelId="{E5B646F0-1A48-40AB-81FB-855E11F1E2E0}" type="pres">
      <dgm:prSet presAssocID="{649AD015-E671-440A-8915-73AD27DC359A}" presName="ConnectLine" presStyleLbl="alignNode1" presStyleIdx="8" presStyleCnt="9"/>
      <dgm:spPr>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gm:spPr>
    </dgm:pt>
    <dgm:pt modelId="{7E8CC26E-51AD-457D-909E-5AF6F6EC8A12}" type="pres">
      <dgm:prSet presAssocID="{649AD015-E671-440A-8915-73AD27DC359A}" presName="ConnectorPoint" presStyleLbl="fgAcc1" presStyleIdx="8" presStyleCnt="9"/>
      <dgm:spPr>
        <a:solidFill>
          <a:schemeClr val="lt1">
            <a:alpha val="90000"/>
            <a:hueOff val="0"/>
            <a:satOff val="0"/>
            <a:lumOff val="0"/>
            <a:alphaOff val="0"/>
          </a:schemeClr>
        </a:solidFill>
        <a:ln w="12700" cap="flat" cmpd="sng" algn="ctr">
          <a:noFill/>
          <a:prstDash val="solid"/>
          <a:miter lim="800000"/>
        </a:ln>
        <a:effectLst/>
      </dgm:spPr>
    </dgm:pt>
    <dgm:pt modelId="{2050D280-8C82-4A74-94D5-EEF01CC5524B}" type="pres">
      <dgm:prSet presAssocID="{649AD015-E671-440A-8915-73AD27DC359A}" presName="EmptyPlaceHolder" presStyleCnt="0"/>
      <dgm:spPr/>
    </dgm:pt>
  </dgm:ptLst>
  <dgm:cxnLst>
    <dgm:cxn modelId="{6EFA6507-3C24-49AE-B9CE-FD1445B446A9}" type="presOf" srcId="{F383AB6E-088A-4644-8F3F-120CCDAB995D}" destId="{25676E1E-887C-4650-BC3A-4CB35502BAED}" srcOrd="0" destOrd="0" presId="urn:microsoft.com/office/officeart/2017/3/layout/HorizontalPathTimeline"/>
    <dgm:cxn modelId="{0A55EF19-AEFC-44FA-BE07-553D92C57513}" srcId="{0D477522-B991-468F-ABD6-43F2F11C4CE5}" destId="{8FD41EE7-16FC-4E6B-82D1-12F82462E9D6}" srcOrd="0" destOrd="0" parTransId="{68333088-3E94-49DF-922B-FFA42A17A19F}" sibTransId="{327A418A-3FB6-4A3C-A1A6-90C23FEB9DD3}"/>
    <dgm:cxn modelId="{56D7CF26-6F27-4C05-B9FA-0AD6581B9CD1}" srcId="{0D477522-B991-468F-ABD6-43F2F11C4CE5}" destId="{649AD015-E671-440A-8915-73AD27DC359A}" srcOrd="8" destOrd="0" parTransId="{3ED91D75-99CB-4093-B34C-61DAEFE3B9D0}" sibTransId="{7FBE009B-87FD-4634-BB5E-F0A7F44D5EF8}"/>
    <dgm:cxn modelId="{A0EC7A29-B82F-44BE-86F9-92C382CFC436}" type="presOf" srcId="{2B390E0E-48E1-429F-9622-BB88A506589F}" destId="{A15C5EAA-B438-4AB9-9199-31C5C4275838}" srcOrd="0" destOrd="0" presId="urn:microsoft.com/office/officeart/2017/3/layout/HorizontalPathTimeline"/>
    <dgm:cxn modelId="{47628330-0F2D-4500-9F2E-BF22FF37A3D9}" srcId="{8FD41EE7-16FC-4E6B-82D1-12F82462E9D6}" destId="{6FC67A68-C660-48AB-9D38-F79D384D822F}" srcOrd="0" destOrd="0" parTransId="{8CA78F93-4ADB-40D9-A4F3-F75A7996C5BF}" sibTransId="{BCADD89F-CA90-49E1-B8A7-C3F174562BAC}"/>
    <dgm:cxn modelId="{DF820D34-8C43-480D-BCC4-AEE8B36D2EF3}" srcId="{A513A213-52C8-4887-8145-1661BD448D1C}" destId="{3F928A60-6BF9-4E01-B2BF-62706B8B37A3}" srcOrd="0" destOrd="0" parTransId="{74C36389-21A7-4E30-B823-FF2184E9067E}" sibTransId="{436559DB-EE54-42EE-87EB-99E05E14A4EE}"/>
    <dgm:cxn modelId="{95F1A83F-ED06-4C1C-985A-AEB22323B3BF}" type="presOf" srcId="{0D477522-B991-468F-ABD6-43F2F11C4CE5}" destId="{6475E64D-62E9-4548-8087-44741AB1F77D}" srcOrd="0" destOrd="0" presId="urn:microsoft.com/office/officeart/2017/3/layout/HorizontalPathTimeline"/>
    <dgm:cxn modelId="{ACFC5961-D4CA-439A-B265-108D01CF8533}" srcId="{0D477522-B991-468F-ABD6-43F2F11C4CE5}" destId="{4DF8EFA1-93A3-4B17-9334-D045202D11B5}" srcOrd="1" destOrd="0" parTransId="{254AC6A9-4D3C-45D0-A7C2-54E36FF20A5F}" sibTransId="{C25160FF-FC39-48FA-86FE-940950D5E8DA}"/>
    <dgm:cxn modelId="{DC929A62-3600-44F0-992C-76283AED387A}" srcId="{90C9FAC3-5AF6-4D4A-9E1D-A8DA23C07F11}" destId="{369916B9-8F19-40D3-8808-9959B0544E01}" srcOrd="0" destOrd="0" parTransId="{A65B3B6D-667E-4DB4-8332-6305EA11AE37}" sibTransId="{3FFCC527-4F7F-4B00-B49E-6A3A10B3050E}"/>
    <dgm:cxn modelId="{FA0FD867-2906-4B61-B792-86A05DF74FF8}" type="presOf" srcId="{4DF8EFA1-93A3-4B17-9334-D045202D11B5}" destId="{A12B6291-C812-4EC4-A860-3646D042EF30}" srcOrd="0" destOrd="0" presId="urn:microsoft.com/office/officeart/2017/3/layout/HorizontalPathTimeline"/>
    <dgm:cxn modelId="{3F384168-1CFF-4D64-B19B-87550782D131}" type="presOf" srcId="{90C9FAC3-5AF6-4D4A-9E1D-A8DA23C07F11}" destId="{7CD0D751-FD97-46C9-AF2D-10B4E7014928}" srcOrd="0" destOrd="0" presId="urn:microsoft.com/office/officeart/2017/3/layout/HorizontalPathTimeline"/>
    <dgm:cxn modelId="{B0AF9B68-1CB6-44CE-911B-5A406C97B452}" srcId="{0D477522-B991-468F-ABD6-43F2F11C4CE5}" destId="{90C9FAC3-5AF6-4D4A-9E1D-A8DA23C07F11}" srcOrd="6" destOrd="0" parTransId="{BD41226A-9195-41C3-A9B9-329B5868C302}" sibTransId="{6A8167A4-982E-4BE9-A684-FC9FD0A48C7A}"/>
    <dgm:cxn modelId="{8A42C351-43AC-46F6-BC16-9F27DCFF6438}" type="presOf" srcId="{3F928A60-6BF9-4E01-B2BF-62706B8B37A3}" destId="{310F3391-0F59-46CC-AA78-830E45980EAF}" srcOrd="0" destOrd="0" presId="urn:microsoft.com/office/officeart/2017/3/layout/HorizontalPathTimeline"/>
    <dgm:cxn modelId="{F1D73572-2C0A-4E54-8F3B-188695CD5CC9}" type="presOf" srcId="{1CDF8520-AAF8-44CF-9B52-211193CCEC32}" destId="{AA9BD3EA-599A-4AE0-9F93-1D98C0A69942}" srcOrd="0" destOrd="0" presId="urn:microsoft.com/office/officeart/2017/3/layout/HorizontalPathTimeline"/>
    <dgm:cxn modelId="{7C55BB77-DF43-4D39-A2CF-B77D13F2D2AC}" type="presOf" srcId="{A513A213-52C8-4887-8145-1661BD448D1C}" destId="{52ADE82C-CFE6-4D65-9B95-DF7E4590B222}" srcOrd="0" destOrd="0" presId="urn:microsoft.com/office/officeart/2017/3/layout/HorizontalPathTimeline"/>
    <dgm:cxn modelId="{D370215A-DCF3-4B5E-BADA-298105231652}" srcId="{68259E07-DBA5-45D6-8945-17EFBCB44ECC}" destId="{F383AB6E-088A-4644-8F3F-120CCDAB995D}" srcOrd="0" destOrd="0" parTransId="{9FCE93BF-187D-423C-A6B4-DD0723640CD9}" sibTransId="{9D57528B-C0C7-43DD-AA8E-EFE8117FDB9B}"/>
    <dgm:cxn modelId="{34224180-D167-45B9-A590-890A1A6A1DDE}" srcId="{04EC6032-40D0-4DF9-8FCB-8AED999552CF}" destId="{131D6FF4-BBF4-4DDE-A841-F23E7DE4B867}" srcOrd="0" destOrd="0" parTransId="{CB6610D7-DB81-412D-92C6-B6C01108FDE3}" sibTransId="{B641EA6B-E57D-4878-AF19-6BE1151D13B1}"/>
    <dgm:cxn modelId="{4F4CB489-7269-4573-B91B-4F0884154729}" type="presOf" srcId="{649AD015-E671-440A-8915-73AD27DC359A}" destId="{8D21589F-D20E-451A-B721-7BFB150ED986}" srcOrd="0" destOrd="0" presId="urn:microsoft.com/office/officeart/2017/3/layout/HorizontalPathTimeline"/>
    <dgm:cxn modelId="{39CFBE8F-89AB-4CDA-83BC-02AE62DE12A1}" srcId="{649AD015-E671-440A-8915-73AD27DC359A}" destId="{BE34B92E-1B05-4D7F-91D7-C2BD92046747}" srcOrd="0" destOrd="0" parTransId="{D109B58B-16D5-4FD0-B4E8-BD847A4B4838}" sibTransId="{44870DCE-7135-4FF0-9E8E-6A6EC17C9008}"/>
    <dgm:cxn modelId="{17D31091-536D-42B9-89CE-4200B7D79655}" srcId="{71D8B147-8718-4CB5-A78D-09ADFDB46993}" destId="{1CDF8520-AAF8-44CF-9B52-211193CCEC32}" srcOrd="0" destOrd="0" parTransId="{901B016F-00F0-475B-ADE9-E81C96CE00FE}" sibTransId="{3A992C78-58CE-4BE9-A77B-996F00E9920C}"/>
    <dgm:cxn modelId="{557BD296-9786-4200-AEE3-C1873220490E}" type="presOf" srcId="{DDB7207A-DAC8-45DF-B94C-0AB54F56845E}" destId="{493DDD3D-4B24-45A2-9097-64630CC52A0B}" srcOrd="0" destOrd="0" presId="urn:microsoft.com/office/officeart/2017/3/layout/HorizontalPathTimeline"/>
    <dgm:cxn modelId="{DB521C9B-D34B-47E2-B22B-02CD2735ACAD}" srcId="{0D477522-B991-468F-ABD6-43F2F11C4CE5}" destId="{68259E07-DBA5-45D6-8945-17EFBCB44ECC}" srcOrd="5" destOrd="0" parTransId="{85681941-6FC5-4303-A965-AB002502BC74}" sibTransId="{EEAA37B2-6376-4AED-8255-53799530DAEC}"/>
    <dgm:cxn modelId="{72A9899C-4D8B-4DA4-B626-77D2B25C9FE5}" type="presOf" srcId="{6FC67A68-C660-48AB-9D38-F79D384D822F}" destId="{4B05626E-6D8B-48C7-9A31-6737B8E3D2C5}" srcOrd="0" destOrd="0" presId="urn:microsoft.com/office/officeart/2017/3/layout/HorizontalPathTimeline"/>
    <dgm:cxn modelId="{607A129E-832A-4444-A6A5-01D123ADF6AF}" type="presOf" srcId="{BE34B92E-1B05-4D7F-91D7-C2BD92046747}" destId="{07FCAE97-9AD2-4A02-870F-DF80A5689FA2}" srcOrd="0" destOrd="0" presId="urn:microsoft.com/office/officeart/2017/3/layout/HorizontalPathTimeline"/>
    <dgm:cxn modelId="{80D3229E-19F7-4302-97FD-8670D82F1C82}" type="presOf" srcId="{68259E07-DBA5-45D6-8945-17EFBCB44ECC}" destId="{789DD40B-CB22-48DA-87AA-771F4A7C3411}" srcOrd="0" destOrd="0" presId="urn:microsoft.com/office/officeart/2017/3/layout/HorizontalPathTimeline"/>
    <dgm:cxn modelId="{91D1A3A1-79E5-4310-B565-053EF21D4368}" srcId="{0D477522-B991-468F-ABD6-43F2F11C4CE5}" destId="{A513A213-52C8-4887-8145-1661BD448D1C}" srcOrd="3" destOrd="0" parTransId="{C617E02D-E539-4E1C-832C-C8F444A14305}" sibTransId="{4E13D1FD-502E-41D3-BA43-1808F261ACC8}"/>
    <dgm:cxn modelId="{69B15DA2-4135-4517-829E-8C17846CADA3}" srcId="{0D477522-B991-468F-ABD6-43F2F11C4CE5}" destId="{71D8B147-8718-4CB5-A78D-09ADFDB46993}" srcOrd="4" destOrd="0" parTransId="{A93DB457-0296-498C-8901-1DB1480350FA}" sibTransId="{76094CCA-411A-4C8A-A634-CC0B4A303054}"/>
    <dgm:cxn modelId="{CB7ADCA3-B2E9-4C0E-8DFB-688A1D3FD993}" type="presOf" srcId="{04EC6032-40D0-4DF9-8FCB-8AED999552CF}" destId="{0F74235F-B27D-4FDB-B709-66ADA2CDB0A5}" srcOrd="0" destOrd="0" presId="urn:microsoft.com/office/officeart/2017/3/layout/HorizontalPathTimeline"/>
    <dgm:cxn modelId="{8CD85BA5-01C0-4E7D-9FD2-F756AFE6801E}" srcId="{0D477522-B991-468F-ABD6-43F2F11C4CE5}" destId="{04EC6032-40D0-4DF9-8FCB-8AED999552CF}" srcOrd="7" destOrd="0" parTransId="{EBCE3D24-3CA8-4825-A041-3778BE0DF12D}" sibTransId="{4C24BB0C-15DA-45A0-95E5-6F69A9D22F54}"/>
    <dgm:cxn modelId="{DE8ED6AA-3C6C-4602-9B94-BA625613A47C}" type="presOf" srcId="{8FD41EE7-16FC-4E6B-82D1-12F82462E9D6}" destId="{F5DA8ABA-567A-487B-8C16-6A2E79AF1298}" srcOrd="0" destOrd="0" presId="urn:microsoft.com/office/officeart/2017/3/layout/HorizontalPathTimeline"/>
    <dgm:cxn modelId="{BECE69AC-EDB4-4B71-97CC-4F246A19A063}" srcId="{4DF8EFA1-93A3-4B17-9334-D045202D11B5}" destId="{2B390E0E-48E1-429F-9622-BB88A506589F}" srcOrd="0" destOrd="0" parTransId="{B98E35A5-F527-4912-B350-82BFFDA8680C}" sibTransId="{0569E361-3A79-417B-85B6-DBA308F6F297}"/>
    <dgm:cxn modelId="{2A8E91BE-A72E-428F-B522-9E5CC2A8B060}" srcId="{DDB7207A-DAC8-45DF-B94C-0AB54F56845E}" destId="{06CDDE66-2FDE-4E18-B912-C72FD8829AF3}" srcOrd="0" destOrd="0" parTransId="{1D07A1CC-03EA-494B-B56B-31A529777808}" sibTransId="{C5A74349-4939-4CE0-8446-860E4A2D939D}"/>
    <dgm:cxn modelId="{055EDACD-B940-4A3B-98AF-BBD9336D394D}" type="presOf" srcId="{369916B9-8F19-40D3-8808-9959B0544E01}" destId="{859FB001-2F3D-4441-B410-1C3913B2DCCC}" srcOrd="0" destOrd="0" presId="urn:microsoft.com/office/officeart/2017/3/layout/HorizontalPathTimeline"/>
    <dgm:cxn modelId="{44DC4ED1-7896-4AF5-AE1E-B06C3434D6DE}" type="presOf" srcId="{131D6FF4-BBF4-4DDE-A841-F23E7DE4B867}" destId="{E665093C-8A50-427B-9609-83C792B7833C}" srcOrd="0" destOrd="0" presId="urn:microsoft.com/office/officeart/2017/3/layout/HorizontalPathTimeline"/>
    <dgm:cxn modelId="{51EA7EE9-DD30-46CB-8E26-D5680A055109}" type="presOf" srcId="{71D8B147-8718-4CB5-A78D-09ADFDB46993}" destId="{36910D2D-0CAA-46AD-BCDA-B6B6D4F3E23B}" srcOrd="0" destOrd="0" presId="urn:microsoft.com/office/officeart/2017/3/layout/HorizontalPathTimeline"/>
    <dgm:cxn modelId="{01BB48F2-E129-4459-AF0F-8700034A7D40}" srcId="{0D477522-B991-468F-ABD6-43F2F11C4CE5}" destId="{DDB7207A-DAC8-45DF-B94C-0AB54F56845E}" srcOrd="2" destOrd="0" parTransId="{2187F898-552F-4C50-8C37-C619EFDAF3E6}" sibTransId="{373A5B58-E974-4A9F-96DB-7A518BB1F1F0}"/>
    <dgm:cxn modelId="{E3D1DAFA-9CDE-40E0-A3FE-3A09B2EC84C8}" type="presOf" srcId="{06CDDE66-2FDE-4E18-B912-C72FD8829AF3}" destId="{18F7144A-6F4B-4B00-93ED-EF94B580767F}" srcOrd="0" destOrd="0" presId="urn:microsoft.com/office/officeart/2017/3/layout/HorizontalPathTimeline"/>
    <dgm:cxn modelId="{C4851B78-A22E-46A6-B0AA-518E821CC1CA}" type="presParOf" srcId="{6475E64D-62E9-4548-8087-44741AB1F77D}" destId="{0A010415-DFBD-4F49-898E-257177C53798}" srcOrd="0" destOrd="0" presId="urn:microsoft.com/office/officeart/2017/3/layout/HorizontalPathTimeline"/>
    <dgm:cxn modelId="{38768BF7-D79A-42AF-A9E3-CB7FEE666BEC}" type="presParOf" srcId="{6475E64D-62E9-4548-8087-44741AB1F77D}" destId="{A4D7B042-FE3A-44EA-AA86-8B445EFE6BB7}" srcOrd="1" destOrd="0" presId="urn:microsoft.com/office/officeart/2017/3/layout/HorizontalPathTimeline"/>
    <dgm:cxn modelId="{0547F9E5-094A-431D-93F4-F37124AC18F3}" type="presParOf" srcId="{A4D7B042-FE3A-44EA-AA86-8B445EFE6BB7}" destId="{2C44223B-B836-4540-B08E-AE0CB9CF9F1C}" srcOrd="0" destOrd="0" presId="urn:microsoft.com/office/officeart/2017/3/layout/HorizontalPathTimeline"/>
    <dgm:cxn modelId="{BF6C7784-960D-4731-927E-12DBFF6EB0BB}" type="presParOf" srcId="{2C44223B-B836-4540-B08E-AE0CB9CF9F1C}" destId="{F5DA8ABA-567A-487B-8C16-6A2E79AF1298}" srcOrd="0" destOrd="0" presId="urn:microsoft.com/office/officeart/2017/3/layout/HorizontalPathTimeline"/>
    <dgm:cxn modelId="{807DD497-B88B-42AC-BC48-1284B03A5F73}" type="presParOf" srcId="{2C44223B-B836-4540-B08E-AE0CB9CF9F1C}" destId="{29BA26C6-6222-4F7B-B8AE-87A9BBA1DE10}" srcOrd="1" destOrd="0" presId="urn:microsoft.com/office/officeart/2017/3/layout/HorizontalPathTimeline"/>
    <dgm:cxn modelId="{88E45472-99DF-4932-85F4-1AFC3F10BE07}" type="presParOf" srcId="{29BA26C6-6222-4F7B-B8AE-87A9BBA1DE10}" destId="{4B05626E-6D8B-48C7-9A31-6737B8E3D2C5}" srcOrd="0" destOrd="0" presId="urn:microsoft.com/office/officeart/2017/3/layout/HorizontalPathTimeline"/>
    <dgm:cxn modelId="{88F0CCAB-A42B-43BF-A1DD-F889C225C669}" type="presParOf" srcId="{29BA26C6-6222-4F7B-B8AE-87A9BBA1DE10}" destId="{21F8FCE4-4AD9-426E-9BFD-4087C0D7AA36}" srcOrd="1" destOrd="0" presId="urn:microsoft.com/office/officeart/2017/3/layout/HorizontalPathTimeline"/>
    <dgm:cxn modelId="{0E8BBC85-3DA8-4E4F-A5FE-F8B93314935A}" type="presParOf" srcId="{2C44223B-B836-4540-B08E-AE0CB9CF9F1C}" destId="{5B9D2E20-784E-4C72-B653-C2489271A308}" srcOrd="2" destOrd="0" presId="urn:microsoft.com/office/officeart/2017/3/layout/HorizontalPathTimeline"/>
    <dgm:cxn modelId="{CC76996A-DDBB-4482-B80B-AFB725A7CD8B}" type="presParOf" srcId="{2C44223B-B836-4540-B08E-AE0CB9CF9F1C}" destId="{5C3B9FBD-C23B-4555-ADB5-FD2CE4940E63}" srcOrd="3" destOrd="0" presId="urn:microsoft.com/office/officeart/2017/3/layout/HorizontalPathTimeline"/>
    <dgm:cxn modelId="{95615A51-D876-48CF-B224-6962D218C750}" type="presParOf" srcId="{2C44223B-B836-4540-B08E-AE0CB9CF9F1C}" destId="{FAB66D9E-54EA-4B3E-B04D-263966BC8F94}" srcOrd="4" destOrd="0" presId="urn:microsoft.com/office/officeart/2017/3/layout/HorizontalPathTimeline"/>
    <dgm:cxn modelId="{4C563FE0-2ECF-4736-A79D-F1D565F9BAEE}" type="presParOf" srcId="{A4D7B042-FE3A-44EA-AA86-8B445EFE6BB7}" destId="{A38A7E8F-939A-40C7-899B-6D1C9752BFD9}" srcOrd="1" destOrd="0" presId="urn:microsoft.com/office/officeart/2017/3/layout/HorizontalPathTimeline"/>
    <dgm:cxn modelId="{B41EC023-7774-4F84-B72C-9DA1A5BE7FAC}" type="presParOf" srcId="{A4D7B042-FE3A-44EA-AA86-8B445EFE6BB7}" destId="{199E644C-36E3-42FD-8391-4953A007CFB5}" srcOrd="2" destOrd="0" presId="urn:microsoft.com/office/officeart/2017/3/layout/HorizontalPathTimeline"/>
    <dgm:cxn modelId="{8BE55C77-7206-42D6-A497-6AD031F809F6}" type="presParOf" srcId="{199E644C-36E3-42FD-8391-4953A007CFB5}" destId="{A12B6291-C812-4EC4-A860-3646D042EF30}" srcOrd="0" destOrd="0" presId="urn:microsoft.com/office/officeart/2017/3/layout/HorizontalPathTimeline"/>
    <dgm:cxn modelId="{F01156FD-DA14-4C7F-BDD3-836CBBA3976F}" type="presParOf" srcId="{199E644C-36E3-42FD-8391-4953A007CFB5}" destId="{394B1B92-C7A7-4E61-8E8F-26FE7CFD26DF}" srcOrd="1" destOrd="0" presId="urn:microsoft.com/office/officeart/2017/3/layout/HorizontalPathTimeline"/>
    <dgm:cxn modelId="{ECA148CE-CAA1-441F-A013-CCD1EDC1235D}" type="presParOf" srcId="{394B1B92-C7A7-4E61-8E8F-26FE7CFD26DF}" destId="{A15C5EAA-B438-4AB9-9199-31C5C4275838}" srcOrd="0" destOrd="0" presId="urn:microsoft.com/office/officeart/2017/3/layout/HorizontalPathTimeline"/>
    <dgm:cxn modelId="{A501A8BF-C32F-42BA-9A59-B88300BEEB1E}" type="presParOf" srcId="{394B1B92-C7A7-4E61-8E8F-26FE7CFD26DF}" destId="{E1B36095-7751-4CD4-A3AD-77B4011E8679}" srcOrd="1" destOrd="0" presId="urn:microsoft.com/office/officeart/2017/3/layout/HorizontalPathTimeline"/>
    <dgm:cxn modelId="{7375AC28-C82E-4C85-A824-864BD28C6274}" type="presParOf" srcId="{199E644C-36E3-42FD-8391-4953A007CFB5}" destId="{3978CA76-3E4E-419E-81EA-78D4B2B8E356}" srcOrd="2" destOrd="0" presId="urn:microsoft.com/office/officeart/2017/3/layout/HorizontalPathTimeline"/>
    <dgm:cxn modelId="{4CEAA121-4C35-4D1D-9CE3-C117A740D98C}" type="presParOf" srcId="{199E644C-36E3-42FD-8391-4953A007CFB5}" destId="{9D7B2309-9222-4649-97EA-218A4026EA67}" srcOrd="3" destOrd="0" presId="urn:microsoft.com/office/officeart/2017/3/layout/HorizontalPathTimeline"/>
    <dgm:cxn modelId="{CF7B29F4-7DB2-423D-8F48-9C4D89006CC8}" type="presParOf" srcId="{199E644C-36E3-42FD-8391-4953A007CFB5}" destId="{9F54E55C-D582-42FC-B2C9-310B15915C54}" srcOrd="4" destOrd="0" presId="urn:microsoft.com/office/officeart/2017/3/layout/HorizontalPathTimeline"/>
    <dgm:cxn modelId="{699F4558-656A-42AC-ABFE-6DF68F20A836}" type="presParOf" srcId="{A4D7B042-FE3A-44EA-AA86-8B445EFE6BB7}" destId="{9202DF23-AEE9-44EF-B869-7DB64A1ED399}" srcOrd="3" destOrd="0" presId="urn:microsoft.com/office/officeart/2017/3/layout/HorizontalPathTimeline"/>
    <dgm:cxn modelId="{F51054A6-B4D4-4701-ACC6-F45AAD7AA93A}" type="presParOf" srcId="{A4D7B042-FE3A-44EA-AA86-8B445EFE6BB7}" destId="{EB26E0B9-E429-432C-BEBA-FA66530A1C56}" srcOrd="4" destOrd="0" presId="urn:microsoft.com/office/officeart/2017/3/layout/HorizontalPathTimeline"/>
    <dgm:cxn modelId="{F2985E01-C899-4193-8E90-5F04B15FF1A3}" type="presParOf" srcId="{EB26E0B9-E429-432C-BEBA-FA66530A1C56}" destId="{493DDD3D-4B24-45A2-9097-64630CC52A0B}" srcOrd="0" destOrd="0" presId="urn:microsoft.com/office/officeart/2017/3/layout/HorizontalPathTimeline"/>
    <dgm:cxn modelId="{E2DE5E3D-1429-479C-991E-CC02A16C0887}" type="presParOf" srcId="{EB26E0B9-E429-432C-BEBA-FA66530A1C56}" destId="{48D30222-3FBC-407B-9778-BBF8E66F2B99}" srcOrd="1" destOrd="0" presId="urn:microsoft.com/office/officeart/2017/3/layout/HorizontalPathTimeline"/>
    <dgm:cxn modelId="{3AB65FBE-BED2-4468-BCFC-70C959A4BDE2}" type="presParOf" srcId="{48D30222-3FBC-407B-9778-BBF8E66F2B99}" destId="{18F7144A-6F4B-4B00-93ED-EF94B580767F}" srcOrd="0" destOrd="0" presId="urn:microsoft.com/office/officeart/2017/3/layout/HorizontalPathTimeline"/>
    <dgm:cxn modelId="{4C874D78-4172-4EF4-8D3B-AA59055F2987}" type="presParOf" srcId="{48D30222-3FBC-407B-9778-BBF8E66F2B99}" destId="{A0C7E75D-A4EF-4E47-8094-7CE4442F2BBD}" srcOrd="1" destOrd="0" presId="urn:microsoft.com/office/officeart/2017/3/layout/HorizontalPathTimeline"/>
    <dgm:cxn modelId="{F5CB0845-3A39-47D0-B950-6D4B4695DB59}" type="presParOf" srcId="{EB26E0B9-E429-432C-BEBA-FA66530A1C56}" destId="{24CD313B-7760-42B5-A5CB-4BA4B9AB5D6D}" srcOrd="2" destOrd="0" presId="urn:microsoft.com/office/officeart/2017/3/layout/HorizontalPathTimeline"/>
    <dgm:cxn modelId="{2B1B34B7-BF1F-4929-8E77-C24A2623EF1B}" type="presParOf" srcId="{EB26E0B9-E429-432C-BEBA-FA66530A1C56}" destId="{21BC10D3-F176-4EBD-B7A5-44F9E1787A75}" srcOrd="3" destOrd="0" presId="urn:microsoft.com/office/officeart/2017/3/layout/HorizontalPathTimeline"/>
    <dgm:cxn modelId="{C5A0B9A8-8207-46CD-AD70-EBB06BAA78CC}" type="presParOf" srcId="{EB26E0B9-E429-432C-BEBA-FA66530A1C56}" destId="{BDB29BDA-92A1-4117-99BD-0B618F0160B4}" srcOrd="4" destOrd="0" presId="urn:microsoft.com/office/officeart/2017/3/layout/HorizontalPathTimeline"/>
    <dgm:cxn modelId="{DBBAFDDA-CD84-4DF7-AFBC-F4A736DAD9D8}" type="presParOf" srcId="{A4D7B042-FE3A-44EA-AA86-8B445EFE6BB7}" destId="{4A6E89ED-AEF8-4D21-81C8-EDA951135256}" srcOrd="5" destOrd="0" presId="urn:microsoft.com/office/officeart/2017/3/layout/HorizontalPathTimeline"/>
    <dgm:cxn modelId="{BF518BF0-AB3A-41B3-BA86-5D8307352D25}" type="presParOf" srcId="{A4D7B042-FE3A-44EA-AA86-8B445EFE6BB7}" destId="{E0434B4C-18E3-4B50-9909-EFE47E4F7847}" srcOrd="6" destOrd="0" presId="urn:microsoft.com/office/officeart/2017/3/layout/HorizontalPathTimeline"/>
    <dgm:cxn modelId="{403DA0F5-A3D6-4405-AD4C-F64BAFA98487}" type="presParOf" srcId="{E0434B4C-18E3-4B50-9909-EFE47E4F7847}" destId="{52ADE82C-CFE6-4D65-9B95-DF7E4590B222}" srcOrd="0" destOrd="0" presId="urn:microsoft.com/office/officeart/2017/3/layout/HorizontalPathTimeline"/>
    <dgm:cxn modelId="{61676D00-7708-4E34-9773-31B3640A98CB}" type="presParOf" srcId="{E0434B4C-18E3-4B50-9909-EFE47E4F7847}" destId="{D33F537E-2A6D-4D00-A9D2-785A83505B17}" srcOrd="1" destOrd="0" presId="urn:microsoft.com/office/officeart/2017/3/layout/HorizontalPathTimeline"/>
    <dgm:cxn modelId="{FB0A6FB8-A3D4-4821-8C4A-48436CB669B3}" type="presParOf" srcId="{D33F537E-2A6D-4D00-A9D2-785A83505B17}" destId="{310F3391-0F59-46CC-AA78-830E45980EAF}" srcOrd="0" destOrd="0" presId="urn:microsoft.com/office/officeart/2017/3/layout/HorizontalPathTimeline"/>
    <dgm:cxn modelId="{43658718-0B71-4503-A0F6-263C58952364}" type="presParOf" srcId="{D33F537E-2A6D-4D00-A9D2-785A83505B17}" destId="{8D179E9F-150A-40A3-9E77-427F7A122259}" srcOrd="1" destOrd="0" presId="urn:microsoft.com/office/officeart/2017/3/layout/HorizontalPathTimeline"/>
    <dgm:cxn modelId="{CB51DB10-BDCE-4BD9-88F6-CAA2E710B014}" type="presParOf" srcId="{E0434B4C-18E3-4B50-9909-EFE47E4F7847}" destId="{41F55590-97AD-41AC-96D7-8C8A9A8B0CC7}" srcOrd="2" destOrd="0" presId="urn:microsoft.com/office/officeart/2017/3/layout/HorizontalPathTimeline"/>
    <dgm:cxn modelId="{232750CA-5569-4E71-8AD7-580AA84D54B4}" type="presParOf" srcId="{E0434B4C-18E3-4B50-9909-EFE47E4F7847}" destId="{624AFBA9-C822-41FA-AC38-0E42AAD4DC03}" srcOrd="3" destOrd="0" presId="urn:microsoft.com/office/officeart/2017/3/layout/HorizontalPathTimeline"/>
    <dgm:cxn modelId="{E014B363-17C7-439C-9894-681FF0EBE310}" type="presParOf" srcId="{E0434B4C-18E3-4B50-9909-EFE47E4F7847}" destId="{8939FBA3-B6CB-4246-A37B-770FB1C5112B}" srcOrd="4" destOrd="0" presId="urn:microsoft.com/office/officeart/2017/3/layout/HorizontalPathTimeline"/>
    <dgm:cxn modelId="{D76B6618-5A4C-4125-B19A-58054CD2D43C}" type="presParOf" srcId="{A4D7B042-FE3A-44EA-AA86-8B445EFE6BB7}" destId="{18465486-9920-4AF9-A4F9-6D962671B35C}" srcOrd="7" destOrd="0" presId="urn:microsoft.com/office/officeart/2017/3/layout/HorizontalPathTimeline"/>
    <dgm:cxn modelId="{DE35B8A3-3DBD-47F1-8933-693C68875821}" type="presParOf" srcId="{A4D7B042-FE3A-44EA-AA86-8B445EFE6BB7}" destId="{2983A09B-BB8C-4FC3-9BD0-1BBAF0448B24}" srcOrd="8" destOrd="0" presId="urn:microsoft.com/office/officeart/2017/3/layout/HorizontalPathTimeline"/>
    <dgm:cxn modelId="{DDFA337A-16D5-4623-B776-5F7B2457C5A9}" type="presParOf" srcId="{2983A09B-BB8C-4FC3-9BD0-1BBAF0448B24}" destId="{36910D2D-0CAA-46AD-BCDA-B6B6D4F3E23B}" srcOrd="0" destOrd="0" presId="urn:microsoft.com/office/officeart/2017/3/layout/HorizontalPathTimeline"/>
    <dgm:cxn modelId="{86AA7378-38B5-44A9-B085-3FE784C20842}" type="presParOf" srcId="{2983A09B-BB8C-4FC3-9BD0-1BBAF0448B24}" destId="{5CC84FEA-759C-4749-B203-275A3B7912B5}" srcOrd="1" destOrd="0" presId="urn:microsoft.com/office/officeart/2017/3/layout/HorizontalPathTimeline"/>
    <dgm:cxn modelId="{E623ECFB-DA2C-4771-A09B-53B9CBA3C101}" type="presParOf" srcId="{5CC84FEA-759C-4749-B203-275A3B7912B5}" destId="{AA9BD3EA-599A-4AE0-9F93-1D98C0A69942}" srcOrd="0" destOrd="0" presId="urn:microsoft.com/office/officeart/2017/3/layout/HorizontalPathTimeline"/>
    <dgm:cxn modelId="{26C59ECF-E39F-4887-B491-64C0852D83B0}" type="presParOf" srcId="{5CC84FEA-759C-4749-B203-275A3B7912B5}" destId="{D2C5DA62-5C80-4AE9-A399-6B50A630C31B}" srcOrd="1" destOrd="0" presId="urn:microsoft.com/office/officeart/2017/3/layout/HorizontalPathTimeline"/>
    <dgm:cxn modelId="{75652DEE-08EA-4B77-AE13-F6387BCF02A9}" type="presParOf" srcId="{2983A09B-BB8C-4FC3-9BD0-1BBAF0448B24}" destId="{085FF022-FC2D-448D-B9E5-851B1E458B5C}" srcOrd="2" destOrd="0" presId="urn:microsoft.com/office/officeart/2017/3/layout/HorizontalPathTimeline"/>
    <dgm:cxn modelId="{01D22467-9AEE-45FA-8F96-3CD34DBB4744}" type="presParOf" srcId="{2983A09B-BB8C-4FC3-9BD0-1BBAF0448B24}" destId="{EA03AA66-452C-4AEB-953A-80D68FA28048}" srcOrd="3" destOrd="0" presId="urn:microsoft.com/office/officeart/2017/3/layout/HorizontalPathTimeline"/>
    <dgm:cxn modelId="{19D5645B-A4D2-4DA5-BED6-43DC6DD85EEF}" type="presParOf" srcId="{2983A09B-BB8C-4FC3-9BD0-1BBAF0448B24}" destId="{0CFC6C7C-C619-47F6-A9E6-370D7F329556}" srcOrd="4" destOrd="0" presId="urn:microsoft.com/office/officeart/2017/3/layout/HorizontalPathTimeline"/>
    <dgm:cxn modelId="{57E3DABF-4084-4F01-86EB-20421C8934F3}" type="presParOf" srcId="{A4D7B042-FE3A-44EA-AA86-8B445EFE6BB7}" destId="{95476E28-038B-443D-AC60-1D09C508349F}" srcOrd="9" destOrd="0" presId="urn:microsoft.com/office/officeart/2017/3/layout/HorizontalPathTimeline"/>
    <dgm:cxn modelId="{D1C69321-E0A3-448A-8B92-EA5D8947AF20}" type="presParOf" srcId="{A4D7B042-FE3A-44EA-AA86-8B445EFE6BB7}" destId="{1E5F9AA4-9B0A-4383-BC2C-371C1EBB105A}" srcOrd="10" destOrd="0" presId="urn:microsoft.com/office/officeart/2017/3/layout/HorizontalPathTimeline"/>
    <dgm:cxn modelId="{76A2FE1D-1B04-47A4-8D5D-1275A87EDC51}" type="presParOf" srcId="{1E5F9AA4-9B0A-4383-BC2C-371C1EBB105A}" destId="{789DD40B-CB22-48DA-87AA-771F4A7C3411}" srcOrd="0" destOrd="0" presId="urn:microsoft.com/office/officeart/2017/3/layout/HorizontalPathTimeline"/>
    <dgm:cxn modelId="{5DE20450-C521-40FE-A155-37A0449D2811}" type="presParOf" srcId="{1E5F9AA4-9B0A-4383-BC2C-371C1EBB105A}" destId="{96DEAA81-52F9-442D-9EC0-219AF5F3F6F5}" srcOrd="1" destOrd="0" presId="urn:microsoft.com/office/officeart/2017/3/layout/HorizontalPathTimeline"/>
    <dgm:cxn modelId="{FD955F82-BD32-4AF5-902E-10C5BEC834F3}" type="presParOf" srcId="{96DEAA81-52F9-442D-9EC0-219AF5F3F6F5}" destId="{25676E1E-887C-4650-BC3A-4CB35502BAED}" srcOrd="0" destOrd="0" presId="urn:microsoft.com/office/officeart/2017/3/layout/HorizontalPathTimeline"/>
    <dgm:cxn modelId="{EE661549-02DD-41AC-B7FC-C96FA966660F}" type="presParOf" srcId="{96DEAA81-52F9-442D-9EC0-219AF5F3F6F5}" destId="{EDB88B6D-D981-4856-B900-9FC79CB28E2D}" srcOrd="1" destOrd="0" presId="urn:microsoft.com/office/officeart/2017/3/layout/HorizontalPathTimeline"/>
    <dgm:cxn modelId="{ED7D59A2-01D8-4399-98C1-84211BAE8E6C}" type="presParOf" srcId="{1E5F9AA4-9B0A-4383-BC2C-371C1EBB105A}" destId="{ED67A19F-3CF6-4BF5-AA20-923BBA239AE8}" srcOrd="2" destOrd="0" presId="urn:microsoft.com/office/officeart/2017/3/layout/HorizontalPathTimeline"/>
    <dgm:cxn modelId="{4F278298-48D6-4CAF-B5D9-0AA45FFFE2E9}" type="presParOf" srcId="{1E5F9AA4-9B0A-4383-BC2C-371C1EBB105A}" destId="{55351E2F-7DA5-47EE-A869-329E3C5FD2D1}" srcOrd="3" destOrd="0" presId="urn:microsoft.com/office/officeart/2017/3/layout/HorizontalPathTimeline"/>
    <dgm:cxn modelId="{1E740BDA-2ED7-425D-9050-C665BD6525EA}" type="presParOf" srcId="{1E5F9AA4-9B0A-4383-BC2C-371C1EBB105A}" destId="{75E64F86-D3FD-4149-A851-D99C74CAD57D}" srcOrd="4" destOrd="0" presId="urn:microsoft.com/office/officeart/2017/3/layout/HorizontalPathTimeline"/>
    <dgm:cxn modelId="{086206C9-7030-480F-B4CF-2647C8FA502F}" type="presParOf" srcId="{A4D7B042-FE3A-44EA-AA86-8B445EFE6BB7}" destId="{C6B2DFC6-7F3C-4D26-8396-4EA2194C3B48}" srcOrd="11" destOrd="0" presId="urn:microsoft.com/office/officeart/2017/3/layout/HorizontalPathTimeline"/>
    <dgm:cxn modelId="{5D8FDB07-E24C-468A-A676-9F36C6B16AA3}" type="presParOf" srcId="{A4D7B042-FE3A-44EA-AA86-8B445EFE6BB7}" destId="{E18BC06E-27A6-4B93-A90F-E9B7BB8AAFEF}" srcOrd="12" destOrd="0" presId="urn:microsoft.com/office/officeart/2017/3/layout/HorizontalPathTimeline"/>
    <dgm:cxn modelId="{B96AAAF8-2642-47B3-95C1-4E2386C9C6B5}" type="presParOf" srcId="{E18BC06E-27A6-4B93-A90F-E9B7BB8AAFEF}" destId="{7CD0D751-FD97-46C9-AF2D-10B4E7014928}" srcOrd="0" destOrd="0" presId="urn:microsoft.com/office/officeart/2017/3/layout/HorizontalPathTimeline"/>
    <dgm:cxn modelId="{A6BFF4C8-393E-450C-B12C-A3FAF999C9AA}" type="presParOf" srcId="{E18BC06E-27A6-4B93-A90F-E9B7BB8AAFEF}" destId="{F0C54F4B-8682-4957-B412-EA7EAC4F32DA}" srcOrd="1" destOrd="0" presId="urn:microsoft.com/office/officeart/2017/3/layout/HorizontalPathTimeline"/>
    <dgm:cxn modelId="{1C9D1B68-B0BC-468C-9EC2-6BA246553B4C}" type="presParOf" srcId="{F0C54F4B-8682-4957-B412-EA7EAC4F32DA}" destId="{859FB001-2F3D-4441-B410-1C3913B2DCCC}" srcOrd="0" destOrd="0" presId="urn:microsoft.com/office/officeart/2017/3/layout/HorizontalPathTimeline"/>
    <dgm:cxn modelId="{42E07F59-66DE-4B22-A98D-A8E0BF3C6BB5}" type="presParOf" srcId="{F0C54F4B-8682-4957-B412-EA7EAC4F32DA}" destId="{2C52D21C-36DB-4F6A-8DD2-C9F5159895CF}" srcOrd="1" destOrd="0" presId="urn:microsoft.com/office/officeart/2017/3/layout/HorizontalPathTimeline"/>
    <dgm:cxn modelId="{1D871B02-0187-4D7C-B9AC-985410A59816}" type="presParOf" srcId="{E18BC06E-27A6-4B93-A90F-E9B7BB8AAFEF}" destId="{4785F16F-20FA-4728-BC01-18FF0F6C501F}" srcOrd="2" destOrd="0" presId="urn:microsoft.com/office/officeart/2017/3/layout/HorizontalPathTimeline"/>
    <dgm:cxn modelId="{8350E3DD-F759-4D37-A0E2-5F847944BBBD}" type="presParOf" srcId="{E18BC06E-27A6-4B93-A90F-E9B7BB8AAFEF}" destId="{7DF5D5A1-A519-43BC-A60B-A58AAB9650E5}" srcOrd="3" destOrd="0" presId="urn:microsoft.com/office/officeart/2017/3/layout/HorizontalPathTimeline"/>
    <dgm:cxn modelId="{4AF95084-999A-47AE-B9AA-21872187DA5C}" type="presParOf" srcId="{E18BC06E-27A6-4B93-A90F-E9B7BB8AAFEF}" destId="{C51EFF6F-A7E2-40AC-B338-C08B3A2499E7}" srcOrd="4" destOrd="0" presId="urn:microsoft.com/office/officeart/2017/3/layout/HorizontalPathTimeline"/>
    <dgm:cxn modelId="{9FB69DED-A206-4109-8113-859514835D34}" type="presParOf" srcId="{A4D7B042-FE3A-44EA-AA86-8B445EFE6BB7}" destId="{FB4FDF31-1A76-4863-BBB3-B7A50083476F}" srcOrd="13" destOrd="0" presId="urn:microsoft.com/office/officeart/2017/3/layout/HorizontalPathTimeline"/>
    <dgm:cxn modelId="{9F219DD8-F1DD-4F33-A2F4-82BFCA6095BD}" type="presParOf" srcId="{A4D7B042-FE3A-44EA-AA86-8B445EFE6BB7}" destId="{D50F269F-9A14-4FDB-9DDE-5BBB02233614}" srcOrd="14" destOrd="0" presId="urn:microsoft.com/office/officeart/2017/3/layout/HorizontalPathTimeline"/>
    <dgm:cxn modelId="{D1618F58-21B8-4E17-B13F-B8EFB55092EC}" type="presParOf" srcId="{D50F269F-9A14-4FDB-9DDE-5BBB02233614}" destId="{0F74235F-B27D-4FDB-B709-66ADA2CDB0A5}" srcOrd="0" destOrd="0" presId="urn:microsoft.com/office/officeart/2017/3/layout/HorizontalPathTimeline"/>
    <dgm:cxn modelId="{9CC2C710-BC4E-4B0A-BEDF-CA116FEEE60C}" type="presParOf" srcId="{D50F269F-9A14-4FDB-9DDE-5BBB02233614}" destId="{6CB7C100-D50C-492B-850E-AA9005E31D36}" srcOrd="1" destOrd="0" presId="urn:microsoft.com/office/officeart/2017/3/layout/HorizontalPathTimeline"/>
    <dgm:cxn modelId="{CBEB0CE9-F40D-4A06-AA60-595F82BB7F1E}" type="presParOf" srcId="{6CB7C100-D50C-492B-850E-AA9005E31D36}" destId="{E665093C-8A50-427B-9609-83C792B7833C}" srcOrd="0" destOrd="0" presId="urn:microsoft.com/office/officeart/2017/3/layout/HorizontalPathTimeline"/>
    <dgm:cxn modelId="{C7DDAE28-5FA5-47C7-A6A7-7D30950E36AB}" type="presParOf" srcId="{6CB7C100-D50C-492B-850E-AA9005E31D36}" destId="{653EA092-C417-44BD-A382-F20418693726}" srcOrd="1" destOrd="0" presId="urn:microsoft.com/office/officeart/2017/3/layout/HorizontalPathTimeline"/>
    <dgm:cxn modelId="{5010E019-246A-41DE-AE92-978CAB77E17D}" type="presParOf" srcId="{D50F269F-9A14-4FDB-9DDE-5BBB02233614}" destId="{A30598F8-48FF-468D-A570-D2C0D486F26A}" srcOrd="2" destOrd="0" presId="urn:microsoft.com/office/officeart/2017/3/layout/HorizontalPathTimeline"/>
    <dgm:cxn modelId="{BF0F3023-2DD3-4676-8F2A-9387201D7157}" type="presParOf" srcId="{D50F269F-9A14-4FDB-9DDE-5BBB02233614}" destId="{18E8571F-74A8-4454-9945-F19EE723D5ED}" srcOrd="3" destOrd="0" presId="urn:microsoft.com/office/officeart/2017/3/layout/HorizontalPathTimeline"/>
    <dgm:cxn modelId="{6E596D5B-0D0D-4EE2-A5C3-6994042D7409}" type="presParOf" srcId="{D50F269F-9A14-4FDB-9DDE-5BBB02233614}" destId="{5DCEBCDC-6596-4FD8-8E47-BC861CEE7509}" srcOrd="4" destOrd="0" presId="urn:microsoft.com/office/officeart/2017/3/layout/HorizontalPathTimeline"/>
    <dgm:cxn modelId="{C6DEB6E1-3FE6-4BD4-BC8F-9C2BAC7ACD8E}" type="presParOf" srcId="{A4D7B042-FE3A-44EA-AA86-8B445EFE6BB7}" destId="{05CC4F1B-38E9-48FD-B093-27ED88947710}" srcOrd="15" destOrd="0" presId="urn:microsoft.com/office/officeart/2017/3/layout/HorizontalPathTimeline"/>
    <dgm:cxn modelId="{8645E62B-8D59-4DDA-91DA-AD1992D63ED9}" type="presParOf" srcId="{A4D7B042-FE3A-44EA-AA86-8B445EFE6BB7}" destId="{99436412-5613-45FA-A174-B54C4930B990}" srcOrd="16" destOrd="0" presId="urn:microsoft.com/office/officeart/2017/3/layout/HorizontalPathTimeline"/>
    <dgm:cxn modelId="{FB05E1F5-54A2-4740-9A1E-50F2FC9E2920}" type="presParOf" srcId="{99436412-5613-45FA-A174-B54C4930B990}" destId="{8D21589F-D20E-451A-B721-7BFB150ED986}" srcOrd="0" destOrd="0" presId="urn:microsoft.com/office/officeart/2017/3/layout/HorizontalPathTimeline"/>
    <dgm:cxn modelId="{397730E4-98E0-4AE1-AAA2-6E3F6806EF9A}" type="presParOf" srcId="{99436412-5613-45FA-A174-B54C4930B990}" destId="{8BA1E7E1-B2F5-41A7-A2E9-EC2D2AD54A3B}" srcOrd="1" destOrd="0" presId="urn:microsoft.com/office/officeart/2017/3/layout/HorizontalPathTimeline"/>
    <dgm:cxn modelId="{053E296C-2802-4184-BA1D-5170378460C7}" type="presParOf" srcId="{8BA1E7E1-B2F5-41A7-A2E9-EC2D2AD54A3B}" destId="{07FCAE97-9AD2-4A02-870F-DF80A5689FA2}" srcOrd="0" destOrd="0" presId="urn:microsoft.com/office/officeart/2017/3/layout/HorizontalPathTimeline"/>
    <dgm:cxn modelId="{EC08FD18-54B4-49E2-A423-6E86A60FACBB}" type="presParOf" srcId="{8BA1E7E1-B2F5-41A7-A2E9-EC2D2AD54A3B}" destId="{5006DDE2-8F65-4700-BF77-D6A0801D8FED}" srcOrd="1" destOrd="0" presId="urn:microsoft.com/office/officeart/2017/3/layout/HorizontalPathTimeline"/>
    <dgm:cxn modelId="{E7C231D4-75B2-48E7-8F25-645736DA1A35}" type="presParOf" srcId="{99436412-5613-45FA-A174-B54C4930B990}" destId="{E5B646F0-1A48-40AB-81FB-855E11F1E2E0}" srcOrd="2" destOrd="0" presId="urn:microsoft.com/office/officeart/2017/3/layout/HorizontalPathTimeline"/>
    <dgm:cxn modelId="{5C8E0ECF-A294-492A-BE51-ACF9E20C3D4C}" type="presParOf" srcId="{99436412-5613-45FA-A174-B54C4930B990}" destId="{7E8CC26E-51AD-457D-909E-5AF6F6EC8A12}" srcOrd="3" destOrd="0" presId="urn:microsoft.com/office/officeart/2017/3/layout/HorizontalPathTimeline"/>
    <dgm:cxn modelId="{A177DA39-B8E0-49CD-9BAE-23E0F5DA369C}" type="presParOf" srcId="{99436412-5613-45FA-A174-B54C4930B990}" destId="{2050D280-8C82-4A74-94D5-EEF01CC5524B}"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A8ABA-567A-487B-8C16-6A2E79AF1298}">
      <dsp:nvSpPr>
        <dsp:cNvPr id="0" name=""/>
        <dsp:cNvSpPr/>
      </dsp:nvSpPr>
      <dsp:spPr>
        <a:xfrm>
          <a:off x="214805" y="2864357"/>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 Oct. 2020</a:t>
          </a:r>
        </a:p>
      </dsp:txBody>
      <dsp:txXfrm>
        <a:off x="214805" y="2864357"/>
        <a:ext cx="1672534" cy="602742"/>
      </dsp:txXfrm>
    </dsp:sp>
    <dsp:sp modelId="{0A010415-DFBD-4F49-898E-257177C53798}">
      <dsp:nvSpPr>
        <dsp:cNvPr id="0" name=""/>
        <dsp:cNvSpPr/>
      </dsp:nvSpPr>
      <dsp:spPr>
        <a:xfrm>
          <a:off x="0" y="2560319"/>
          <a:ext cx="10677525" cy="213360"/>
        </a:xfrm>
        <a:prstGeom prst="rect">
          <a:avLst/>
        </a:prstGeom>
        <a:solidFill>
          <a:srgbClr val="36567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4B05626E-6D8B-48C7-9A31-6737B8E3D2C5}">
      <dsp:nvSpPr>
        <dsp:cNvPr id="0" name=""/>
        <dsp:cNvSpPr/>
      </dsp:nvSpPr>
      <dsp:spPr>
        <a:xfrm>
          <a:off x="131178" y="909446"/>
          <a:ext cx="1839787" cy="74409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CA" sz="1400" kern="1200" dirty="0">
              <a:latin typeface="Avenir Next LT Pro Light" panose="020B0304020202020204" pitchFamily="34" charset="0"/>
            </a:rPr>
            <a:t>SL Phase 1 kick-off</a:t>
          </a:r>
        </a:p>
      </dsp:txBody>
      <dsp:txXfrm>
        <a:off x="131178" y="909446"/>
        <a:ext cx="1839787" cy="744093"/>
      </dsp:txXfrm>
    </dsp:sp>
    <dsp:sp modelId="{5B9D2E20-784E-4C72-B653-C2489271A308}">
      <dsp:nvSpPr>
        <dsp:cNvPr id="0" name=""/>
        <dsp:cNvSpPr/>
      </dsp:nvSpPr>
      <dsp:spPr>
        <a:xfrm>
          <a:off x="1051072" y="1653539"/>
          <a:ext cx="0" cy="906780"/>
        </a:xfrm>
        <a:prstGeom prst="line">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A12B6291-C812-4EC4-A860-3646D042EF30}">
      <dsp:nvSpPr>
        <dsp:cNvPr id="0" name=""/>
        <dsp:cNvSpPr/>
      </dsp:nvSpPr>
      <dsp:spPr>
        <a:xfrm>
          <a:off x="1260139" y="1866899"/>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 Mar. 2021</a:t>
          </a:r>
        </a:p>
      </dsp:txBody>
      <dsp:txXfrm>
        <a:off x="1260139" y="1866899"/>
        <a:ext cx="1672534" cy="602742"/>
      </dsp:txXfrm>
    </dsp:sp>
    <dsp:sp modelId="{A15C5EAA-B438-4AB9-9199-31C5C4275838}">
      <dsp:nvSpPr>
        <dsp:cNvPr id="0" name=""/>
        <dsp:cNvSpPr/>
      </dsp:nvSpPr>
      <dsp:spPr>
        <a:xfrm>
          <a:off x="1260222" y="3691033"/>
          <a:ext cx="1839787" cy="860357"/>
        </a:xfrm>
        <a:prstGeom prst="rect">
          <a:avLst/>
        </a:prstGeom>
        <a:solidFill>
          <a:schemeClr val="accent5">
            <a:tint val="40000"/>
            <a:alpha val="90000"/>
            <a:hueOff val="-842470"/>
            <a:satOff val="-2854"/>
            <a:lumOff val="-366"/>
            <a:alphaOff val="0"/>
          </a:schemeClr>
        </a:solidFill>
        <a:ln w="12700" cap="flat" cmpd="sng" algn="ctr">
          <a:solidFill>
            <a:schemeClr val="accent5">
              <a:tint val="40000"/>
              <a:alpha val="90000"/>
              <a:hueOff val="-842470"/>
              <a:satOff val="-2854"/>
              <a:lumOff val="-3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National Insight Generation Workshop</a:t>
          </a:r>
        </a:p>
      </dsp:txBody>
      <dsp:txXfrm>
        <a:off x="1260222" y="3691033"/>
        <a:ext cx="1839787" cy="860357"/>
      </dsp:txXfrm>
    </dsp:sp>
    <dsp:sp modelId="{3978CA76-3E4E-419E-81EA-78D4B2B8E356}">
      <dsp:nvSpPr>
        <dsp:cNvPr id="0" name=""/>
        <dsp:cNvSpPr/>
      </dsp:nvSpPr>
      <dsp:spPr>
        <a:xfrm>
          <a:off x="2096406" y="2773679"/>
          <a:ext cx="0" cy="906780"/>
        </a:xfrm>
        <a:prstGeom prst="line">
          <a:avLst/>
        </a:prstGeom>
        <a:solidFill>
          <a:schemeClr val="accent5">
            <a:hueOff val="-844818"/>
            <a:satOff val="-2177"/>
            <a:lumOff val="-1471"/>
            <a:alphaOff val="0"/>
          </a:schemeClr>
        </a:solidFill>
        <a:ln w="6350" cap="flat" cmpd="sng" algn="ctr">
          <a:solidFill>
            <a:schemeClr val="accent5">
              <a:hueOff val="-844818"/>
              <a:satOff val="-2177"/>
              <a:lumOff val="-147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C3B9FBD-C23B-4555-ADB5-FD2CE4940E63}">
      <dsp:nvSpPr>
        <dsp:cNvPr id="0" name=""/>
        <dsp:cNvSpPr/>
      </dsp:nvSpPr>
      <dsp:spPr>
        <a:xfrm>
          <a:off x="984397"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D7B2309-9222-4649-97EA-218A4026EA67}">
      <dsp:nvSpPr>
        <dsp:cNvPr id="0" name=""/>
        <dsp:cNvSpPr/>
      </dsp:nvSpPr>
      <dsp:spPr>
        <a:xfrm>
          <a:off x="2029731"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93DDD3D-4B24-45A2-9097-64630CC52A0B}">
      <dsp:nvSpPr>
        <dsp:cNvPr id="0" name=""/>
        <dsp:cNvSpPr/>
      </dsp:nvSpPr>
      <dsp:spPr>
        <a:xfrm>
          <a:off x="2305472" y="2864357"/>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22 Apr. 2021</a:t>
          </a:r>
        </a:p>
      </dsp:txBody>
      <dsp:txXfrm>
        <a:off x="2305472" y="2864357"/>
        <a:ext cx="1672534" cy="602742"/>
      </dsp:txXfrm>
    </dsp:sp>
    <dsp:sp modelId="{18F7144A-6F4B-4B00-93ED-EF94B580767F}">
      <dsp:nvSpPr>
        <dsp:cNvPr id="0" name=""/>
        <dsp:cNvSpPr/>
      </dsp:nvSpPr>
      <dsp:spPr>
        <a:xfrm>
          <a:off x="2263756" y="879333"/>
          <a:ext cx="1785109" cy="744093"/>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b="0" kern="1200" dirty="0">
              <a:latin typeface="Avenir Next LT Pro Light" panose="020B0304020202020204" pitchFamily="34" charset="0"/>
            </a:rPr>
            <a:t>National Level Ideation Session</a:t>
          </a:r>
        </a:p>
      </dsp:txBody>
      <dsp:txXfrm>
        <a:off x="2263756" y="879333"/>
        <a:ext cx="1785109" cy="744093"/>
      </dsp:txXfrm>
    </dsp:sp>
    <dsp:sp modelId="{24CD313B-7760-42B5-A5CB-4BA4B9AB5D6D}">
      <dsp:nvSpPr>
        <dsp:cNvPr id="0" name=""/>
        <dsp:cNvSpPr/>
      </dsp:nvSpPr>
      <dsp:spPr>
        <a:xfrm>
          <a:off x="2890105" y="1585091"/>
          <a:ext cx="45720" cy="1086023"/>
        </a:xfrm>
        <a:prstGeom prst="line">
          <a:avLst/>
        </a:prstGeom>
        <a:solidFill>
          <a:schemeClr val="accent5">
            <a:hueOff val="-1689636"/>
            <a:satOff val="-4355"/>
            <a:lumOff val="-2941"/>
            <a:alphaOff val="0"/>
          </a:schemeClr>
        </a:solidFill>
        <a:ln w="6350" cap="flat" cmpd="sng" algn="ctr">
          <a:solidFill>
            <a:schemeClr val="accent5">
              <a:hueOff val="-1689636"/>
              <a:satOff val="-4355"/>
              <a:lumOff val="-2941"/>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52ADE82C-CFE6-4D65-9B95-DF7E4590B222}">
      <dsp:nvSpPr>
        <dsp:cNvPr id="0" name=""/>
        <dsp:cNvSpPr/>
      </dsp:nvSpPr>
      <dsp:spPr>
        <a:xfrm>
          <a:off x="3350806" y="1866899"/>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15 June 2021</a:t>
          </a:r>
        </a:p>
      </dsp:txBody>
      <dsp:txXfrm>
        <a:off x="3350806" y="1866899"/>
        <a:ext cx="1672534" cy="602742"/>
      </dsp:txXfrm>
    </dsp:sp>
    <dsp:sp modelId="{310F3391-0F59-46CC-AA78-830E45980EAF}">
      <dsp:nvSpPr>
        <dsp:cNvPr id="0" name=""/>
        <dsp:cNvSpPr/>
      </dsp:nvSpPr>
      <dsp:spPr>
        <a:xfrm>
          <a:off x="3169082" y="3680460"/>
          <a:ext cx="2035982" cy="860357"/>
        </a:xfrm>
        <a:prstGeom prst="rect">
          <a:avLst/>
        </a:prstGeom>
        <a:solidFill>
          <a:schemeClr val="accent5">
            <a:tint val="40000"/>
            <a:alpha val="90000"/>
            <a:hueOff val="-2527411"/>
            <a:satOff val="-8562"/>
            <a:lumOff val="-1098"/>
            <a:alphaOff val="0"/>
          </a:schemeClr>
        </a:solidFill>
        <a:ln w="12700" cap="flat" cmpd="sng" algn="ctr">
          <a:solidFill>
            <a:schemeClr val="accent5">
              <a:tint val="40000"/>
              <a:alpha val="90000"/>
              <a:hueOff val="-2527411"/>
              <a:satOff val="-8562"/>
              <a:lumOff val="-1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National session to share ideas from local micro-labs</a:t>
          </a:r>
        </a:p>
      </dsp:txBody>
      <dsp:txXfrm>
        <a:off x="3169082" y="3680460"/>
        <a:ext cx="2035982" cy="860357"/>
      </dsp:txXfrm>
    </dsp:sp>
    <dsp:sp modelId="{41F55590-97AD-41AC-96D7-8C8A9A8B0CC7}">
      <dsp:nvSpPr>
        <dsp:cNvPr id="0" name=""/>
        <dsp:cNvSpPr/>
      </dsp:nvSpPr>
      <dsp:spPr>
        <a:xfrm>
          <a:off x="4187073" y="2773679"/>
          <a:ext cx="0" cy="906780"/>
        </a:xfrm>
        <a:prstGeom prst="line">
          <a:avLst/>
        </a:prstGeom>
        <a:solidFill>
          <a:schemeClr val="accent5">
            <a:hueOff val="-2534453"/>
            <a:satOff val="-6532"/>
            <a:lumOff val="-4412"/>
            <a:alphaOff val="0"/>
          </a:schemeClr>
        </a:solidFill>
        <a:ln w="6350" cap="flat" cmpd="sng" algn="ctr">
          <a:solidFill>
            <a:schemeClr val="accent5">
              <a:hueOff val="-2534453"/>
              <a:satOff val="-6532"/>
              <a:lumOff val="-4412"/>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21BC10D3-F176-4EBD-B7A5-44F9E1787A75}">
      <dsp:nvSpPr>
        <dsp:cNvPr id="0" name=""/>
        <dsp:cNvSpPr/>
      </dsp:nvSpPr>
      <dsp:spPr>
        <a:xfrm>
          <a:off x="2861211"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24AFBA9-C822-41FA-AC38-0E42AAD4DC03}">
      <dsp:nvSpPr>
        <dsp:cNvPr id="0" name=""/>
        <dsp:cNvSpPr/>
      </dsp:nvSpPr>
      <dsp:spPr>
        <a:xfrm>
          <a:off x="4120398"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6910D2D-0CAA-46AD-BCDA-B6B6D4F3E23B}">
      <dsp:nvSpPr>
        <dsp:cNvPr id="0" name=""/>
        <dsp:cNvSpPr/>
      </dsp:nvSpPr>
      <dsp:spPr>
        <a:xfrm>
          <a:off x="4396140" y="2864357"/>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Sep. 2021</a:t>
          </a:r>
        </a:p>
      </dsp:txBody>
      <dsp:txXfrm>
        <a:off x="4396140" y="2864357"/>
        <a:ext cx="1672534" cy="602742"/>
      </dsp:txXfrm>
    </dsp:sp>
    <dsp:sp modelId="{AA9BD3EA-599A-4AE0-9F93-1D98C0A69942}">
      <dsp:nvSpPr>
        <dsp:cNvPr id="0" name=""/>
        <dsp:cNvSpPr/>
      </dsp:nvSpPr>
      <dsp:spPr>
        <a:xfrm>
          <a:off x="4312513" y="909446"/>
          <a:ext cx="1839787" cy="74409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Prototyping activities workshop</a:t>
          </a:r>
        </a:p>
      </dsp:txBody>
      <dsp:txXfrm>
        <a:off x="4312513" y="909446"/>
        <a:ext cx="1839787" cy="744093"/>
      </dsp:txXfrm>
    </dsp:sp>
    <dsp:sp modelId="{085FF022-FC2D-448D-B9E5-851B1E458B5C}">
      <dsp:nvSpPr>
        <dsp:cNvPr id="0" name=""/>
        <dsp:cNvSpPr/>
      </dsp:nvSpPr>
      <dsp:spPr>
        <a:xfrm>
          <a:off x="5232407" y="1653539"/>
          <a:ext cx="0" cy="906780"/>
        </a:xfrm>
        <a:prstGeom prst="line">
          <a:avLst/>
        </a:prstGeom>
        <a:solidFill>
          <a:schemeClr val="accent5">
            <a:hueOff val="-3379271"/>
            <a:satOff val="-8710"/>
            <a:lumOff val="-5883"/>
            <a:alphaOff val="0"/>
          </a:schemeClr>
        </a:solidFill>
        <a:ln w="6350" cap="flat" cmpd="sng" algn="ctr">
          <a:solidFill>
            <a:schemeClr val="accent5">
              <a:hueOff val="-3379271"/>
              <a:satOff val="-8710"/>
              <a:lumOff val="-588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89DD40B-CB22-48DA-87AA-771F4A7C3411}">
      <dsp:nvSpPr>
        <dsp:cNvPr id="0" name=""/>
        <dsp:cNvSpPr/>
      </dsp:nvSpPr>
      <dsp:spPr>
        <a:xfrm>
          <a:off x="5441474" y="1866899"/>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16 Nov. 2021</a:t>
          </a:r>
        </a:p>
      </dsp:txBody>
      <dsp:txXfrm>
        <a:off x="5441474" y="1866899"/>
        <a:ext cx="1672534" cy="602742"/>
      </dsp:txXfrm>
    </dsp:sp>
    <dsp:sp modelId="{25676E1E-887C-4650-BC3A-4CB35502BAED}">
      <dsp:nvSpPr>
        <dsp:cNvPr id="0" name=""/>
        <dsp:cNvSpPr/>
      </dsp:nvSpPr>
      <dsp:spPr>
        <a:xfrm>
          <a:off x="5357847" y="3680460"/>
          <a:ext cx="1839787" cy="860357"/>
        </a:xfrm>
        <a:prstGeom prst="rect">
          <a:avLst/>
        </a:prstGeom>
        <a:solidFill>
          <a:schemeClr val="accent5">
            <a:tint val="40000"/>
            <a:alpha val="90000"/>
            <a:hueOff val="-4212351"/>
            <a:satOff val="-14270"/>
            <a:lumOff val="-1830"/>
            <a:alphaOff val="0"/>
          </a:schemeClr>
        </a:solidFill>
        <a:ln w="12700" cap="flat" cmpd="sng" algn="ctr">
          <a:solidFill>
            <a:schemeClr val="accent5">
              <a:tint val="40000"/>
              <a:alpha val="90000"/>
              <a:hueOff val="-4212351"/>
              <a:satOff val="-14270"/>
              <a:lumOff val="-18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Developmental Prototype: V.1 Suite of Tools</a:t>
          </a:r>
        </a:p>
      </dsp:txBody>
      <dsp:txXfrm>
        <a:off x="5357847" y="3680460"/>
        <a:ext cx="1839787" cy="860357"/>
      </dsp:txXfrm>
    </dsp:sp>
    <dsp:sp modelId="{ED67A19F-3CF6-4BF5-AA20-923BBA239AE8}">
      <dsp:nvSpPr>
        <dsp:cNvPr id="0" name=""/>
        <dsp:cNvSpPr/>
      </dsp:nvSpPr>
      <dsp:spPr>
        <a:xfrm>
          <a:off x="6277741" y="2773679"/>
          <a:ext cx="0" cy="906780"/>
        </a:xfrm>
        <a:prstGeom prst="line">
          <a:avLst/>
        </a:prstGeom>
        <a:solidFill>
          <a:schemeClr val="accent5">
            <a:hueOff val="-4224089"/>
            <a:satOff val="-10887"/>
            <a:lumOff val="-7353"/>
            <a:alphaOff val="0"/>
          </a:schemeClr>
        </a:solidFill>
        <a:ln w="6350" cap="flat" cmpd="sng" algn="ctr">
          <a:solidFill>
            <a:schemeClr val="accent5">
              <a:hueOff val="-4224089"/>
              <a:satOff val="-10887"/>
              <a:lumOff val="-7353"/>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EA03AA66-452C-4AEB-953A-80D68FA28048}">
      <dsp:nvSpPr>
        <dsp:cNvPr id="0" name=""/>
        <dsp:cNvSpPr/>
      </dsp:nvSpPr>
      <dsp:spPr>
        <a:xfrm>
          <a:off x="5165732"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5351E2F-7DA5-47EE-A869-329E3C5FD2D1}">
      <dsp:nvSpPr>
        <dsp:cNvPr id="0" name=""/>
        <dsp:cNvSpPr/>
      </dsp:nvSpPr>
      <dsp:spPr>
        <a:xfrm>
          <a:off x="6211066"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CD0D751-FD97-46C9-AF2D-10B4E7014928}">
      <dsp:nvSpPr>
        <dsp:cNvPr id="0" name=""/>
        <dsp:cNvSpPr/>
      </dsp:nvSpPr>
      <dsp:spPr>
        <a:xfrm>
          <a:off x="6486808" y="2864357"/>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14 Dec. 2021</a:t>
          </a:r>
        </a:p>
      </dsp:txBody>
      <dsp:txXfrm>
        <a:off x="6486808" y="2864357"/>
        <a:ext cx="1672534" cy="602742"/>
      </dsp:txXfrm>
    </dsp:sp>
    <dsp:sp modelId="{859FB001-2F3D-4441-B410-1C3913B2DCCC}">
      <dsp:nvSpPr>
        <dsp:cNvPr id="0" name=""/>
        <dsp:cNvSpPr/>
      </dsp:nvSpPr>
      <dsp:spPr>
        <a:xfrm>
          <a:off x="6403181" y="909446"/>
          <a:ext cx="1839787" cy="744093"/>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Draft</a:t>
          </a:r>
          <a:r>
            <a:rPr lang="en-US" sz="1400" kern="1200" baseline="0" dirty="0">
              <a:latin typeface="Avenir Next LT Pro Light" panose="020B0304020202020204" pitchFamily="34" charset="0"/>
            </a:rPr>
            <a:t> prototype: Presentation</a:t>
          </a:r>
          <a:endParaRPr lang="en-US" sz="1400" kern="1200" dirty="0">
            <a:latin typeface="Avenir Next LT Pro Light" panose="020B0304020202020204" pitchFamily="34" charset="0"/>
          </a:endParaRPr>
        </a:p>
      </dsp:txBody>
      <dsp:txXfrm>
        <a:off x="6403181" y="909446"/>
        <a:ext cx="1839787" cy="744093"/>
      </dsp:txXfrm>
    </dsp:sp>
    <dsp:sp modelId="{4785F16F-20FA-4728-BC01-18FF0F6C501F}">
      <dsp:nvSpPr>
        <dsp:cNvPr id="0" name=""/>
        <dsp:cNvSpPr/>
      </dsp:nvSpPr>
      <dsp:spPr>
        <a:xfrm>
          <a:off x="7323075" y="1653539"/>
          <a:ext cx="0" cy="906780"/>
        </a:xfrm>
        <a:prstGeom prst="line">
          <a:avLst/>
        </a:prstGeom>
        <a:solidFill>
          <a:schemeClr val="accent5">
            <a:hueOff val="-5068907"/>
            <a:satOff val="-13064"/>
            <a:lumOff val="-8824"/>
            <a:alphaOff val="0"/>
          </a:schemeClr>
        </a:solidFill>
        <a:ln w="6350" cap="flat" cmpd="sng" algn="ctr">
          <a:solidFill>
            <a:schemeClr val="accent5">
              <a:hueOff val="-5068907"/>
              <a:satOff val="-13064"/>
              <a:lumOff val="-882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0F74235F-B27D-4FDB-B709-66ADA2CDB0A5}">
      <dsp:nvSpPr>
        <dsp:cNvPr id="0" name=""/>
        <dsp:cNvSpPr/>
      </dsp:nvSpPr>
      <dsp:spPr>
        <a:xfrm>
          <a:off x="7638497" y="1866899"/>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2 Mar. 2022</a:t>
          </a:r>
        </a:p>
      </dsp:txBody>
      <dsp:txXfrm>
        <a:off x="7638497" y="1866899"/>
        <a:ext cx="1672534" cy="602742"/>
      </dsp:txXfrm>
    </dsp:sp>
    <dsp:sp modelId="{E665093C-8A50-427B-9609-83C792B7833C}">
      <dsp:nvSpPr>
        <dsp:cNvPr id="0" name=""/>
        <dsp:cNvSpPr/>
      </dsp:nvSpPr>
      <dsp:spPr>
        <a:xfrm>
          <a:off x="7323075" y="3680460"/>
          <a:ext cx="2303377" cy="860357"/>
        </a:xfrm>
        <a:prstGeom prst="rect">
          <a:avLst/>
        </a:prstGeom>
        <a:solidFill>
          <a:schemeClr val="accent5">
            <a:tint val="40000"/>
            <a:alpha val="90000"/>
            <a:hueOff val="-5897292"/>
            <a:satOff val="-19978"/>
            <a:lumOff val="-2562"/>
            <a:alphaOff val="0"/>
          </a:schemeClr>
        </a:solidFill>
        <a:ln w="12700" cap="flat" cmpd="sng" algn="ctr">
          <a:solidFill>
            <a:schemeClr val="accent5">
              <a:tint val="40000"/>
              <a:alpha val="90000"/>
              <a:hueOff val="-5897292"/>
              <a:satOff val="-19978"/>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Lessons Learned Roundtable / Road map engagement session</a:t>
          </a:r>
        </a:p>
      </dsp:txBody>
      <dsp:txXfrm>
        <a:off x="7323075" y="3680460"/>
        <a:ext cx="2303377" cy="860357"/>
      </dsp:txXfrm>
    </dsp:sp>
    <dsp:sp modelId="{A30598F8-48FF-468D-A570-D2C0D486F26A}">
      <dsp:nvSpPr>
        <dsp:cNvPr id="0" name=""/>
        <dsp:cNvSpPr/>
      </dsp:nvSpPr>
      <dsp:spPr>
        <a:xfrm>
          <a:off x="8474764" y="2773679"/>
          <a:ext cx="0" cy="906780"/>
        </a:xfrm>
        <a:prstGeom prst="line">
          <a:avLst/>
        </a:prstGeom>
        <a:solidFill>
          <a:schemeClr val="accent5">
            <a:hueOff val="-5913725"/>
            <a:satOff val="-15242"/>
            <a:lumOff val="-10294"/>
            <a:alphaOff val="0"/>
          </a:schemeClr>
        </a:solidFill>
        <a:ln w="6350" cap="flat" cmpd="sng" algn="ctr">
          <a:solidFill>
            <a:schemeClr val="accent5">
              <a:hueOff val="-5913725"/>
              <a:satOff val="-15242"/>
              <a:lumOff val="-10294"/>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DF5D5A1-A519-43BC-A60B-A58AAB9650E5}">
      <dsp:nvSpPr>
        <dsp:cNvPr id="0" name=""/>
        <dsp:cNvSpPr/>
      </dsp:nvSpPr>
      <dsp:spPr>
        <a:xfrm>
          <a:off x="7256400"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8E8571F-74A8-4454-9945-F19EE723D5ED}">
      <dsp:nvSpPr>
        <dsp:cNvPr id="0" name=""/>
        <dsp:cNvSpPr/>
      </dsp:nvSpPr>
      <dsp:spPr>
        <a:xfrm>
          <a:off x="8408089"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D21589F-D20E-451A-B721-7BFB150ED986}">
      <dsp:nvSpPr>
        <dsp:cNvPr id="0" name=""/>
        <dsp:cNvSpPr/>
      </dsp:nvSpPr>
      <dsp:spPr>
        <a:xfrm>
          <a:off x="8790185" y="2864357"/>
          <a:ext cx="1672534" cy="6027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b="0" kern="1200" dirty="0">
              <a:latin typeface="Avenir Next LT Pro Light" panose="020B0304020202020204" pitchFamily="34" charset="0"/>
            </a:rPr>
            <a:t>31 Mar. 2022</a:t>
          </a:r>
        </a:p>
      </dsp:txBody>
      <dsp:txXfrm>
        <a:off x="8790185" y="2864357"/>
        <a:ext cx="1672534" cy="602742"/>
      </dsp:txXfrm>
    </dsp:sp>
    <dsp:sp modelId="{07FCAE97-9AD2-4A02-870F-DF80A5689FA2}">
      <dsp:nvSpPr>
        <dsp:cNvPr id="0" name=""/>
        <dsp:cNvSpPr/>
      </dsp:nvSpPr>
      <dsp:spPr>
        <a:xfrm>
          <a:off x="8706558" y="909446"/>
          <a:ext cx="1839787" cy="74409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venir Next LT Pro Light" panose="020B0304020202020204" pitchFamily="34" charset="0"/>
            </a:rPr>
            <a:t>End</a:t>
          </a:r>
          <a:r>
            <a:rPr lang="en-US" sz="1400" kern="1200" baseline="0" dirty="0">
              <a:latin typeface="Avenir Next LT Pro Light" panose="020B0304020202020204" pitchFamily="34" charset="0"/>
            </a:rPr>
            <a:t> of project</a:t>
          </a:r>
          <a:endParaRPr lang="en-US" sz="1400" kern="1200" dirty="0">
            <a:latin typeface="Avenir Next LT Pro Light" panose="020B0304020202020204" pitchFamily="34" charset="0"/>
          </a:endParaRPr>
        </a:p>
      </dsp:txBody>
      <dsp:txXfrm>
        <a:off x="8706558" y="909446"/>
        <a:ext cx="1839787" cy="744093"/>
      </dsp:txXfrm>
    </dsp:sp>
    <dsp:sp modelId="{E5B646F0-1A48-40AB-81FB-855E11F1E2E0}">
      <dsp:nvSpPr>
        <dsp:cNvPr id="0" name=""/>
        <dsp:cNvSpPr/>
      </dsp:nvSpPr>
      <dsp:spPr>
        <a:xfrm>
          <a:off x="9626452" y="1653539"/>
          <a:ext cx="0" cy="906780"/>
        </a:xfrm>
        <a:prstGeom prst="line">
          <a:avLst/>
        </a:prstGeom>
        <a:solidFill>
          <a:schemeClr val="accent5">
            <a:hueOff val="-6758543"/>
            <a:satOff val="-17419"/>
            <a:lumOff val="-11765"/>
            <a:alphaOff val="0"/>
          </a:schemeClr>
        </a:solidFill>
        <a:ln w="6350" cap="flat" cmpd="sng" algn="ctr">
          <a:solidFill>
            <a:schemeClr val="accent5">
              <a:hueOff val="-6758543"/>
              <a:satOff val="-17419"/>
              <a:lumOff val="-11765"/>
              <a:alphaOff val="0"/>
            </a:schemeClr>
          </a:solidFill>
          <a:prstDash val="dash"/>
          <a:miter lim="800000"/>
        </a:ln>
        <a:effectLst/>
      </dsp:spPr>
      <dsp:style>
        <a:lnRef idx="2">
          <a:scrgbClr r="0" g="0" b="0"/>
        </a:lnRef>
        <a:fillRef idx="1">
          <a:scrgbClr r="0" g="0" b="0"/>
        </a:fillRef>
        <a:effectRef idx="1">
          <a:scrgbClr r="0" g="0" b="0"/>
        </a:effectRef>
        <a:fontRef idx="minor">
          <a:schemeClr val="lt1"/>
        </a:fontRef>
      </dsp:style>
    </dsp:sp>
    <dsp:sp modelId="{7E8CC26E-51AD-457D-909E-5AF6F6EC8A12}">
      <dsp:nvSpPr>
        <dsp:cNvPr id="0" name=""/>
        <dsp:cNvSpPr/>
      </dsp:nvSpPr>
      <dsp:spPr>
        <a:xfrm>
          <a:off x="9559777" y="2600324"/>
          <a:ext cx="133350" cy="13335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E07C3A-8930-499C-8F28-1D36AE86D0FB}" type="datetimeFigureOut">
              <a:rPr lang="en-CA" smtClean="0"/>
              <a:t>2021-12-20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721F2-5170-47E3-951C-5B1186FF750C}" type="slidenum">
              <a:rPr lang="en-CA" smtClean="0"/>
              <a:t>‹#›</a:t>
            </a:fld>
            <a:endParaRPr lang="en-CA"/>
          </a:p>
        </p:txBody>
      </p:sp>
    </p:spTree>
    <p:extLst>
      <p:ext uri="{BB962C8B-B14F-4D97-AF65-F5344CB8AC3E}">
        <p14:creationId xmlns:p14="http://schemas.microsoft.com/office/powerpoint/2010/main" val="2104468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1</a:t>
            </a:fld>
            <a:endParaRPr lang="en-CA"/>
          </a:p>
        </p:txBody>
      </p:sp>
    </p:spTree>
    <p:extLst>
      <p:ext uri="{BB962C8B-B14F-4D97-AF65-F5344CB8AC3E}">
        <p14:creationId xmlns:p14="http://schemas.microsoft.com/office/powerpoint/2010/main" val="3211851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10</a:t>
            </a:fld>
            <a:endParaRPr lang="en-CA"/>
          </a:p>
        </p:txBody>
      </p:sp>
    </p:spTree>
    <p:extLst>
      <p:ext uri="{BB962C8B-B14F-4D97-AF65-F5344CB8AC3E}">
        <p14:creationId xmlns:p14="http://schemas.microsoft.com/office/powerpoint/2010/main" val="3498849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15</a:t>
            </a:fld>
            <a:endParaRPr lang="en-CA"/>
          </a:p>
        </p:txBody>
      </p:sp>
    </p:spTree>
    <p:extLst>
      <p:ext uri="{BB962C8B-B14F-4D97-AF65-F5344CB8AC3E}">
        <p14:creationId xmlns:p14="http://schemas.microsoft.com/office/powerpoint/2010/main" val="196445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16</a:t>
            </a:fld>
            <a:endParaRPr lang="en-CA"/>
          </a:p>
        </p:txBody>
      </p:sp>
    </p:spTree>
    <p:extLst>
      <p:ext uri="{BB962C8B-B14F-4D97-AF65-F5344CB8AC3E}">
        <p14:creationId xmlns:p14="http://schemas.microsoft.com/office/powerpoint/2010/main" val="1368249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018721F2-5170-47E3-951C-5B1186FF750C}" type="slidenum">
              <a:rPr lang="en-CA" smtClean="0"/>
              <a:t>19</a:t>
            </a:fld>
            <a:endParaRPr lang="en-CA"/>
          </a:p>
        </p:txBody>
      </p:sp>
    </p:spTree>
    <p:extLst>
      <p:ext uri="{BB962C8B-B14F-4D97-AF65-F5344CB8AC3E}">
        <p14:creationId xmlns:p14="http://schemas.microsoft.com/office/powerpoint/2010/main" val="2292857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18721F2-5170-47E3-951C-5B1186FF750C}" type="slidenum">
              <a:rPr lang="en-CA" smtClean="0"/>
              <a:t>21</a:t>
            </a:fld>
            <a:endParaRPr lang="en-CA"/>
          </a:p>
        </p:txBody>
      </p:sp>
    </p:spTree>
    <p:extLst>
      <p:ext uri="{BB962C8B-B14F-4D97-AF65-F5344CB8AC3E}">
        <p14:creationId xmlns:p14="http://schemas.microsoft.com/office/powerpoint/2010/main" val="214737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22</a:t>
            </a:fld>
            <a:endParaRPr lang="en-CA"/>
          </a:p>
        </p:txBody>
      </p:sp>
    </p:spTree>
    <p:extLst>
      <p:ext uri="{BB962C8B-B14F-4D97-AF65-F5344CB8AC3E}">
        <p14:creationId xmlns:p14="http://schemas.microsoft.com/office/powerpoint/2010/main" val="187209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23</a:t>
            </a:fld>
            <a:endParaRPr lang="en-CA"/>
          </a:p>
        </p:txBody>
      </p:sp>
    </p:spTree>
    <p:extLst>
      <p:ext uri="{BB962C8B-B14F-4D97-AF65-F5344CB8AC3E}">
        <p14:creationId xmlns:p14="http://schemas.microsoft.com/office/powerpoint/2010/main" val="286948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24</a:t>
            </a:fld>
            <a:endParaRPr lang="en-CA"/>
          </a:p>
        </p:txBody>
      </p:sp>
    </p:spTree>
    <p:extLst>
      <p:ext uri="{BB962C8B-B14F-4D97-AF65-F5344CB8AC3E}">
        <p14:creationId xmlns:p14="http://schemas.microsoft.com/office/powerpoint/2010/main" val="3725856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26</a:t>
            </a:fld>
            <a:endParaRPr lang="en-CA"/>
          </a:p>
        </p:txBody>
      </p:sp>
    </p:spTree>
    <p:extLst>
      <p:ext uri="{BB962C8B-B14F-4D97-AF65-F5344CB8AC3E}">
        <p14:creationId xmlns:p14="http://schemas.microsoft.com/office/powerpoint/2010/main" val="289636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2</a:t>
            </a:fld>
            <a:endParaRPr lang="en-CA"/>
          </a:p>
        </p:txBody>
      </p:sp>
    </p:spTree>
    <p:extLst>
      <p:ext uri="{BB962C8B-B14F-4D97-AF65-F5344CB8AC3E}">
        <p14:creationId xmlns:p14="http://schemas.microsoft.com/office/powerpoint/2010/main" val="73304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3</a:t>
            </a:fld>
            <a:endParaRPr lang="en-CA"/>
          </a:p>
        </p:txBody>
      </p:sp>
    </p:spTree>
    <p:extLst>
      <p:ext uri="{BB962C8B-B14F-4D97-AF65-F5344CB8AC3E}">
        <p14:creationId xmlns:p14="http://schemas.microsoft.com/office/powerpoint/2010/main" val="1748564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4</a:t>
            </a:fld>
            <a:endParaRPr lang="en-CA"/>
          </a:p>
        </p:txBody>
      </p:sp>
    </p:spTree>
    <p:extLst>
      <p:ext uri="{BB962C8B-B14F-4D97-AF65-F5344CB8AC3E}">
        <p14:creationId xmlns:p14="http://schemas.microsoft.com/office/powerpoint/2010/main" val="258276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5</a:t>
            </a:fld>
            <a:endParaRPr lang="en-CA"/>
          </a:p>
        </p:txBody>
      </p:sp>
    </p:spTree>
    <p:extLst>
      <p:ext uri="{BB962C8B-B14F-4D97-AF65-F5344CB8AC3E}">
        <p14:creationId xmlns:p14="http://schemas.microsoft.com/office/powerpoint/2010/main" val="716666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6</a:t>
            </a:fld>
            <a:endParaRPr lang="en-CA"/>
          </a:p>
        </p:txBody>
      </p:sp>
    </p:spTree>
    <p:extLst>
      <p:ext uri="{BB962C8B-B14F-4D97-AF65-F5344CB8AC3E}">
        <p14:creationId xmlns:p14="http://schemas.microsoft.com/office/powerpoint/2010/main" val="3133327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7</a:t>
            </a:fld>
            <a:endParaRPr lang="en-CA"/>
          </a:p>
        </p:txBody>
      </p:sp>
    </p:spTree>
    <p:extLst>
      <p:ext uri="{BB962C8B-B14F-4D97-AF65-F5344CB8AC3E}">
        <p14:creationId xmlns:p14="http://schemas.microsoft.com/office/powerpoint/2010/main" val="22353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8</a:t>
            </a:fld>
            <a:endParaRPr lang="en-CA"/>
          </a:p>
        </p:txBody>
      </p:sp>
    </p:spTree>
    <p:extLst>
      <p:ext uri="{BB962C8B-B14F-4D97-AF65-F5344CB8AC3E}">
        <p14:creationId xmlns:p14="http://schemas.microsoft.com/office/powerpoint/2010/main" val="1960820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Sasha – present all four components</a:t>
            </a:r>
            <a:endParaRPr lang="en-GB" dirty="0"/>
          </a:p>
        </p:txBody>
      </p:sp>
      <p:sp>
        <p:nvSpPr>
          <p:cNvPr id="4" name="Slide Number Placeholder 3"/>
          <p:cNvSpPr>
            <a:spLocks noGrp="1"/>
          </p:cNvSpPr>
          <p:nvPr>
            <p:ph type="sldNum" sz="quarter" idx="5"/>
          </p:nvPr>
        </p:nvSpPr>
        <p:spPr/>
        <p:txBody>
          <a:bodyPr/>
          <a:lstStyle/>
          <a:p>
            <a:fld id="{018721F2-5170-47E3-951C-5B1186FF750C}" type="slidenum">
              <a:rPr lang="en-CA" smtClean="0"/>
              <a:t>9</a:t>
            </a:fld>
            <a:endParaRPr lang="en-CA"/>
          </a:p>
        </p:txBody>
      </p:sp>
    </p:spTree>
    <p:extLst>
      <p:ext uri="{BB962C8B-B14F-4D97-AF65-F5344CB8AC3E}">
        <p14:creationId xmlns:p14="http://schemas.microsoft.com/office/powerpoint/2010/main" val="26251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6265-D6BD-4E2D-AF8A-A8725A2660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15C51DEA-2CAE-4AF3-9C4D-ADA2212411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163A7F18-1027-4919-9CDB-7C30C415E372}"/>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1702CFD8-1295-4B74-ADF9-ACAA129DD6D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F91BF4D-1047-414B-B5C9-29641034BBE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186742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F9AC-A8EE-47A2-B3F4-3F1BC61A312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889A936-F324-45AC-9F82-CD8EE98E3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E14870-78BF-424A-B534-68B4CC6878B6}"/>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9799EF9E-5F84-4476-A3D2-DC637EBD67F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54D8E9C-9AA7-42E8-83F9-DC610F113780}"/>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45529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E542D6-4156-4241-A023-D249E14455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3DF7952-B985-479E-A62B-CEFF07788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9C79C19-304D-438F-A07B-75E033CC598A}"/>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11B80A39-B21B-47E4-ADBA-72C473F536D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28F310F-8943-4B06-8598-C144B921468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51211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92840-A906-4BAC-B835-E23BAB724F0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4C67397-989D-4682-BADA-826F57F717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9796945-F253-4B12-B327-07163962064C}"/>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C81131A3-56CC-474D-B0A3-AF7825E05A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E8D9DB5-74AB-4B98-84CE-EA8BA7B4D3FE}"/>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4285079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696F-3B0F-497B-863C-F612B4F070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1D2B7A4-CF61-44FB-9E1B-E26789BE3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EE798F-C8C3-43F4-BB55-094B3FEEA437}"/>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F4B75248-DACB-416D-8B00-DD2A7CAFB9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6B12AD-DB77-4C29-8D43-0589E0771E0F}"/>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884150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C4E7-F686-4898-9DD3-AA4904B14F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369BE91E-59F9-4186-8288-5960EB94A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C0AFDD1-9D6E-4B32-9987-E97DBCA7B9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12301E18-F98F-4F85-8205-ACD6A1950DA9}"/>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6" name="Footer Placeholder 5">
            <a:extLst>
              <a:ext uri="{FF2B5EF4-FFF2-40B4-BE49-F238E27FC236}">
                <a16:creationId xmlns:a16="http://schemas.microsoft.com/office/drawing/2014/main" id="{13958A12-2D44-448D-9B52-BFC629FC68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0B50292-E5CF-44B3-98D4-703731B8CEC7}"/>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66828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79CDE-37BA-4D4F-915E-E25130E8A3A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C8A097-E66A-4D59-A19F-1CDB517EC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E66238-7A66-4C6B-9892-3CA21826F6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174760C4-1316-41CB-8596-67F91B95B4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35A774-E3D7-4619-AB9C-5398B442CD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280C0D-9811-444C-B4CB-B2AF5B46B2A2}"/>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8" name="Footer Placeholder 7">
            <a:extLst>
              <a:ext uri="{FF2B5EF4-FFF2-40B4-BE49-F238E27FC236}">
                <a16:creationId xmlns:a16="http://schemas.microsoft.com/office/drawing/2014/main" id="{C02411B7-35C6-4454-BFFC-B4604798BAA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B579A7F-2579-4704-9D98-950BC05754DD}"/>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132964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5587-4E06-4A41-B417-2327E9837F4C}"/>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F3AEE54-594C-4C85-8E23-929DAE5771C9}"/>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4" name="Footer Placeholder 3">
            <a:extLst>
              <a:ext uri="{FF2B5EF4-FFF2-40B4-BE49-F238E27FC236}">
                <a16:creationId xmlns:a16="http://schemas.microsoft.com/office/drawing/2014/main" id="{B7A9E1F0-54CE-4EFD-A230-140A05F7F6B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D718965-FA48-49EC-BD79-E740CAE2481A}"/>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47484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DA35D-ECFA-45A9-AFB4-1C2EDBD3F8AF}"/>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3" name="Footer Placeholder 2">
            <a:extLst>
              <a:ext uri="{FF2B5EF4-FFF2-40B4-BE49-F238E27FC236}">
                <a16:creationId xmlns:a16="http://schemas.microsoft.com/office/drawing/2014/main" id="{C094C0C8-686C-4346-BC09-BCCF2957A2C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7E6270A-65B1-4BAC-87C0-9B79966DE77A}"/>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303375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7C06-4741-44A1-A7B2-6DB242324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DD9F47B-1BEF-4E85-8120-37BF8C335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327D5F8-4B25-451E-9471-AACA672DA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AE8C3-EC0D-4F4E-BEAF-85A0DF7380E0}"/>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6" name="Footer Placeholder 5">
            <a:extLst>
              <a:ext uri="{FF2B5EF4-FFF2-40B4-BE49-F238E27FC236}">
                <a16:creationId xmlns:a16="http://schemas.microsoft.com/office/drawing/2014/main" id="{4E0DA214-F25E-40A3-8E00-D9D99CD145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0D6A1E6-2088-4559-93FC-25BB81BCF6B4}"/>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239172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C1F60-7F69-484F-ACCA-3DD05CB0FF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4FCD0A3-75EC-44DA-B826-BDFEC2932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DC5DA32-D5C6-4734-B145-1FC6DA83D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4837CA-98F7-47A6-920F-BFAF932C5306}"/>
              </a:ext>
            </a:extLst>
          </p:cNvPr>
          <p:cNvSpPr>
            <a:spLocks noGrp="1"/>
          </p:cNvSpPr>
          <p:nvPr>
            <p:ph type="dt" sz="half" idx="10"/>
          </p:nvPr>
        </p:nvSpPr>
        <p:spPr/>
        <p:txBody>
          <a:bodyPr/>
          <a:lstStyle/>
          <a:p>
            <a:fld id="{9ABA85C9-8D4E-4A6A-BBA6-4129164E9F55}" type="datetimeFigureOut">
              <a:rPr lang="en-CA" smtClean="0"/>
              <a:t>2021-12-20</a:t>
            </a:fld>
            <a:endParaRPr lang="en-CA"/>
          </a:p>
        </p:txBody>
      </p:sp>
      <p:sp>
        <p:nvSpPr>
          <p:cNvPr id="6" name="Footer Placeholder 5">
            <a:extLst>
              <a:ext uri="{FF2B5EF4-FFF2-40B4-BE49-F238E27FC236}">
                <a16:creationId xmlns:a16="http://schemas.microsoft.com/office/drawing/2014/main" id="{49AD22B7-53BD-4727-BFE6-AAB1BFC5A2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6F17FB-B036-4DA5-BC45-899502ED61A6}"/>
              </a:ext>
            </a:extLst>
          </p:cNvPr>
          <p:cNvSpPr>
            <a:spLocks noGrp="1"/>
          </p:cNvSpPr>
          <p:nvPr>
            <p:ph type="sldNum" sz="quarter" idx="12"/>
          </p:nvPr>
        </p:nvSpPr>
        <p:spPr/>
        <p:txBody>
          <a:bodyPr/>
          <a:lstStyle/>
          <a:p>
            <a:fld id="{CAEB90F6-A2B7-4C12-9C9F-29870AEDFAD2}" type="slidenum">
              <a:rPr lang="en-CA" smtClean="0"/>
              <a:t>‹#›</a:t>
            </a:fld>
            <a:endParaRPr lang="en-CA"/>
          </a:p>
        </p:txBody>
      </p:sp>
    </p:spTree>
    <p:extLst>
      <p:ext uri="{BB962C8B-B14F-4D97-AF65-F5344CB8AC3E}">
        <p14:creationId xmlns:p14="http://schemas.microsoft.com/office/powerpoint/2010/main" val="2738769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5CA4AC-B395-49EE-A2EA-EFCA2E34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1240107-135E-4FCF-871B-27A4DF326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B81C44C-7AF8-401B-8A10-D64F4B6B11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A85C9-8D4E-4A6A-BBA6-4129164E9F55}" type="datetimeFigureOut">
              <a:rPr lang="en-CA" smtClean="0"/>
              <a:t>2021-12-20</a:t>
            </a:fld>
            <a:endParaRPr lang="en-CA"/>
          </a:p>
        </p:txBody>
      </p:sp>
      <p:sp>
        <p:nvSpPr>
          <p:cNvPr id="5" name="Footer Placeholder 4">
            <a:extLst>
              <a:ext uri="{FF2B5EF4-FFF2-40B4-BE49-F238E27FC236}">
                <a16:creationId xmlns:a16="http://schemas.microsoft.com/office/drawing/2014/main" id="{92D95903-8E91-48EB-BB8D-63F65EE09D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48BF781-9307-428D-8E69-262C602B18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EB90F6-A2B7-4C12-9C9F-29870AEDFAD2}" type="slidenum">
              <a:rPr lang="en-CA" smtClean="0"/>
              <a:t>‹#›</a:t>
            </a:fld>
            <a:endParaRPr lang="en-CA"/>
          </a:p>
        </p:txBody>
      </p:sp>
    </p:spTree>
    <p:extLst>
      <p:ext uri="{BB962C8B-B14F-4D97-AF65-F5344CB8AC3E}">
        <p14:creationId xmlns:p14="http://schemas.microsoft.com/office/powerpoint/2010/main" val="370746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6D667A-264F-4562-9EF3-0810E0DC5A34}"/>
              </a:ext>
            </a:extLst>
          </p:cNvPr>
          <p:cNvSpPr/>
          <p:nvPr/>
        </p:nvSpPr>
        <p:spPr>
          <a:xfrm>
            <a:off x="0" y="-46074"/>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Home | Community Data Program">
            <a:extLst>
              <a:ext uri="{FF2B5EF4-FFF2-40B4-BE49-F238E27FC236}">
                <a16:creationId xmlns:a16="http://schemas.microsoft.com/office/drawing/2014/main" id="{7303742D-C193-4C2F-AC84-12685B3C3E3C}"/>
              </a:ext>
            </a:extLst>
          </p:cNvPr>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681480" y="-19685"/>
            <a:ext cx="8829040" cy="6897370"/>
          </a:xfrm>
          <a:prstGeom prst="rect">
            <a:avLst/>
          </a:prstGeom>
          <a:noFill/>
        </p:spPr>
      </p:pic>
      <p:sp>
        <p:nvSpPr>
          <p:cNvPr id="6" name="Rectangle 2">
            <a:extLst>
              <a:ext uri="{FF2B5EF4-FFF2-40B4-BE49-F238E27FC236}">
                <a16:creationId xmlns:a16="http://schemas.microsoft.com/office/drawing/2014/main" id="{09B649D2-8E32-4756-8B66-57F4084958B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sp>
        <p:nvSpPr>
          <p:cNvPr id="7" name="Rectangle 3">
            <a:extLst>
              <a:ext uri="{FF2B5EF4-FFF2-40B4-BE49-F238E27FC236}">
                <a16:creationId xmlns:a16="http://schemas.microsoft.com/office/drawing/2014/main" id="{BE0E5128-EDBA-4FAD-A3C1-86B14B6D9B3A}"/>
              </a:ext>
            </a:extLst>
          </p:cNvPr>
          <p:cNvSpPr>
            <a:spLocks noChangeArrowheads="1"/>
          </p:cNvSpPr>
          <p:nvPr/>
        </p:nvSpPr>
        <p:spPr bwMode="auto">
          <a:xfrm>
            <a:off x="381664" y="2557349"/>
            <a:ext cx="10217426"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6000" b="0" i="0" u="none" strike="noStrike" cap="none" normalizeH="0" baseline="0" dirty="0">
                <a:ln>
                  <a:noFill/>
                </a:ln>
                <a:solidFill>
                  <a:srgbClr val="365673"/>
                </a:solidFill>
                <a:effectLst/>
                <a:latin typeface="Avenir Next LT Pro Demi" panose="020B0704020202020204" pitchFamily="34" charset="0"/>
                <a:ea typeface="Calibri" panose="020F0502020204030204" pitchFamily="34" charset="0"/>
                <a:cs typeface="Times New Roman" panose="02020603050405020304" pitchFamily="18" charset="0"/>
              </a:rPr>
              <a:t>Solutions Lab</a:t>
            </a:r>
            <a:endParaRPr kumimoji="0" lang="en-CA"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a:ln>
                  <a:noFill/>
                </a:ln>
                <a:solidFill>
                  <a:srgbClr val="D98032"/>
                </a:solidFill>
                <a:effectLst/>
                <a:latin typeface="Avenir Next LT Pro Demi" panose="020B0704020202020204" pitchFamily="34" charset="0"/>
                <a:ea typeface="Calibri" panose="020F0502020204030204" pitchFamily="34" charset="0"/>
                <a:cs typeface="Times New Roman" panose="02020603050405020304" pitchFamily="18" charset="0"/>
              </a:rPr>
              <a:t>Community Decision Support Tool for Housing Issues</a:t>
            </a:r>
          </a:p>
          <a:p>
            <a:pPr marL="0" marR="0" lvl="0" indent="0" algn="l" defTabSz="914400" rtl="0" eaLnBrk="0" fontAlgn="base" latinLnBrk="0" hangingPunct="0">
              <a:lnSpc>
                <a:spcPct val="100000"/>
              </a:lnSpc>
              <a:spcBef>
                <a:spcPct val="0"/>
              </a:spcBef>
              <a:spcAft>
                <a:spcPct val="0"/>
              </a:spcAft>
              <a:buClrTx/>
              <a:buSzTx/>
              <a:buFontTx/>
              <a:buNone/>
              <a:tabLst/>
            </a:pPr>
            <a:endParaRPr lang="en-CA" altLang="en-US" sz="2800" dirty="0">
              <a:solidFill>
                <a:srgbClr val="FB9F8C"/>
              </a:solidFill>
              <a:latin typeface="Avenir Next LT Pro Demi" panose="020B07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800" b="0" i="0" u="none" strike="noStrike" cap="none" normalizeH="0" baseline="0" dirty="0">
                <a:ln>
                  <a:noFill/>
                </a:ln>
                <a:solidFill>
                  <a:srgbClr val="365673"/>
                </a:solidFill>
                <a:effectLst/>
                <a:latin typeface="Avenir Next LT Pro Demi" panose="020B0704020202020204" pitchFamily="34" charset="0"/>
              </a:rPr>
              <a:t>December 14</a:t>
            </a:r>
            <a:r>
              <a:rPr kumimoji="0" lang="en-CA" altLang="en-US" sz="1800" b="0" i="0" u="none" strike="noStrike" cap="none" normalizeH="0" baseline="30000" dirty="0">
                <a:ln>
                  <a:noFill/>
                </a:ln>
                <a:solidFill>
                  <a:srgbClr val="365673"/>
                </a:solidFill>
                <a:effectLst/>
                <a:latin typeface="Avenir Next LT Pro Demi" panose="020B0704020202020204" pitchFamily="34" charset="0"/>
              </a:rPr>
              <a:t>th</a:t>
            </a:r>
            <a:r>
              <a:rPr kumimoji="0" lang="en-CA" altLang="en-US" sz="1800" b="0" i="0" u="none" strike="noStrike" cap="none" normalizeH="0" baseline="0" dirty="0">
                <a:ln>
                  <a:noFill/>
                </a:ln>
                <a:solidFill>
                  <a:srgbClr val="365673"/>
                </a:solidFill>
                <a:effectLst/>
                <a:latin typeface="Avenir Next LT Pro Demi" panose="020B0704020202020204" pitchFamily="34" charset="0"/>
              </a:rPr>
              <a:t>, 2021</a:t>
            </a:r>
          </a:p>
        </p:txBody>
      </p:sp>
      <p:pic>
        <p:nvPicPr>
          <p:cNvPr id="8" name="Picture 2">
            <a:extLst>
              <a:ext uri="{FF2B5EF4-FFF2-40B4-BE49-F238E27FC236}">
                <a16:creationId xmlns:a16="http://schemas.microsoft.com/office/drawing/2014/main" id="{80447296-8E29-4D5E-ADBD-56A355CC850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21982" y="5548009"/>
            <a:ext cx="2228642" cy="7633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ome | Community Data Program">
            <a:extLst>
              <a:ext uri="{FF2B5EF4-FFF2-40B4-BE49-F238E27FC236}">
                <a16:creationId xmlns:a16="http://schemas.microsoft.com/office/drawing/2014/main" id="{FB42867B-3233-43B6-B651-BE8F8E3217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939" y="5304696"/>
            <a:ext cx="1054165" cy="112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636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46C878-146E-45FA-98A9-27A6C70EC03A}"/>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2BE5C"/>
              </a:solidFill>
            </a:endParaRPr>
          </a:p>
        </p:txBody>
      </p:sp>
      <p:sp>
        <p:nvSpPr>
          <p:cNvPr id="3" name="Content Placeholder 2">
            <a:extLst>
              <a:ext uri="{FF2B5EF4-FFF2-40B4-BE49-F238E27FC236}">
                <a16:creationId xmlns:a16="http://schemas.microsoft.com/office/drawing/2014/main" id="{80C44B46-391A-4E39-8539-A05647E88DB1}"/>
              </a:ext>
            </a:extLst>
          </p:cNvPr>
          <p:cNvSpPr>
            <a:spLocks noGrp="1"/>
          </p:cNvSpPr>
          <p:nvPr>
            <p:ph idx="1"/>
          </p:nvPr>
        </p:nvSpPr>
        <p:spPr>
          <a:xfrm>
            <a:off x="957072" y="2483993"/>
            <a:ext cx="10515600" cy="1575943"/>
          </a:xfrm>
        </p:spPr>
        <p:txBody>
          <a:bodyPr>
            <a:normAutofit/>
          </a:bodyPr>
          <a:lstStyle/>
          <a:p>
            <a:pPr marL="0" indent="0">
              <a:buNone/>
            </a:pPr>
            <a:r>
              <a:rPr lang="en-CA" sz="5400" dirty="0">
                <a:solidFill>
                  <a:schemeClr val="bg1"/>
                </a:solidFill>
                <a:latin typeface="Avenir Next LT Pro Demi" panose="020B0704020202020204" pitchFamily="34" charset="0"/>
              </a:rPr>
              <a:t>The Prototype</a:t>
            </a:r>
            <a:r>
              <a:rPr lang="en-CA" sz="4800" dirty="0">
                <a:solidFill>
                  <a:schemeClr val="bg1"/>
                </a:solidFill>
                <a:latin typeface="Avenir Next LT Pro Demi" panose="020B0704020202020204" pitchFamily="34" charset="0"/>
              </a:rPr>
              <a:t>: 4 building blocks</a:t>
            </a:r>
          </a:p>
        </p:txBody>
      </p:sp>
    </p:spTree>
    <p:extLst>
      <p:ext uri="{BB962C8B-B14F-4D97-AF65-F5344CB8AC3E}">
        <p14:creationId xmlns:p14="http://schemas.microsoft.com/office/powerpoint/2010/main" val="2267139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a:xfrm>
            <a:off x="246490" y="1571183"/>
            <a:ext cx="11353800" cy="4351338"/>
          </a:xfrm>
        </p:spPr>
        <p:txBody>
          <a:bodyPr>
            <a:normAutofit/>
          </a:bodyPr>
          <a:lstStyle/>
          <a:p>
            <a:pPr marL="0" indent="0">
              <a:buNone/>
            </a:pPr>
            <a:br>
              <a:rPr lang="en-CA" sz="5400" dirty="0">
                <a:solidFill>
                  <a:schemeClr val="bg1"/>
                </a:solidFill>
                <a:latin typeface="Avenir Next LT Pro Demi" panose="020B0704020202020204" pitchFamily="34" charset="0"/>
              </a:rPr>
            </a:br>
            <a:r>
              <a:rPr lang="en-CA" sz="4800" dirty="0">
                <a:solidFill>
                  <a:schemeClr val="bg1"/>
                </a:solidFill>
                <a:latin typeface="Avenir Next LT Pro Demi" panose="020B0704020202020204" pitchFamily="34" charset="0"/>
              </a:rPr>
              <a:t>1. Resources to Support Data Analysis</a:t>
            </a:r>
            <a:endParaRPr lang="en-CA" sz="5400" dirty="0">
              <a:solidFill>
                <a:schemeClr val="bg1"/>
              </a:solidFill>
              <a:latin typeface="Avenir Next LT Pro Demi" panose="020B0704020202020204" pitchFamily="34" charset="0"/>
            </a:endParaRP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80934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9438099-F511-4CF6-B18E-E922F05F9E49}"/>
              </a:ext>
            </a:extLst>
          </p:cNvPr>
          <p:cNvPicPr>
            <a:picLocks noGrp="1" noChangeAspect="1"/>
          </p:cNvPicPr>
          <p:nvPr>
            <p:ph idx="1"/>
          </p:nvPr>
        </p:nvPicPr>
        <p:blipFill>
          <a:blip r:embed="rId2"/>
          <a:stretch>
            <a:fillRect/>
          </a:stretch>
        </p:blipFill>
        <p:spPr>
          <a:xfrm>
            <a:off x="4478778" y="2200189"/>
            <a:ext cx="7552889" cy="3657488"/>
          </a:xfrm>
          <a:ln>
            <a:solidFill>
              <a:schemeClr val="tx1"/>
            </a:solidFill>
          </a:ln>
        </p:spPr>
      </p:pic>
      <p:sp>
        <p:nvSpPr>
          <p:cNvPr id="4" name="Rectangle 3">
            <a:extLst>
              <a:ext uri="{FF2B5EF4-FFF2-40B4-BE49-F238E27FC236}">
                <a16:creationId xmlns:a16="http://schemas.microsoft.com/office/drawing/2014/main" id="{C97DCACB-1D68-4230-8938-F27862F7FA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Oval 9">
            <a:extLst>
              <a:ext uri="{FF2B5EF4-FFF2-40B4-BE49-F238E27FC236}">
                <a16:creationId xmlns:a16="http://schemas.microsoft.com/office/drawing/2014/main" id="{2F818E81-89D8-43B6-BB5C-613797873F47}"/>
              </a:ext>
            </a:extLst>
          </p:cNvPr>
          <p:cNvSpPr/>
          <p:nvPr/>
        </p:nvSpPr>
        <p:spPr>
          <a:xfrm>
            <a:off x="6982960" y="2119700"/>
            <a:ext cx="737755" cy="444706"/>
          </a:xfrm>
          <a:prstGeom prst="ellipse">
            <a:avLst/>
          </a:prstGeom>
          <a:noFill/>
          <a:ln w="19050">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133A601F-CB88-4154-92E2-CC5399DBFF8D}"/>
              </a:ext>
            </a:extLst>
          </p:cNvPr>
          <p:cNvSpPr txBox="1"/>
          <p:nvPr/>
        </p:nvSpPr>
        <p:spPr>
          <a:xfrm>
            <a:off x="272538" y="2136107"/>
            <a:ext cx="3933702" cy="3785652"/>
          </a:xfrm>
          <a:prstGeom prst="rect">
            <a:avLst/>
          </a:prstGeom>
          <a:noFill/>
        </p:spPr>
        <p:txBody>
          <a:bodyPr wrap="square" rtlCol="0">
            <a:spAutoFit/>
          </a:bodyPr>
          <a:lstStyle/>
          <a:p>
            <a:pPr marL="342900" indent="-342900">
              <a:buFontTx/>
              <a:buChar char="-"/>
            </a:pPr>
            <a:r>
              <a:rPr lang="en-CA" sz="2400" dirty="0">
                <a:latin typeface="Avenir Next LT Pro" panose="020B0504020202020204" pitchFamily="34" charset="0"/>
              </a:rPr>
              <a:t>Solutions Lab Portal to be renamed </a:t>
            </a:r>
            <a:r>
              <a:rPr lang="en-CA" sz="2400" dirty="0">
                <a:solidFill>
                  <a:srgbClr val="365673"/>
                </a:solidFill>
                <a:latin typeface="Avenir Next LT Pro Demi" panose="020B0704020202020204" pitchFamily="34" charset="0"/>
              </a:rPr>
              <a:t>Housing and Homelessness Portal </a:t>
            </a:r>
          </a:p>
          <a:p>
            <a:pPr marL="342900" indent="-342900">
              <a:buFontTx/>
              <a:buChar char="-"/>
            </a:pPr>
            <a:endParaRPr lang="en-CA" sz="2400" dirty="0">
              <a:latin typeface="Avenir Next LT Pro" panose="020B0504020202020204" pitchFamily="34" charset="0"/>
            </a:endParaRPr>
          </a:p>
          <a:p>
            <a:pPr marL="342900" indent="-342900">
              <a:buFontTx/>
              <a:buChar char="-"/>
            </a:pPr>
            <a:r>
              <a:rPr lang="en-CA" sz="2400" dirty="0">
                <a:latin typeface="Avenir Next LT Pro" panose="020B0504020202020204" pitchFamily="34" charset="0"/>
              </a:rPr>
              <a:t>Access point for all housing and homelessness related data and resources</a:t>
            </a:r>
          </a:p>
          <a:p>
            <a:pPr algn="ctr"/>
            <a:endParaRPr lang="en-CA" sz="2400" dirty="0">
              <a:latin typeface="Avenir Next LT Pro Demi" panose="020B0704020202020204" pitchFamily="34" charset="0"/>
            </a:endParaRPr>
          </a:p>
        </p:txBody>
      </p:sp>
      <p:sp>
        <p:nvSpPr>
          <p:cNvPr id="14" name="Title 1">
            <a:extLst>
              <a:ext uri="{FF2B5EF4-FFF2-40B4-BE49-F238E27FC236}">
                <a16:creationId xmlns:a16="http://schemas.microsoft.com/office/drawing/2014/main" id="{19E165C3-B382-4B67-B75D-9CCB55E53F20}"/>
              </a:ext>
            </a:extLst>
          </p:cNvPr>
          <p:cNvSpPr>
            <a:spLocks noGrp="1"/>
          </p:cNvSpPr>
          <p:nvPr>
            <p:ph type="title"/>
          </p:nvPr>
        </p:nvSpPr>
        <p:spPr>
          <a:xfrm>
            <a:off x="272538" y="99004"/>
            <a:ext cx="11556605" cy="1325563"/>
          </a:xfrm>
        </p:spPr>
        <p:txBody>
          <a:bodyPr>
            <a:normAutofit/>
          </a:bodyPr>
          <a:lstStyle/>
          <a:p>
            <a:r>
              <a:rPr lang="en-CA" sz="4000" dirty="0">
                <a:solidFill>
                  <a:srgbClr val="365673"/>
                </a:solidFill>
                <a:latin typeface="Avenir Next LT Pro Demi" panose="020B0704020202020204" pitchFamily="34" charset="0"/>
              </a:rPr>
              <a:t>Accessing the Housing &amp; Homelessness Portal </a:t>
            </a:r>
          </a:p>
        </p:txBody>
      </p:sp>
      <p:sp>
        <p:nvSpPr>
          <p:cNvPr id="18" name="TextBox 17">
            <a:extLst>
              <a:ext uri="{FF2B5EF4-FFF2-40B4-BE49-F238E27FC236}">
                <a16:creationId xmlns:a16="http://schemas.microsoft.com/office/drawing/2014/main" id="{CB72D355-D7E2-4E55-80DE-A85C7B18500D}"/>
              </a:ext>
            </a:extLst>
          </p:cNvPr>
          <p:cNvSpPr txBox="1"/>
          <p:nvPr/>
        </p:nvSpPr>
        <p:spPr>
          <a:xfrm>
            <a:off x="0" y="6550223"/>
            <a:ext cx="10723418" cy="307777"/>
          </a:xfrm>
          <a:prstGeom prst="rect">
            <a:avLst/>
          </a:prstGeom>
          <a:noFill/>
        </p:spPr>
        <p:txBody>
          <a:bodyPr wrap="square">
            <a:spAutoFit/>
          </a:bodyPr>
          <a:lstStyle/>
          <a:p>
            <a:r>
              <a:rPr lang="en-CA" sz="1400" dirty="0">
                <a:solidFill>
                  <a:srgbClr val="365673"/>
                </a:solidFill>
                <a:latin typeface="Avenir Next LT Pro Demi" panose="020B0704020202020204" pitchFamily="34" charset="0"/>
              </a:rPr>
              <a:t>https://communitydata.ca/content/solutions-lab-community-decision-making-tools-housing-issues</a:t>
            </a:r>
            <a:endParaRPr lang="en-CA" sz="1400" dirty="0"/>
          </a:p>
        </p:txBody>
      </p:sp>
      <p:cxnSp>
        <p:nvCxnSpPr>
          <p:cNvPr id="17" name="Connector: Curved 16">
            <a:extLst>
              <a:ext uri="{FF2B5EF4-FFF2-40B4-BE49-F238E27FC236}">
                <a16:creationId xmlns:a16="http://schemas.microsoft.com/office/drawing/2014/main" id="{1570AFFB-A092-4B3D-AD42-2338FD97FFEA}"/>
              </a:ext>
            </a:extLst>
          </p:cNvPr>
          <p:cNvCxnSpPr>
            <a:cxnSpLocks/>
            <a:stCxn id="13" idx="0"/>
            <a:endCxn id="10" idx="0"/>
          </p:cNvCxnSpPr>
          <p:nvPr/>
        </p:nvCxnSpPr>
        <p:spPr>
          <a:xfrm rot="5400000" flipH="1" flipV="1">
            <a:off x="4787410" y="-428320"/>
            <a:ext cx="16407" cy="5112449"/>
          </a:xfrm>
          <a:prstGeom prst="curvedConnector3">
            <a:avLst>
              <a:gd name="adj1" fmla="val 1493308"/>
            </a:avLst>
          </a:prstGeom>
          <a:ln w="19050">
            <a:solidFill>
              <a:srgbClr val="365673"/>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BFF5D23-F554-4F67-9A5D-B37DFE467411}"/>
              </a:ext>
            </a:extLst>
          </p:cNvPr>
          <p:cNvSpPr txBox="1"/>
          <p:nvPr/>
        </p:nvSpPr>
        <p:spPr>
          <a:xfrm>
            <a:off x="197952" y="1257026"/>
            <a:ext cx="9587286" cy="52322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787103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82DE-E54A-4163-A576-EB537C1537B5}"/>
              </a:ext>
            </a:extLst>
          </p:cNvPr>
          <p:cNvSpPr>
            <a:spLocks noGrp="1"/>
          </p:cNvSpPr>
          <p:nvPr>
            <p:ph type="title"/>
          </p:nvPr>
        </p:nvSpPr>
        <p:spPr>
          <a:xfrm>
            <a:off x="464489" y="95133"/>
            <a:ext cx="10515600" cy="1325563"/>
          </a:xfrm>
        </p:spPr>
        <p:txBody>
          <a:bodyPr>
            <a:normAutofit/>
          </a:bodyPr>
          <a:lstStyle/>
          <a:p>
            <a:r>
              <a:rPr lang="en-US" sz="4800" b="1" dirty="0">
                <a:solidFill>
                  <a:srgbClr val="365673"/>
                </a:solidFill>
                <a:latin typeface="Avenir Next LT Pro Demi" panose="020B0704020202020204" pitchFamily="34" charset="0"/>
              </a:rPr>
              <a:t>Data-related tools for data users</a:t>
            </a:r>
            <a:endParaRPr lang="en-GB" sz="4800" dirty="0">
              <a:solidFill>
                <a:srgbClr val="365673"/>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9C290B17-CD7E-44AC-AD58-F7D6DB95FC2F}"/>
              </a:ext>
            </a:extLst>
          </p:cNvPr>
          <p:cNvSpPr>
            <a:spLocks noGrp="1"/>
          </p:cNvSpPr>
          <p:nvPr>
            <p:ph idx="1"/>
          </p:nvPr>
        </p:nvSpPr>
        <p:spPr>
          <a:xfrm>
            <a:off x="607612" y="1325563"/>
            <a:ext cx="10515600" cy="5437304"/>
          </a:xfrm>
        </p:spPr>
        <p:txBody>
          <a:bodyPr>
            <a:normAutofit/>
          </a:bodyPr>
          <a:lstStyle/>
          <a:p>
            <a:pPr marL="0" indent="0">
              <a:buNone/>
            </a:pPr>
            <a:r>
              <a:rPr lang="en-US" dirty="0">
                <a:solidFill>
                  <a:srgbClr val="D98032"/>
                </a:solidFill>
                <a:latin typeface="Avenir Next LT Pro Demi" panose="020B0704020202020204" pitchFamily="34" charset="0"/>
                <a:cs typeface="Arial Bold" panose="020B0704020202020204" pitchFamily="34" charset="0"/>
              </a:rPr>
              <a:t>Moving forward based on Phase 4 engagement:</a:t>
            </a:r>
            <a:br>
              <a:rPr lang="en-US" dirty="0">
                <a:solidFill>
                  <a:srgbClr val="D98032"/>
                </a:solidFill>
                <a:latin typeface="Avenir Next LT Pro Demi" panose="020B0704020202020204" pitchFamily="34" charset="0"/>
                <a:cs typeface="Arial Bold" panose="020B0704020202020204" pitchFamily="34" charset="0"/>
              </a:rPr>
            </a:br>
            <a:endParaRPr lang="en-US" sz="2400" dirty="0">
              <a:latin typeface="Avenir Next LT Pro" panose="020B0504020202020204" pitchFamily="34" charset="0"/>
              <a:cs typeface="Arial Bold" panose="020B0704020202020204" pitchFamily="34" charset="0"/>
            </a:endParaRPr>
          </a:p>
          <a:p>
            <a:pPr>
              <a:buFontTx/>
              <a:buChar char="-"/>
            </a:pPr>
            <a:r>
              <a:rPr lang="en-US" sz="2400" dirty="0">
                <a:latin typeface="Avenir Next LT Pro Light" panose="020B0304020202020204" pitchFamily="34" charset="0"/>
                <a:cs typeface="Arial Bold" panose="020B0704020202020204" pitchFamily="34" charset="0"/>
              </a:rPr>
              <a:t>Access to a range of tools that support data analysis – i.e. access to Tableau products, IVT tables, excel tables</a:t>
            </a:r>
          </a:p>
          <a:p>
            <a:pPr marL="0" indent="0">
              <a:buNone/>
            </a:pPr>
            <a:endParaRPr lang="en-US" sz="2400" dirty="0">
              <a:latin typeface="Avenir Next LT Pro Light" panose="020B0304020202020204" pitchFamily="34" charset="0"/>
              <a:cs typeface="Arial Bold" panose="020B0704020202020204" pitchFamily="34" charset="0"/>
            </a:endParaRPr>
          </a:p>
          <a:p>
            <a:pPr>
              <a:buFontTx/>
              <a:buChar char="-"/>
            </a:pPr>
            <a:r>
              <a:rPr lang="en-US" sz="2400" dirty="0">
                <a:latin typeface="Avenir Next LT Pro Light" panose="020B0304020202020204" pitchFamily="34" charset="0"/>
                <a:cs typeface="Arial Bold" panose="020B0704020202020204" pitchFamily="34" charset="0"/>
              </a:rPr>
              <a:t>A platform for sharing best practices from other Canadian jurisdictions</a:t>
            </a:r>
          </a:p>
          <a:p>
            <a:pPr lvl="1">
              <a:buFontTx/>
              <a:buChar char="-"/>
            </a:pPr>
            <a:r>
              <a:rPr lang="en-US" sz="2000" dirty="0">
                <a:latin typeface="Avenir Next LT Pro Light" panose="020B0304020202020204" pitchFamily="34" charset="0"/>
                <a:cs typeface="Arial Bold" panose="020B0704020202020204" pitchFamily="34" charset="0"/>
              </a:rPr>
              <a:t>E.g. UBC </a:t>
            </a:r>
            <a:r>
              <a:rPr lang="en-US" sz="2000" dirty="0" err="1">
                <a:latin typeface="Avenir Next LT Pro Light" panose="020B0304020202020204" pitchFamily="34" charset="0"/>
                <a:cs typeface="Arial Bold" panose="020B0704020202020204" pitchFamily="34" charset="0"/>
              </a:rPr>
              <a:t>Hsg</a:t>
            </a:r>
            <a:r>
              <a:rPr lang="en-US" sz="2000" dirty="0">
                <a:latin typeface="Avenir Next LT Pro Light" panose="020B0304020202020204" pitchFamily="34" charset="0"/>
                <a:cs typeface="Arial Bold" panose="020B0704020202020204" pitchFamily="34" charset="0"/>
              </a:rPr>
              <a:t> Supply Challenge - Housing Needs Assessment Tool; BCNPH Rent Index</a:t>
            </a:r>
            <a:br>
              <a:rPr lang="en-US" sz="2000" dirty="0">
                <a:latin typeface="Avenir Next LT Pro Light" panose="020B0304020202020204" pitchFamily="34" charset="0"/>
                <a:cs typeface="Arial Bold" panose="020B0704020202020204" pitchFamily="34" charset="0"/>
              </a:rPr>
            </a:br>
            <a:endParaRPr lang="en-US" sz="2400" dirty="0">
              <a:latin typeface="Avenir Next LT Pro Light" panose="020B0304020202020204" pitchFamily="34" charset="0"/>
              <a:cs typeface="Arial Bold" panose="020B0704020202020204" pitchFamily="34" charset="0"/>
            </a:endParaRPr>
          </a:p>
          <a:p>
            <a:pPr>
              <a:buFontTx/>
              <a:buChar char="-"/>
            </a:pPr>
            <a:r>
              <a:rPr lang="en-US" sz="2400" dirty="0">
                <a:latin typeface="Avenir Next LT Pro Light" panose="020B0304020202020204" pitchFamily="34" charset="0"/>
                <a:cs typeface="Arial Bold" panose="020B0704020202020204" pitchFamily="34" charset="0"/>
              </a:rPr>
              <a:t>Updates on webinars and community data news</a:t>
            </a:r>
            <a:br>
              <a:rPr lang="en-US" sz="2400" dirty="0">
                <a:latin typeface="Avenir Next LT Pro Light" panose="020B0304020202020204" pitchFamily="34" charset="0"/>
                <a:cs typeface="Arial Bold" panose="020B0704020202020204" pitchFamily="34" charset="0"/>
              </a:rPr>
            </a:br>
            <a:endParaRPr lang="en-US" sz="2400" dirty="0">
              <a:latin typeface="Avenir Next LT Pro Light" panose="020B0304020202020204" pitchFamily="34" charset="0"/>
              <a:cs typeface="Arial Bold" panose="020B0704020202020204" pitchFamily="34" charset="0"/>
            </a:endParaRPr>
          </a:p>
          <a:p>
            <a:pPr>
              <a:buFontTx/>
              <a:buChar char="-"/>
            </a:pPr>
            <a:r>
              <a:rPr lang="en-US" sz="2400" dirty="0">
                <a:latin typeface="Avenir Next LT Pro Light" panose="020B0304020202020204" pitchFamily="34" charset="0"/>
                <a:cs typeface="Arial Bold" panose="020B0704020202020204" pitchFamily="34" charset="0"/>
              </a:rPr>
              <a:t>Technical support – videos, past webinars, guides</a:t>
            </a:r>
          </a:p>
          <a:p>
            <a:pPr>
              <a:buFontTx/>
              <a:buChar char="-"/>
            </a:pPr>
            <a:endParaRPr lang="en-US" sz="2400" dirty="0">
              <a:latin typeface="Avenir Next LT Pro Light" panose="020B0304020202020204" pitchFamily="34" charset="0"/>
              <a:cs typeface="Arial Bold" panose="020B0704020202020204" pitchFamily="34" charset="0"/>
            </a:endParaRPr>
          </a:p>
          <a:p>
            <a:endParaRPr lang="en-US" sz="2800" dirty="0">
              <a:latin typeface="+mj-lt"/>
              <a:cs typeface="Arial Bold" panose="020B0704020202020204" pitchFamily="34" charset="0"/>
            </a:endParaRPr>
          </a:p>
          <a:p>
            <a:endParaRPr lang="en-GB" dirty="0"/>
          </a:p>
        </p:txBody>
      </p:sp>
      <p:sp>
        <p:nvSpPr>
          <p:cNvPr id="4" name="Rectangle 3">
            <a:extLst>
              <a:ext uri="{FF2B5EF4-FFF2-40B4-BE49-F238E27FC236}">
                <a16:creationId xmlns:a16="http://schemas.microsoft.com/office/drawing/2014/main" id="{0F45E7FF-3103-4A80-A4E6-6E069D7BFC61}"/>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3442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2. Data Access &amp; Visualization </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38983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7A0108-1DD9-4FE3-87D9-3763F77632C4}"/>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5553C8CD-F006-42AF-907A-1C8915867C01}"/>
              </a:ext>
            </a:extLst>
          </p:cNvPr>
          <p:cNvSpPr>
            <a:spLocks noGrp="1"/>
          </p:cNvSpPr>
          <p:nvPr>
            <p:ph type="title"/>
          </p:nvPr>
        </p:nvSpPr>
        <p:spPr>
          <a:xfrm>
            <a:off x="242146" y="101600"/>
            <a:ext cx="10515600" cy="1325563"/>
          </a:xfrm>
        </p:spPr>
        <p:txBody>
          <a:bodyPr/>
          <a:lstStyle/>
          <a:p>
            <a:r>
              <a:rPr lang="en-CA" dirty="0">
                <a:solidFill>
                  <a:srgbClr val="365673"/>
                </a:solidFill>
                <a:latin typeface="Avenir Next LT Pro Demi" panose="020B0704020202020204" pitchFamily="34" charset="0"/>
              </a:rPr>
              <a:t>Wheelhouse Model for Organizing Data</a:t>
            </a:r>
          </a:p>
        </p:txBody>
      </p:sp>
      <p:sp>
        <p:nvSpPr>
          <p:cNvPr id="7" name="TextBox 6">
            <a:extLst>
              <a:ext uri="{FF2B5EF4-FFF2-40B4-BE49-F238E27FC236}">
                <a16:creationId xmlns:a16="http://schemas.microsoft.com/office/drawing/2014/main" id="{11E04CFF-804D-4501-A3BC-1684596D0D31}"/>
              </a:ext>
            </a:extLst>
          </p:cNvPr>
          <p:cNvSpPr txBox="1"/>
          <p:nvPr/>
        </p:nvSpPr>
        <p:spPr>
          <a:xfrm>
            <a:off x="0" y="6555718"/>
            <a:ext cx="11520886" cy="261610"/>
          </a:xfrm>
          <a:prstGeom prst="rect">
            <a:avLst/>
          </a:prstGeom>
          <a:noFill/>
        </p:spPr>
        <p:txBody>
          <a:bodyPr wrap="square">
            <a:spAutoFit/>
          </a:bodyPr>
          <a:lstStyle/>
          <a:p>
            <a:r>
              <a:rPr lang="en-CA" sz="1050" dirty="0">
                <a:latin typeface="Avenir Next LT Pro Light" panose="020B0304020202020204" pitchFamily="34" charset="0"/>
              </a:rPr>
              <a:t>Source: https://www.cmhc-schl.gc.ca/en/blog/2019-housing-observer/wheelhouse-new-way-looking-housing-needs</a:t>
            </a:r>
          </a:p>
        </p:txBody>
      </p:sp>
      <p:grpSp>
        <p:nvGrpSpPr>
          <p:cNvPr id="8" name="Group 7">
            <a:extLst>
              <a:ext uri="{FF2B5EF4-FFF2-40B4-BE49-F238E27FC236}">
                <a16:creationId xmlns:a16="http://schemas.microsoft.com/office/drawing/2014/main" id="{A024B440-4A37-4541-BCB8-B5FB0B4F5B03}"/>
              </a:ext>
            </a:extLst>
          </p:cNvPr>
          <p:cNvGrpSpPr/>
          <p:nvPr/>
        </p:nvGrpSpPr>
        <p:grpSpPr>
          <a:xfrm>
            <a:off x="7454889" y="1649834"/>
            <a:ext cx="4219298" cy="5036689"/>
            <a:chOff x="3709987" y="935743"/>
            <a:chExt cx="5080659" cy="6064918"/>
          </a:xfrm>
        </p:grpSpPr>
        <p:cxnSp>
          <p:nvCxnSpPr>
            <p:cNvPr id="9" name="Straight Connector 8">
              <a:extLst>
                <a:ext uri="{FF2B5EF4-FFF2-40B4-BE49-F238E27FC236}">
                  <a16:creationId xmlns:a16="http://schemas.microsoft.com/office/drawing/2014/main" id="{ACC6383C-C9FA-401A-B347-2D0AF68A810E}"/>
                </a:ext>
              </a:extLst>
            </p:cNvPr>
            <p:cNvCxnSpPr>
              <a:cxnSpLocks/>
              <a:stCxn id="26" idx="0"/>
              <a:endCxn id="26" idx="4"/>
            </p:cNvCxnSpPr>
            <p:nvPr/>
          </p:nvCxnSpPr>
          <p:spPr>
            <a:xfrm>
              <a:off x="6105514" y="1478414"/>
              <a:ext cx="0" cy="4587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F0C7B8F-1C38-457F-8894-EC511852F5E6}"/>
                </a:ext>
              </a:extLst>
            </p:cNvPr>
            <p:cNvSpPr txBox="1"/>
            <p:nvPr/>
          </p:nvSpPr>
          <p:spPr>
            <a:xfrm rot="17846811">
              <a:off x="6879962" y="4820726"/>
              <a:ext cx="3452036" cy="369332"/>
            </a:xfrm>
            <a:prstGeom prst="rect">
              <a:avLst/>
            </a:prstGeom>
            <a:noFill/>
          </p:spPr>
          <p:txBody>
            <a:bodyPr wrap="square" rtlCol="0">
              <a:spAutoFit/>
            </a:bodyPr>
            <a:lstStyle/>
            <a:p>
              <a:pPr algn="ctr"/>
              <a:r>
                <a:rPr lang="en-CA" dirty="0">
                  <a:solidFill>
                    <a:srgbClr val="FAA719"/>
                  </a:solidFill>
                  <a:latin typeface="Avenir Next LT Pro Demi" panose="020B0704020202020204" pitchFamily="34" charset="0"/>
                </a:rPr>
                <a:t>Non-Market Housing</a:t>
              </a:r>
            </a:p>
          </p:txBody>
        </p:sp>
        <p:sp>
          <p:nvSpPr>
            <p:cNvPr id="11" name="TextBox 10">
              <a:extLst>
                <a:ext uri="{FF2B5EF4-FFF2-40B4-BE49-F238E27FC236}">
                  <a16:creationId xmlns:a16="http://schemas.microsoft.com/office/drawing/2014/main" id="{F0847811-E056-4A12-939C-676A573A8FF7}"/>
                </a:ext>
              </a:extLst>
            </p:cNvPr>
            <p:cNvSpPr txBox="1"/>
            <p:nvPr/>
          </p:nvSpPr>
          <p:spPr>
            <a:xfrm rot="3376883">
              <a:off x="2168635" y="5089977"/>
              <a:ext cx="3452036" cy="369332"/>
            </a:xfrm>
            <a:prstGeom prst="rect">
              <a:avLst/>
            </a:prstGeom>
            <a:noFill/>
          </p:spPr>
          <p:txBody>
            <a:bodyPr wrap="square" rtlCol="0">
              <a:spAutoFit/>
            </a:bodyPr>
            <a:lstStyle/>
            <a:p>
              <a:pPr algn="ctr"/>
              <a:r>
                <a:rPr lang="en-CA" dirty="0">
                  <a:solidFill>
                    <a:srgbClr val="1A7A30"/>
                  </a:solidFill>
                  <a:latin typeface="Avenir Next LT Pro Demi" panose="020B0704020202020204" pitchFamily="34" charset="0"/>
                </a:rPr>
                <a:t>Market Housing</a:t>
              </a:r>
            </a:p>
          </p:txBody>
        </p:sp>
        <p:sp>
          <p:nvSpPr>
            <p:cNvPr id="12" name="TextBox 11">
              <a:extLst>
                <a:ext uri="{FF2B5EF4-FFF2-40B4-BE49-F238E27FC236}">
                  <a16:creationId xmlns:a16="http://schemas.microsoft.com/office/drawing/2014/main" id="{BF80E31E-2997-4815-AFEF-5429EC7C0D53}"/>
                </a:ext>
              </a:extLst>
            </p:cNvPr>
            <p:cNvSpPr txBox="1"/>
            <p:nvPr/>
          </p:nvSpPr>
          <p:spPr>
            <a:xfrm>
              <a:off x="4391131" y="935743"/>
              <a:ext cx="3452036" cy="369332"/>
            </a:xfrm>
            <a:prstGeom prst="rect">
              <a:avLst/>
            </a:prstGeom>
            <a:noFill/>
          </p:spPr>
          <p:txBody>
            <a:bodyPr wrap="square" rtlCol="0">
              <a:spAutoFit/>
            </a:bodyPr>
            <a:lstStyle/>
            <a:p>
              <a:pPr algn="ctr"/>
              <a:r>
                <a:rPr lang="en-CA" dirty="0">
                  <a:solidFill>
                    <a:srgbClr val="007F98"/>
                  </a:solidFill>
                  <a:latin typeface="Avenir Next LT Pro Demi" panose="020B0704020202020204" pitchFamily="34" charset="0"/>
                </a:rPr>
                <a:t>Safety Net Housing</a:t>
              </a:r>
            </a:p>
          </p:txBody>
        </p:sp>
        <p:grpSp>
          <p:nvGrpSpPr>
            <p:cNvPr id="13" name="Group 12">
              <a:extLst>
                <a:ext uri="{FF2B5EF4-FFF2-40B4-BE49-F238E27FC236}">
                  <a16:creationId xmlns:a16="http://schemas.microsoft.com/office/drawing/2014/main" id="{9E724E6E-AFFE-4BD5-AC9C-09FA8A007982}"/>
                </a:ext>
              </a:extLst>
            </p:cNvPr>
            <p:cNvGrpSpPr/>
            <p:nvPr/>
          </p:nvGrpSpPr>
          <p:grpSpPr>
            <a:xfrm>
              <a:off x="3730253" y="1478414"/>
              <a:ext cx="4824942" cy="4587009"/>
              <a:chOff x="530316" y="1176670"/>
              <a:chExt cx="5558175" cy="5338376"/>
            </a:xfrm>
          </p:grpSpPr>
          <p:cxnSp>
            <p:nvCxnSpPr>
              <p:cNvPr id="17" name="Straight Connector 16">
                <a:extLst>
                  <a:ext uri="{FF2B5EF4-FFF2-40B4-BE49-F238E27FC236}">
                    <a16:creationId xmlns:a16="http://schemas.microsoft.com/office/drawing/2014/main" id="{7C2BD30F-FC25-4AE5-B82D-BD85D2FE1E0F}"/>
                  </a:ext>
                </a:extLst>
              </p:cNvPr>
              <p:cNvCxnSpPr>
                <a:cxnSpLocks/>
              </p:cNvCxnSpPr>
              <p:nvPr/>
            </p:nvCxnSpPr>
            <p:spPr>
              <a:xfrm>
                <a:off x="772633" y="2764465"/>
                <a:ext cx="4987810" cy="2136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CFE031C-80C0-4E6A-B33F-23C08CBB3BC2}"/>
                  </a:ext>
                </a:extLst>
              </p:cNvPr>
              <p:cNvCxnSpPr>
                <a:cxnSpLocks/>
              </p:cNvCxnSpPr>
              <p:nvPr/>
            </p:nvCxnSpPr>
            <p:spPr>
              <a:xfrm flipH="1">
                <a:off x="971108" y="3845858"/>
                <a:ext cx="2295430" cy="152372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7199CCD-EECB-4724-835B-9D3543679F5A}"/>
                  </a:ext>
                </a:extLst>
              </p:cNvPr>
              <p:cNvSpPr txBox="1"/>
              <p:nvPr/>
            </p:nvSpPr>
            <p:spPr>
              <a:xfrm>
                <a:off x="3410430" y="4707204"/>
                <a:ext cx="1809944" cy="1035157"/>
              </a:xfrm>
              <a:prstGeom prst="rect">
                <a:avLst/>
              </a:prstGeom>
              <a:noFill/>
            </p:spPr>
            <p:txBody>
              <a:bodyPr wrap="square" rtlCol="0">
                <a:spAutoFit/>
              </a:bodyPr>
              <a:lstStyle/>
              <a:p>
                <a:pPr algn="ctr"/>
                <a:r>
                  <a:rPr lang="en-CA" sz="1400" dirty="0">
                    <a:solidFill>
                      <a:srgbClr val="FAA719"/>
                    </a:solidFill>
                    <a:latin typeface="Avenir Next LT Pro Demi" panose="020B0704020202020204" pitchFamily="34" charset="0"/>
                  </a:rPr>
                  <a:t>Non-Market Rental Housing</a:t>
                </a:r>
              </a:p>
            </p:txBody>
          </p:sp>
          <p:sp>
            <p:nvSpPr>
              <p:cNvPr id="20" name="TextBox 19">
                <a:extLst>
                  <a:ext uri="{FF2B5EF4-FFF2-40B4-BE49-F238E27FC236}">
                    <a16:creationId xmlns:a16="http://schemas.microsoft.com/office/drawing/2014/main" id="{113072FC-1413-41EC-8955-196BF78AA8C1}"/>
                  </a:ext>
                </a:extLst>
              </p:cNvPr>
              <p:cNvSpPr txBox="1"/>
              <p:nvPr/>
            </p:nvSpPr>
            <p:spPr>
              <a:xfrm>
                <a:off x="2994643" y="1890939"/>
                <a:ext cx="2131238" cy="1035157"/>
              </a:xfrm>
              <a:prstGeom prst="rect">
                <a:avLst/>
              </a:prstGeom>
              <a:noFill/>
            </p:spPr>
            <p:txBody>
              <a:bodyPr wrap="square" rtlCol="0">
                <a:spAutoFit/>
              </a:bodyPr>
              <a:lstStyle/>
              <a:p>
                <a:pPr algn="ctr"/>
                <a:r>
                  <a:rPr lang="en-CA" sz="1400" dirty="0">
                    <a:solidFill>
                      <a:srgbClr val="007F98"/>
                    </a:solidFill>
                    <a:latin typeface="Avenir Next LT Pro Demi" panose="020B0704020202020204" pitchFamily="34" charset="0"/>
                  </a:rPr>
                  <a:t>Short-Term Supportive Housing</a:t>
                </a:r>
              </a:p>
            </p:txBody>
          </p:sp>
          <p:sp>
            <p:nvSpPr>
              <p:cNvPr id="21" name="TextBox 20">
                <a:extLst>
                  <a:ext uri="{FF2B5EF4-FFF2-40B4-BE49-F238E27FC236}">
                    <a16:creationId xmlns:a16="http://schemas.microsoft.com/office/drawing/2014/main" id="{A7CAB830-E098-43D0-A9EF-5CC0BDCF9E13}"/>
                  </a:ext>
                </a:extLst>
              </p:cNvPr>
              <p:cNvSpPr txBox="1"/>
              <p:nvPr/>
            </p:nvSpPr>
            <p:spPr>
              <a:xfrm>
                <a:off x="4164556" y="3255736"/>
                <a:ext cx="1923935" cy="1035157"/>
              </a:xfrm>
              <a:prstGeom prst="rect">
                <a:avLst/>
              </a:prstGeom>
              <a:noFill/>
            </p:spPr>
            <p:txBody>
              <a:bodyPr wrap="square" rtlCol="0">
                <a:spAutoFit/>
              </a:bodyPr>
              <a:lstStyle/>
              <a:p>
                <a:pPr algn="ctr"/>
                <a:r>
                  <a:rPr lang="en-CA" sz="1400" dirty="0">
                    <a:solidFill>
                      <a:srgbClr val="FAA719"/>
                    </a:solidFill>
                    <a:latin typeface="Avenir Next LT Pro Demi" panose="020B0704020202020204" pitchFamily="34" charset="0"/>
                  </a:rPr>
                  <a:t>Long-Term Supportive Housing</a:t>
                </a:r>
              </a:p>
            </p:txBody>
          </p:sp>
          <p:sp>
            <p:nvSpPr>
              <p:cNvPr id="22" name="TextBox 21">
                <a:extLst>
                  <a:ext uri="{FF2B5EF4-FFF2-40B4-BE49-F238E27FC236}">
                    <a16:creationId xmlns:a16="http://schemas.microsoft.com/office/drawing/2014/main" id="{B2188B6B-A90C-4314-942D-211E3312E80E}"/>
                  </a:ext>
                </a:extLst>
              </p:cNvPr>
              <p:cNvSpPr txBox="1"/>
              <p:nvPr/>
            </p:nvSpPr>
            <p:spPr>
              <a:xfrm>
                <a:off x="1277421" y="5066755"/>
                <a:ext cx="1920397" cy="733236"/>
              </a:xfrm>
              <a:prstGeom prst="rect">
                <a:avLst/>
              </a:prstGeom>
              <a:noFill/>
            </p:spPr>
            <p:txBody>
              <a:bodyPr wrap="square" rtlCol="0">
                <a:spAutoFit/>
              </a:bodyPr>
              <a:lstStyle/>
              <a:p>
                <a:pPr algn="ctr"/>
                <a:r>
                  <a:rPr lang="en-CA" sz="1400" dirty="0">
                    <a:solidFill>
                      <a:srgbClr val="1A7A30"/>
                    </a:solidFill>
                    <a:latin typeface="Avenir Next LT Pro Demi" panose="020B0704020202020204" pitchFamily="34" charset="0"/>
                  </a:rPr>
                  <a:t>Market Rental Housing</a:t>
                </a:r>
              </a:p>
            </p:txBody>
          </p:sp>
          <p:sp>
            <p:nvSpPr>
              <p:cNvPr id="23" name="TextBox 22">
                <a:extLst>
                  <a:ext uri="{FF2B5EF4-FFF2-40B4-BE49-F238E27FC236}">
                    <a16:creationId xmlns:a16="http://schemas.microsoft.com/office/drawing/2014/main" id="{240C2CA3-05E8-4239-9419-5EAE529F45B9}"/>
                  </a:ext>
                </a:extLst>
              </p:cNvPr>
              <p:cNvSpPr txBox="1"/>
              <p:nvPr/>
            </p:nvSpPr>
            <p:spPr>
              <a:xfrm>
                <a:off x="715348" y="3643618"/>
                <a:ext cx="1558313" cy="733236"/>
              </a:xfrm>
              <a:prstGeom prst="rect">
                <a:avLst/>
              </a:prstGeom>
              <a:noFill/>
            </p:spPr>
            <p:txBody>
              <a:bodyPr wrap="square" rtlCol="0">
                <a:spAutoFit/>
              </a:bodyPr>
              <a:lstStyle/>
              <a:p>
                <a:pPr algn="ctr"/>
                <a:r>
                  <a:rPr lang="en-CA" sz="1400" dirty="0">
                    <a:solidFill>
                      <a:srgbClr val="1A7A30"/>
                    </a:solidFill>
                    <a:latin typeface="Avenir Next LT Pro Demi" panose="020B0704020202020204" pitchFamily="34" charset="0"/>
                  </a:rPr>
                  <a:t>Ownership</a:t>
                </a:r>
              </a:p>
              <a:p>
                <a:pPr algn="ctr"/>
                <a:r>
                  <a:rPr lang="en-CA" sz="1400" dirty="0">
                    <a:solidFill>
                      <a:srgbClr val="1A7A30"/>
                    </a:solidFill>
                    <a:latin typeface="Avenir Next LT Pro Demi" panose="020B0704020202020204" pitchFamily="34" charset="0"/>
                  </a:rPr>
                  <a:t>Housing</a:t>
                </a:r>
              </a:p>
            </p:txBody>
          </p:sp>
          <p:sp>
            <p:nvSpPr>
              <p:cNvPr id="24" name="TextBox 23">
                <a:extLst>
                  <a:ext uri="{FF2B5EF4-FFF2-40B4-BE49-F238E27FC236}">
                    <a16:creationId xmlns:a16="http://schemas.microsoft.com/office/drawing/2014/main" id="{1D14A7A6-C366-4DA8-96AB-693A65EC7A96}"/>
                  </a:ext>
                </a:extLst>
              </p:cNvPr>
              <p:cNvSpPr txBox="1"/>
              <p:nvPr/>
            </p:nvSpPr>
            <p:spPr>
              <a:xfrm>
                <a:off x="1519702" y="2043719"/>
                <a:ext cx="1558315" cy="733236"/>
              </a:xfrm>
              <a:prstGeom prst="rect">
                <a:avLst/>
              </a:prstGeom>
              <a:noFill/>
            </p:spPr>
            <p:txBody>
              <a:bodyPr wrap="square" rtlCol="0">
                <a:spAutoFit/>
              </a:bodyPr>
              <a:lstStyle/>
              <a:p>
                <a:pPr algn="ctr"/>
                <a:r>
                  <a:rPr lang="en-CA" sz="1400" dirty="0">
                    <a:solidFill>
                      <a:srgbClr val="007F98"/>
                    </a:solidFill>
                    <a:latin typeface="Avenir Next LT Pro Demi" panose="020B0704020202020204" pitchFamily="34" charset="0"/>
                  </a:rPr>
                  <a:t>Emergency Shelters</a:t>
                </a:r>
              </a:p>
            </p:txBody>
          </p:sp>
          <p:cxnSp>
            <p:nvCxnSpPr>
              <p:cNvPr id="25" name="Straight Connector 24">
                <a:extLst>
                  <a:ext uri="{FF2B5EF4-FFF2-40B4-BE49-F238E27FC236}">
                    <a16:creationId xmlns:a16="http://schemas.microsoft.com/office/drawing/2014/main" id="{E064454A-DE58-41DB-BFF3-BDE2DE3D50B4}"/>
                  </a:ext>
                </a:extLst>
              </p:cNvPr>
              <p:cNvCxnSpPr>
                <a:cxnSpLocks/>
              </p:cNvCxnSpPr>
              <p:nvPr/>
            </p:nvCxnSpPr>
            <p:spPr>
              <a:xfrm flipH="1">
                <a:off x="3290901" y="2381968"/>
                <a:ext cx="2271067" cy="1463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7626B51A-A4F3-493F-8F98-361DC49EE2AE}"/>
                  </a:ext>
                </a:extLst>
              </p:cNvPr>
              <p:cNvSpPr/>
              <p:nvPr/>
            </p:nvSpPr>
            <p:spPr>
              <a:xfrm>
                <a:off x="530316" y="1176670"/>
                <a:ext cx="5472444" cy="533837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Moon 13">
              <a:extLst>
                <a:ext uri="{FF2B5EF4-FFF2-40B4-BE49-F238E27FC236}">
                  <a16:creationId xmlns:a16="http://schemas.microsoft.com/office/drawing/2014/main" id="{5B2EB3AD-EEB4-4A3C-93D6-6382F43D65D3}"/>
                </a:ext>
              </a:extLst>
            </p:cNvPr>
            <p:cNvSpPr/>
            <p:nvPr/>
          </p:nvSpPr>
          <p:spPr>
            <a:xfrm rot="5400000">
              <a:off x="5464023" y="-218696"/>
              <a:ext cx="1249494" cy="4414816"/>
            </a:xfrm>
            <a:prstGeom prst="moon">
              <a:avLst>
                <a:gd name="adj" fmla="val 567"/>
              </a:avLst>
            </a:prstGeom>
            <a:solidFill>
              <a:srgbClr val="F2BE5C"/>
            </a:solidFill>
            <a:ln w="38100">
              <a:solidFill>
                <a:srgbClr val="007F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007F98"/>
                </a:solidFill>
              </a:endParaRPr>
            </a:p>
          </p:txBody>
        </p:sp>
        <p:sp>
          <p:nvSpPr>
            <p:cNvPr id="15" name="Moon 14">
              <a:extLst>
                <a:ext uri="{FF2B5EF4-FFF2-40B4-BE49-F238E27FC236}">
                  <a16:creationId xmlns:a16="http://schemas.microsoft.com/office/drawing/2014/main" id="{FDF1D6B5-9672-46A8-AAAE-BEE7718BC37F}"/>
                </a:ext>
              </a:extLst>
            </p:cNvPr>
            <p:cNvSpPr/>
            <p:nvPr/>
          </p:nvSpPr>
          <p:spPr>
            <a:xfrm rot="1807738" flipH="1">
              <a:off x="7511232" y="2881099"/>
              <a:ext cx="866886" cy="3783584"/>
            </a:xfrm>
            <a:prstGeom prst="moon">
              <a:avLst>
                <a:gd name="adj" fmla="val 0"/>
              </a:avLst>
            </a:prstGeom>
            <a:solidFill>
              <a:srgbClr val="F2BE5C"/>
            </a:solid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Moon 15">
              <a:extLst>
                <a:ext uri="{FF2B5EF4-FFF2-40B4-BE49-F238E27FC236}">
                  <a16:creationId xmlns:a16="http://schemas.microsoft.com/office/drawing/2014/main" id="{5859A495-4756-4DF8-B5BC-BB59400C579F}"/>
                </a:ext>
              </a:extLst>
            </p:cNvPr>
            <p:cNvSpPr/>
            <p:nvPr/>
          </p:nvSpPr>
          <p:spPr>
            <a:xfrm rot="19500806">
              <a:off x="3999441" y="2851601"/>
              <a:ext cx="891445" cy="4081960"/>
            </a:xfrm>
            <a:prstGeom prst="moon">
              <a:avLst>
                <a:gd name="adj" fmla="val 567"/>
              </a:avLst>
            </a:prstGeom>
            <a:solidFill>
              <a:srgbClr val="F2BE5C"/>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8" name="Content Placeholder 2">
            <a:extLst>
              <a:ext uri="{FF2B5EF4-FFF2-40B4-BE49-F238E27FC236}">
                <a16:creationId xmlns:a16="http://schemas.microsoft.com/office/drawing/2014/main" id="{3BA0911E-CDD9-4530-BDB6-709AA1691960}"/>
              </a:ext>
            </a:extLst>
          </p:cNvPr>
          <p:cNvSpPr>
            <a:spLocks noGrp="1"/>
          </p:cNvSpPr>
          <p:nvPr>
            <p:ph idx="1"/>
          </p:nvPr>
        </p:nvSpPr>
        <p:spPr>
          <a:xfrm>
            <a:off x="230623" y="1886282"/>
            <a:ext cx="6614851" cy="4644238"/>
          </a:xfrm>
        </p:spPr>
        <p:txBody>
          <a:bodyPr>
            <a:normAutofit/>
          </a:bodyPr>
          <a:lstStyle/>
          <a:p>
            <a:pPr>
              <a:buFontTx/>
              <a:buChar char="-"/>
            </a:pPr>
            <a:r>
              <a:rPr lang="en-GB" sz="2400" dirty="0">
                <a:latin typeface="Avenir Next LT Pro Light" panose="020B0304020202020204" pitchFamily="34" charset="0"/>
              </a:rPr>
              <a:t>Wheelhouse model used as framework for organizing data</a:t>
            </a:r>
            <a:br>
              <a:rPr lang="en-GB" sz="2400" dirty="0">
                <a:latin typeface="Avenir Next LT Pro Light" panose="020B0304020202020204" pitchFamily="34" charset="0"/>
              </a:rPr>
            </a:br>
            <a:endParaRPr lang="en-GB" sz="2400" dirty="0">
              <a:latin typeface="Avenir Next LT Pro Light" panose="020B0304020202020204" pitchFamily="34" charset="0"/>
            </a:endParaRPr>
          </a:p>
          <a:p>
            <a:pPr>
              <a:buFontTx/>
              <a:buChar char="-"/>
            </a:pPr>
            <a:r>
              <a:rPr lang="en-GB" sz="2400" dirty="0">
                <a:latin typeface="Avenir Next LT Pro Light" panose="020B0304020202020204" pitchFamily="34" charset="0"/>
              </a:rPr>
              <a:t>“Housing with supports” renamed “non-market housing” </a:t>
            </a:r>
            <a:br>
              <a:rPr lang="en-GB" sz="2400" dirty="0">
                <a:latin typeface="Avenir Next LT Pro Light" panose="020B0304020202020204" pitchFamily="34" charset="0"/>
              </a:rPr>
            </a:br>
            <a:endParaRPr lang="en-GB" sz="2400" dirty="0">
              <a:latin typeface="Avenir Next LT Pro Light" panose="020B0304020202020204" pitchFamily="34" charset="0"/>
            </a:endParaRPr>
          </a:p>
          <a:p>
            <a:pPr>
              <a:buFontTx/>
              <a:buChar char="-"/>
            </a:pPr>
            <a:r>
              <a:rPr lang="en-GB" sz="2400" dirty="0">
                <a:latin typeface="Avenir Next LT Pro Light" panose="020B0304020202020204" pitchFamily="34" charset="0"/>
              </a:rPr>
              <a:t>Wheelhouse model will include tab describing limitations of model for organizing data</a:t>
            </a:r>
          </a:p>
        </p:txBody>
      </p:sp>
      <p:sp>
        <p:nvSpPr>
          <p:cNvPr id="29" name="TextBox 28">
            <a:extLst>
              <a:ext uri="{FF2B5EF4-FFF2-40B4-BE49-F238E27FC236}">
                <a16:creationId xmlns:a16="http://schemas.microsoft.com/office/drawing/2014/main" id="{CA8C6F91-FA2C-4640-9D7D-6112CD050236}"/>
              </a:ext>
            </a:extLst>
          </p:cNvPr>
          <p:cNvSpPr txBox="1"/>
          <p:nvPr/>
        </p:nvSpPr>
        <p:spPr>
          <a:xfrm>
            <a:off x="88845" y="1162494"/>
            <a:ext cx="9587286" cy="892552"/>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br>
              <a:rPr lang="en-US" sz="2800" dirty="0">
                <a:solidFill>
                  <a:srgbClr val="D98032"/>
                </a:solidFill>
                <a:latin typeface="Avenir Next LT Pro Demi" panose="020B0704020202020204" pitchFamily="34" charset="0"/>
                <a:cs typeface="Arial Bold" panose="020B0704020202020204" pitchFamily="34" charset="0"/>
              </a:rPr>
            </a:b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1538168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CB29-023D-4F94-B9C4-8E70530ACD27}"/>
              </a:ext>
            </a:extLst>
          </p:cNvPr>
          <p:cNvSpPr>
            <a:spLocks noGrp="1"/>
          </p:cNvSpPr>
          <p:nvPr>
            <p:ph type="title"/>
          </p:nvPr>
        </p:nvSpPr>
        <p:spPr>
          <a:xfrm>
            <a:off x="154681" y="-69703"/>
            <a:ext cx="10515600" cy="1325563"/>
          </a:xfrm>
        </p:spPr>
        <p:txBody>
          <a:bodyPr/>
          <a:lstStyle/>
          <a:p>
            <a:r>
              <a:rPr lang="en-CA" dirty="0">
                <a:solidFill>
                  <a:srgbClr val="365673"/>
                </a:solidFill>
                <a:latin typeface="Avenir Next LT Pro Demi" panose="020B0704020202020204" pitchFamily="34" charset="0"/>
              </a:rPr>
              <a:t>What We Heard: Priority Data Sets</a:t>
            </a:r>
          </a:p>
        </p:txBody>
      </p:sp>
      <p:sp>
        <p:nvSpPr>
          <p:cNvPr id="3" name="Content Placeholder 2">
            <a:extLst>
              <a:ext uri="{FF2B5EF4-FFF2-40B4-BE49-F238E27FC236}">
                <a16:creationId xmlns:a16="http://schemas.microsoft.com/office/drawing/2014/main" id="{7BDD83C4-4F97-46F8-BE68-81DC7924593C}"/>
              </a:ext>
            </a:extLst>
          </p:cNvPr>
          <p:cNvSpPr>
            <a:spLocks noGrp="1"/>
          </p:cNvSpPr>
          <p:nvPr>
            <p:ph idx="1"/>
          </p:nvPr>
        </p:nvSpPr>
        <p:spPr>
          <a:xfrm>
            <a:off x="584809" y="1728969"/>
            <a:ext cx="10806700" cy="4827225"/>
          </a:xfrm>
        </p:spPr>
        <p:txBody>
          <a:bodyPr>
            <a:normAutofit/>
          </a:bodyPr>
          <a:lstStyle/>
          <a:p>
            <a:pPr>
              <a:buFont typeface="Avenir Next LT Pro Light" panose="020B0304020202020204" pitchFamily="34" charset="0"/>
              <a:buChar char="–"/>
            </a:pPr>
            <a:r>
              <a:rPr lang="en-US" sz="2400" dirty="0">
                <a:latin typeface="Avenir Next LT Pro Light" panose="020B0304020202020204" pitchFamily="34" charset="0"/>
              </a:rPr>
              <a:t>Disaggregating housing demand data by CMHC priority demographic groups </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Data for small area geographies</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Intercensal data</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Building a full picture of the local rental universe </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Filling data gaps using data modelling and administrative data collection </a:t>
            </a:r>
          </a:p>
          <a:p>
            <a:pPr marL="457200" lvl="1" indent="0">
              <a:buNone/>
            </a:pPr>
            <a:endParaRPr lang="en-CA" sz="2000" dirty="0">
              <a:latin typeface="Avenir Next LT Pro Light" panose="020B0304020202020204" pitchFamily="34" charset="0"/>
            </a:endParaRPr>
          </a:p>
          <a:p>
            <a:pPr marL="0" indent="0">
              <a:buNone/>
            </a:pPr>
            <a:endParaRPr lang="en-CA" sz="2400" dirty="0">
              <a:latin typeface="Avenir Next LT Pro Light" panose="020B0304020202020204" pitchFamily="34" charset="0"/>
            </a:endParaRPr>
          </a:p>
          <a:p>
            <a:pPr marL="0" indent="0">
              <a:buNone/>
            </a:pPr>
            <a:endParaRPr lang="en-CA" dirty="0">
              <a:latin typeface="Avenir Next LT Pro Light" panose="020B0304020202020204" pitchFamily="34" charset="0"/>
            </a:endParaRPr>
          </a:p>
          <a:p>
            <a:pPr marL="0" indent="0">
              <a:buNone/>
            </a:pPr>
            <a:endParaRPr lang="en-CA" sz="2400" dirty="0">
              <a:latin typeface="Avenir Next LT Pro Light" panose="020B0304020202020204" pitchFamily="34" charset="0"/>
            </a:endParaRPr>
          </a:p>
          <a:p>
            <a:pPr marL="0" indent="0">
              <a:buNone/>
            </a:pPr>
            <a:endParaRPr lang="en-CA" sz="2400" dirty="0">
              <a:latin typeface="Avenir Next LT Pro Demi" panose="020B0704020202020204" pitchFamily="34" charset="0"/>
            </a:endParaRPr>
          </a:p>
          <a:p>
            <a:pPr marL="0" indent="0">
              <a:buNone/>
            </a:pPr>
            <a:endParaRPr lang="en-CA" sz="2400" dirty="0">
              <a:latin typeface="Avenir Next LT Pro Demi" panose="020B0704020202020204" pitchFamily="34" charset="0"/>
            </a:endParaRPr>
          </a:p>
          <a:p>
            <a:pPr marL="0" indent="0">
              <a:buNone/>
            </a:pPr>
            <a:endParaRPr lang="en-CA" sz="24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A7A73944-5C10-43E5-B60C-EA0A198A062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CE0E0E46-4242-468F-9A73-30B85CD508CB}"/>
              </a:ext>
            </a:extLst>
          </p:cNvPr>
          <p:cNvSpPr txBox="1"/>
          <p:nvPr/>
        </p:nvSpPr>
        <p:spPr>
          <a:xfrm>
            <a:off x="311481" y="1046139"/>
            <a:ext cx="9587286" cy="892552"/>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br>
              <a:rPr lang="en-US" sz="2800" dirty="0">
                <a:solidFill>
                  <a:srgbClr val="D98032"/>
                </a:solidFill>
                <a:latin typeface="Avenir Next LT Pro Demi" panose="020B0704020202020204" pitchFamily="34" charset="0"/>
                <a:cs typeface="Arial Bold" panose="020B0704020202020204" pitchFamily="34" charset="0"/>
              </a:rPr>
            </a:b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1274522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FBF2C3-14F2-4BB8-BF29-2A34060E180B}"/>
              </a:ext>
            </a:extLst>
          </p:cNvPr>
          <p:cNvPicPr>
            <a:picLocks noGrp="1" noChangeAspect="1"/>
          </p:cNvPicPr>
          <p:nvPr>
            <p:ph idx="1"/>
          </p:nvPr>
        </p:nvPicPr>
        <p:blipFill>
          <a:blip r:embed="rId2"/>
          <a:stretch>
            <a:fillRect/>
          </a:stretch>
        </p:blipFill>
        <p:spPr>
          <a:xfrm>
            <a:off x="9041387" y="645989"/>
            <a:ext cx="2332002" cy="3047149"/>
          </a:xfrm>
          <a:ln>
            <a:solidFill>
              <a:schemeClr val="tx1"/>
            </a:solidFill>
          </a:ln>
        </p:spPr>
      </p:pic>
      <p:pic>
        <p:nvPicPr>
          <p:cNvPr id="7" name="Picture 6">
            <a:extLst>
              <a:ext uri="{FF2B5EF4-FFF2-40B4-BE49-F238E27FC236}">
                <a16:creationId xmlns:a16="http://schemas.microsoft.com/office/drawing/2014/main" id="{BAE4A121-5803-4DB9-AABF-D5D5234418C2}"/>
              </a:ext>
            </a:extLst>
          </p:cNvPr>
          <p:cNvPicPr>
            <a:picLocks noChangeAspect="1"/>
          </p:cNvPicPr>
          <p:nvPr/>
        </p:nvPicPr>
        <p:blipFill>
          <a:blip r:embed="rId3"/>
          <a:stretch>
            <a:fillRect/>
          </a:stretch>
        </p:blipFill>
        <p:spPr>
          <a:xfrm>
            <a:off x="8511896" y="4269101"/>
            <a:ext cx="3390985" cy="2416812"/>
          </a:xfrm>
          <a:prstGeom prst="rect">
            <a:avLst/>
          </a:prstGeom>
          <a:ln>
            <a:solidFill>
              <a:schemeClr val="tx1"/>
            </a:solidFill>
          </a:ln>
        </p:spPr>
      </p:pic>
      <p:sp>
        <p:nvSpPr>
          <p:cNvPr id="12" name="TextBox 11">
            <a:extLst>
              <a:ext uri="{FF2B5EF4-FFF2-40B4-BE49-F238E27FC236}">
                <a16:creationId xmlns:a16="http://schemas.microsoft.com/office/drawing/2014/main" id="{9E85E9E4-3A05-4E28-B8A1-9AC2E5DDE0ED}"/>
              </a:ext>
            </a:extLst>
          </p:cNvPr>
          <p:cNvSpPr txBox="1"/>
          <p:nvPr/>
        </p:nvSpPr>
        <p:spPr>
          <a:xfrm>
            <a:off x="9128466" y="3737410"/>
            <a:ext cx="2157845" cy="461665"/>
          </a:xfrm>
          <a:prstGeom prst="rect">
            <a:avLst/>
          </a:prstGeom>
          <a:noFill/>
        </p:spPr>
        <p:txBody>
          <a:bodyPr wrap="square">
            <a:spAutoFit/>
          </a:bodyPr>
          <a:lstStyle/>
          <a:p>
            <a:pPr algn="ctr"/>
            <a:r>
              <a:rPr lang="en-CA" sz="2400" b="0" dirty="0">
                <a:solidFill>
                  <a:srgbClr val="D98032"/>
                </a:solidFill>
                <a:latin typeface="Avenir Next LT Pro Demi" panose="020B0704020202020204" pitchFamily="34" charset="0"/>
              </a:rPr>
              <a:t>Dashboard</a:t>
            </a:r>
          </a:p>
        </p:txBody>
      </p:sp>
      <p:sp>
        <p:nvSpPr>
          <p:cNvPr id="13" name="TextBox 12">
            <a:extLst>
              <a:ext uri="{FF2B5EF4-FFF2-40B4-BE49-F238E27FC236}">
                <a16:creationId xmlns:a16="http://schemas.microsoft.com/office/drawing/2014/main" id="{5490AA47-AF2C-434A-95A3-E6886EE56246}"/>
              </a:ext>
            </a:extLst>
          </p:cNvPr>
          <p:cNvSpPr txBox="1"/>
          <p:nvPr/>
        </p:nvSpPr>
        <p:spPr>
          <a:xfrm>
            <a:off x="9128466" y="114298"/>
            <a:ext cx="2157845" cy="461665"/>
          </a:xfrm>
          <a:prstGeom prst="rect">
            <a:avLst/>
          </a:prstGeom>
          <a:noFill/>
        </p:spPr>
        <p:txBody>
          <a:bodyPr wrap="square">
            <a:spAutoFit/>
          </a:bodyPr>
          <a:lstStyle/>
          <a:p>
            <a:pPr algn="ctr"/>
            <a:r>
              <a:rPr lang="en-CA" sz="2400" b="0" dirty="0">
                <a:solidFill>
                  <a:srgbClr val="D98032"/>
                </a:solidFill>
                <a:latin typeface="Avenir Next LT Pro Demi" panose="020B0704020202020204" pitchFamily="34" charset="0"/>
              </a:rPr>
              <a:t>Storyboard</a:t>
            </a:r>
          </a:p>
        </p:txBody>
      </p:sp>
      <p:sp>
        <p:nvSpPr>
          <p:cNvPr id="15" name="Rectangle 14">
            <a:extLst>
              <a:ext uri="{FF2B5EF4-FFF2-40B4-BE49-F238E27FC236}">
                <a16:creationId xmlns:a16="http://schemas.microsoft.com/office/drawing/2014/main" id="{C900E8F2-836C-4A8F-82D3-D820D5581529}"/>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itle 1">
            <a:extLst>
              <a:ext uri="{FF2B5EF4-FFF2-40B4-BE49-F238E27FC236}">
                <a16:creationId xmlns:a16="http://schemas.microsoft.com/office/drawing/2014/main" id="{35CD2037-43C3-4DA4-B637-2A1CBC29B4DF}"/>
              </a:ext>
            </a:extLst>
          </p:cNvPr>
          <p:cNvSpPr>
            <a:spLocks noGrp="1"/>
          </p:cNvSpPr>
          <p:nvPr>
            <p:ph type="title"/>
          </p:nvPr>
        </p:nvSpPr>
        <p:spPr>
          <a:xfrm>
            <a:off x="139316" y="-70026"/>
            <a:ext cx="10515600" cy="1325563"/>
          </a:xfrm>
        </p:spPr>
        <p:txBody>
          <a:bodyPr/>
          <a:lstStyle/>
          <a:p>
            <a:r>
              <a:rPr lang="en-CA" dirty="0">
                <a:solidFill>
                  <a:srgbClr val="365673"/>
                </a:solidFill>
                <a:latin typeface="Avenir Next LT Pro Demi" panose="020B0704020202020204" pitchFamily="34" charset="0"/>
              </a:rPr>
              <a:t>Data Visualization </a:t>
            </a:r>
          </a:p>
        </p:txBody>
      </p:sp>
      <p:sp>
        <p:nvSpPr>
          <p:cNvPr id="8" name="Content Placeholder 2">
            <a:extLst>
              <a:ext uri="{FF2B5EF4-FFF2-40B4-BE49-F238E27FC236}">
                <a16:creationId xmlns:a16="http://schemas.microsoft.com/office/drawing/2014/main" id="{30E0D85A-C380-45B3-8D76-BFB7D18369E5}"/>
              </a:ext>
            </a:extLst>
          </p:cNvPr>
          <p:cNvSpPr txBox="1">
            <a:spLocks/>
          </p:cNvSpPr>
          <p:nvPr/>
        </p:nvSpPr>
        <p:spPr>
          <a:xfrm>
            <a:off x="584809" y="1728969"/>
            <a:ext cx="7843574" cy="4827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venir Next LT Pro Light" panose="020B0304020202020204" pitchFamily="34" charset="0"/>
              <a:buChar char="–"/>
            </a:pPr>
            <a:r>
              <a:rPr lang="en-US" sz="2400" dirty="0">
                <a:latin typeface="Avenir Next LT Pro Light" panose="020B0304020202020204" pitchFamily="34" charset="0"/>
              </a:rPr>
              <a:t>Housing and homelessness data to be made available in the form of a Tableau dashboard – modelled after Community Recovery Dashboard</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CDP will explore options for developing access tools for both </a:t>
            </a:r>
            <a:r>
              <a:rPr lang="en-US" sz="2400" dirty="0" err="1">
                <a:latin typeface="Avenir Next LT Pro Light" panose="020B0304020202020204" pitchFamily="34" charset="0"/>
              </a:rPr>
              <a:t>PowerBi</a:t>
            </a:r>
            <a:r>
              <a:rPr lang="en-US" sz="2400" dirty="0">
                <a:latin typeface="Avenir Next LT Pro Light" panose="020B0304020202020204" pitchFamily="34" charset="0"/>
              </a:rPr>
              <a:t> users and Tableau users </a:t>
            </a:r>
          </a:p>
          <a:p>
            <a:pPr>
              <a:buFont typeface="Avenir Next LT Pro Light" panose="020B0304020202020204" pitchFamily="34" charset="0"/>
              <a:buChar char="–"/>
            </a:pPr>
            <a:endParaRPr lang="en-US" sz="2400" dirty="0">
              <a:latin typeface="Avenir Next LT Pro Light" panose="020B0304020202020204" pitchFamily="34" charset="0"/>
            </a:endParaRPr>
          </a:p>
          <a:p>
            <a:pPr>
              <a:buFont typeface="Avenir Next LT Pro Light" panose="020B0304020202020204" pitchFamily="34" charset="0"/>
              <a:buChar char="–"/>
            </a:pPr>
            <a:r>
              <a:rPr lang="en-US" sz="2400" dirty="0">
                <a:latin typeface="Avenir Next LT Pro Light" panose="020B0304020202020204" pitchFamily="34" charset="0"/>
              </a:rPr>
              <a:t>Data will also be available through a data access dashboard and in its original format </a:t>
            </a:r>
            <a:endParaRPr lang="en-CA" sz="2400" dirty="0">
              <a:latin typeface="Avenir Next LT Pro Light" panose="020B0304020202020204" pitchFamily="34" charset="0"/>
            </a:endParaRPr>
          </a:p>
          <a:p>
            <a:pPr marL="0" indent="0">
              <a:buFont typeface="Arial" panose="020B0604020202020204" pitchFamily="34" charset="0"/>
              <a:buNone/>
            </a:pPr>
            <a:endParaRPr lang="en-CA" dirty="0">
              <a:latin typeface="Avenir Next LT Pro Light" panose="020B0304020202020204" pitchFamily="34" charset="0"/>
            </a:endParaRPr>
          </a:p>
          <a:p>
            <a:pPr marL="0" indent="0">
              <a:buFont typeface="Arial" panose="020B0604020202020204" pitchFamily="34" charset="0"/>
              <a:buNone/>
            </a:pPr>
            <a:endParaRPr lang="en-CA" sz="2400" dirty="0">
              <a:latin typeface="Avenir Next LT Pro Light" panose="020B0304020202020204" pitchFamily="34" charset="0"/>
            </a:endParaRPr>
          </a:p>
          <a:p>
            <a:pPr marL="0" indent="0">
              <a:buFont typeface="Arial" panose="020B0604020202020204" pitchFamily="34" charset="0"/>
              <a:buNone/>
            </a:pPr>
            <a:endParaRPr lang="en-CA" sz="2400" dirty="0">
              <a:latin typeface="Avenir Next LT Pro Demi" panose="020B0704020202020204" pitchFamily="34" charset="0"/>
            </a:endParaRPr>
          </a:p>
          <a:p>
            <a:pPr marL="0" indent="0">
              <a:buFont typeface="Arial" panose="020B0604020202020204" pitchFamily="34" charset="0"/>
              <a:buNone/>
            </a:pPr>
            <a:endParaRPr lang="en-CA" sz="2400" dirty="0">
              <a:latin typeface="Avenir Next LT Pro Demi" panose="020B0704020202020204" pitchFamily="34" charset="0"/>
            </a:endParaRPr>
          </a:p>
          <a:p>
            <a:pPr marL="0" indent="0">
              <a:buFont typeface="Arial" panose="020B0604020202020204" pitchFamily="34" charset="0"/>
              <a:buNone/>
            </a:pPr>
            <a:endParaRPr lang="en-CA" sz="2400" dirty="0">
              <a:latin typeface="Avenir Next LT Pro Light" panose="020B0304020202020204" pitchFamily="34" charset="0"/>
            </a:endParaRPr>
          </a:p>
        </p:txBody>
      </p:sp>
      <p:sp>
        <p:nvSpPr>
          <p:cNvPr id="9" name="TextBox 8">
            <a:extLst>
              <a:ext uri="{FF2B5EF4-FFF2-40B4-BE49-F238E27FC236}">
                <a16:creationId xmlns:a16="http://schemas.microsoft.com/office/drawing/2014/main" id="{5A27B663-538B-447E-8D42-773D9DA2E960}"/>
              </a:ext>
            </a:extLst>
          </p:cNvPr>
          <p:cNvSpPr txBox="1"/>
          <p:nvPr/>
        </p:nvSpPr>
        <p:spPr>
          <a:xfrm>
            <a:off x="311481" y="1046139"/>
            <a:ext cx="9587286" cy="892552"/>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br>
              <a:rPr lang="en-US" sz="2800" dirty="0">
                <a:solidFill>
                  <a:srgbClr val="D98032"/>
                </a:solidFill>
                <a:latin typeface="Avenir Next LT Pro Demi" panose="020B0704020202020204" pitchFamily="34" charset="0"/>
                <a:cs typeface="Arial Bold" panose="020B0704020202020204" pitchFamily="34" charset="0"/>
              </a:rPr>
            </a:b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49701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3. Engagement &amp; Outreach</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3643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796D-037C-4624-9D3F-A86DEFF79AF7}"/>
              </a:ext>
            </a:extLst>
          </p:cNvPr>
          <p:cNvSpPr>
            <a:spLocks noGrp="1"/>
          </p:cNvSpPr>
          <p:nvPr>
            <p:ph type="title"/>
          </p:nvPr>
        </p:nvSpPr>
        <p:spPr>
          <a:xfrm>
            <a:off x="480391" y="0"/>
            <a:ext cx="10515600" cy="1325563"/>
          </a:xfrm>
        </p:spPr>
        <p:txBody>
          <a:bodyPr/>
          <a:lstStyle/>
          <a:p>
            <a:r>
              <a:rPr lang="en-CA" dirty="0">
                <a:solidFill>
                  <a:srgbClr val="365673"/>
                </a:solidFill>
                <a:latin typeface="Avenir Next LT Pro Demi" panose="020B0704020202020204" pitchFamily="34" charset="0"/>
              </a:rPr>
              <a:t>Engagement &amp; Outreach</a:t>
            </a:r>
          </a:p>
        </p:txBody>
      </p:sp>
      <p:sp>
        <p:nvSpPr>
          <p:cNvPr id="4" name="Rectangle 3">
            <a:extLst>
              <a:ext uri="{FF2B5EF4-FFF2-40B4-BE49-F238E27FC236}">
                <a16:creationId xmlns:a16="http://schemas.microsoft.com/office/drawing/2014/main" id="{D723570F-F41A-4726-A6D5-C2234B2C213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52BBEC30-D769-4C29-AD91-EAF9544F9204}"/>
              </a:ext>
            </a:extLst>
          </p:cNvPr>
          <p:cNvSpPr txBox="1"/>
          <p:nvPr/>
        </p:nvSpPr>
        <p:spPr>
          <a:xfrm>
            <a:off x="392927" y="1102924"/>
            <a:ext cx="9587286" cy="52322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endParaRPr lang="en-US" sz="2400" dirty="0">
              <a:latin typeface="Avenir Next LT Pro" panose="020B0504020202020204" pitchFamily="34" charset="0"/>
              <a:cs typeface="Arial Bold" panose="020B0704020202020204" pitchFamily="34" charset="0"/>
            </a:endParaRPr>
          </a:p>
        </p:txBody>
      </p:sp>
      <p:sp>
        <p:nvSpPr>
          <p:cNvPr id="11" name="Content Placeholder 4">
            <a:extLst>
              <a:ext uri="{FF2B5EF4-FFF2-40B4-BE49-F238E27FC236}">
                <a16:creationId xmlns:a16="http://schemas.microsoft.com/office/drawing/2014/main" id="{BD91CAFD-95F5-4176-8017-F84A752EC4C9}"/>
              </a:ext>
            </a:extLst>
          </p:cNvPr>
          <p:cNvSpPr>
            <a:spLocks noGrp="1"/>
          </p:cNvSpPr>
          <p:nvPr>
            <p:ph idx="1"/>
          </p:nvPr>
        </p:nvSpPr>
        <p:spPr>
          <a:xfrm>
            <a:off x="392927" y="1804793"/>
            <a:ext cx="11629446" cy="4351338"/>
          </a:xfrm>
        </p:spPr>
        <p:txBody>
          <a:bodyPr>
            <a:normAutofit/>
          </a:bodyPr>
          <a:lstStyle/>
          <a:p>
            <a:pPr>
              <a:buFontTx/>
              <a:buChar char="-"/>
            </a:pPr>
            <a:r>
              <a:rPr lang="en-US" dirty="0">
                <a:solidFill>
                  <a:srgbClr val="000000"/>
                </a:solidFill>
                <a:latin typeface="Avenir Next LT Pro Light" panose="020B0304020202020204" pitchFamily="34" charset="0"/>
              </a:rPr>
              <a:t>Focused on widening the Program’s reach to housing practitioners across Canada:</a:t>
            </a:r>
          </a:p>
          <a:p>
            <a:pPr lvl="1">
              <a:buFontTx/>
              <a:buChar char="-"/>
            </a:pPr>
            <a:r>
              <a:rPr lang="en-US" dirty="0">
                <a:solidFill>
                  <a:srgbClr val="000000"/>
                </a:solidFill>
                <a:latin typeface="Avenir Next LT Pro Light" panose="020B0304020202020204" pitchFamily="34" charset="0"/>
              </a:rPr>
              <a:t>A cross-Canada Homelessness Community Data Network is under development in partnership with the Canadian Alliance to End Homelessness, proposal submitted to ESDC</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lvl="1">
              <a:buFontTx/>
              <a:buChar char="-"/>
            </a:pPr>
            <a:r>
              <a:rPr lang="en-US" dirty="0">
                <a:solidFill>
                  <a:srgbClr val="000000"/>
                </a:solidFill>
                <a:latin typeface="Avenir Next LT Pro Light" panose="020B0304020202020204" pitchFamily="34" charset="0"/>
              </a:rPr>
              <a:t>Infrastructure Canada’s Centre for Rural Economic Development (CENRED) has agreed in principle to sponsor a Rural Community Data Network</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lvl="1">
              <a:buFontTx/>
              <a:buChar char="-"/>
            </a:pPr>
            <a:r>
              <a:rPr lang="en-US" dirty="0">
                <a:solidFill>
                  <a:srgbClr val="000000"/>
                </a:solidFill>
                <a:latin typeface="Avenir Next LT Pro Light" panose="020B0304020202020204" pitchFamily="34" charset="0"/>
              </a:rPr>
              <a:t>CDP will be marketing its program to prospective municipalities in anticipation of the release of the 2021 Census </a:t>
            </a:r>
          </a:p>
        </p:txBody>
      </p:sp>
    </p:spTree>
    <p:extLst>
      <p:ext uri="{BB962C8B-B14F-4D97-AF65-F5344CB8AC3E}">
        <p14:creationId xmlns:p14="http://schemas.microsoft.com/office/powerpoint/2010/main" val="83613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6746B-B444-4C40-9622-C90357B848E5}"/>
              </a:ext>
            </a:extLst>
          </p:cNvPr>
          <p:cNvSpPr>
            <a:spLocks noGrp="1"/>
          </p:cNvSpPr>
          <p:nvPr>
            <p:ph idx="1"/>
          </p:nvPr>
        </p:nvSpPr>
        <p:spPr>
          <a:xfrm>
            <a:off x="743713" y="1220943"/>
            <a:ext cx="10515600" cy="4351338"/>
          </a:xfrm>
        </p:spPr>
        <p:txBody>
          <a:bodyPr/>
          <a:lstStyle/>
          <a:p>
            <a:pPr marL="0" indent="0">
              <a:buNone/>
            </a:pPr>
            <a:endParaRPr lang="en-US" dirty="0">
              <a:latin typeface="Avenir Next LT Pro Light" panose="020B0304020202020204" pitchFamily="34" charset="0"/>
            </a:endParaRPr>
          </a:p>
          <a:p>
            <a:pPr marL="514350" indent="-514350">
              <a:buAutoNum type="arabicPeriod"/>
            </a:pPr>
            <a:r>
              <a:rPr lang="en-US" sz="3200" dirty="0">
                <a:latin typeface="Avenir Next LT Pro Light" panose="020B0304020202020204" pitchFamily="34" charset="0"/>
              </a:rPr>
              <a:t>Vision for prototype</a:t>
            </a:r>
          </a:p>
          <a:p>
            <a:pPr marL="514350" indent="-514350">
              <a:buAutoNum type="arabicPeriod"/>
            </a:pPr>
            <a:endParaRPr lang="en-US" sz="3200" dirty="0">
              <a:latin typeface="Avenir Next LT Pro Light" panose="020B0304020202020204" pitchFamily="34" charset="0"/>
            </a:endParaRPr>
          </a:p>
          <a:p>
            <a:pPr marL="514350" indent="-514350">
              <a:buAutoNum type="arabicPeriod"/>
            </a:pPr>
            <a:r>
              <a:rPr lang="en-US" sz="3200" dirty="0">
                <a:latin typeface="Avenir Next LT Pro Light" panose="020B0304020202020204" pitchFamily="34" charset="0"/>
              </a:rPr>
              <a:t>Moving forward with what we heard</a:t>
            </a:r>
          </a:p>
          <a:p>
            <a:pPr marL="514350" indent="-514350">
              <a:buAutoNum type="arabicPeriod"/>
            </a:pPr>
            <a:endParaRPr lang="en-US" sz="3200" dirty="0">
              <a:latin typeface="Avenir Next LT Pro Light" panose="020B0304020202020204" pitchFamily="34" charset="0"/>
            </a:endParaRPr>
          </a:p>
          <a:p>
            <a:pPr marL="514350" indent="-514350">
              <a:buAutoNum type="arabicPeriod"/>
            </a:pPr>
            <a:r>
              <a:rPr lang="en-US" sz="3200" dirty="0">
                <a:latin typeface="Avenir Next LT Pro Light" panose="020B0304020202020204" pitchFamily="34" charset="0"/>
              </a:rPr>
              <a:t>Phase 5 and beyond</a:t>
            </a:r>
          </a:p>
          <a:p>
            <a:pPr marL="514350" indent="-514350">
              <a:buAutoNum type="arabicPeriod"/>
            </a:pPr>
            <a:endParaRPr lang="en-US" dirty="0">
              <a:latin typeface="Avenir Next LT Pro" panose="020B0504020202020204" pitchFamily="34" charset="0"/>
            </a:endParaRPr>
          </a:p>
          <a:p>
            <a:endParaRPr lang="en-GB" dirty="0"/>
          </a:p>
        </p:txBody>
      </p:sp>
      <p:sp>
        <p:nvSpPr>
          <p:cNvPr id="4" name="TextBox 3">
            <a:extLst>
              <a:ext uri="{FF2B5EF4-FFF2-40B4-BE49-F238E27FC236}">
                <a16:creationId xmlns:a16="http://schemas.microsoft.com/office/drawing/2014/main" id="{B28C9156-E499-4CCB-AC74-4B404AA203F8}"/>
              </a:ext>
            </a:extLst>
          </p:cNvPr>
          <p:cNvSpPr txBox="1"/>
          <p:nvPr/>
        </p:nvSpPr>
        <p:spPr>
          <a:xfrm>
            <a:off x="565225" y="451502"/>
            <a:ext cx="10872576"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Agenda</a:t>
            </a:r>
            <a:endParaRPr lang="en-CA" sz="4000" dirty="0">
              <a:solidFill>
                <a:srgbClr val="365673"/>
              </a:solidFill>
              <a:latin typeface="Avenir Next LT Pro Demi" panose="020B0704020202020204" pitchFamily="34" charset="0"/>
            </a:endParaRPr>
          </a:p>
        </p:txBody>
      </p:sp>
      <p:sp>
        <p:nvSpPr>
          <p:cNvPr id="7" name="Rectangle 6">
            <a:extLst>
              <a:ext uri="{FF2B5EF4-FFF2-40B4-BE49-F238E27FC236}">
                <a16:creationId xmlns:a16="http://schemas.microsoft.com/office/drawing/2014/main" id="{0B8DBEF3-26E1-4E98-AFEB-0E5A523411E5}"/>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93114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4. Data Advocacy</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9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1CB29-023D-4F94-B9C4-8E70530ACD27}"/>
              </a:ext>
            </a:extLst>
          </p:cNvPr>
          <p:cNvSpPr>
            <a:spLocks noGrp="1"/>
          </p:cNvSpPr>
          <p:nvPr>
            <p:ph type="title"/>
          </p:nvPr>
        </p:nvSpPr>
        <p:spPr>
          <a:xfrm>
            <a:off x="392927" y="-111319"/>
            <a:ext cx="10515600" cy="1325563"/>
          </a:xfrm>
        </p:spPr>
        <p:txBody>
          <a:bodyPr/>
          <a:lstStyle/>
          <a:p>
            <a:r>
              <a:rPr lang="en-CA" dirty="0">
                <a:solidFill>
                  <a:srgbClr val="365673"/>
                </a:solidFill>
                <a:latin typeface="Avenir Next LT Pro Demi" panose="020B0704020202020204" pitchFamily="34" charset="0"/>
              </a:rPr>
              <a:t>Data Advocacy</a:t>
            </a:r>
          </a:p>
        </p:txBody>
      </p:sp>
      <p:sp>
        <p:nvSpPr>
          <p:cNvPr id="4" name="Rectangle 3">
            <a:extLst>
              <a:ext uri="{FF2B5EF4-FFF2-40B4-BE49-F238E27FC236}">
                <a16:creationId xmlns:a16="http://schemas.microsoft.com/office/drawing/2014/main" id="{7708D53E-8304-4589-900B-8442BBE30DC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Content Placeholder 4">
            <a:extLst>
              <a:ext uri="{FF2B5EF4-FFF2-40B4-BE49-F238E27FC236}">
                <a16:creationId xmlns:a16="http://schemas.microsoft.com/office/drawing/2014/main" id="{3D710AAD-6200-467B-915B-9EE67B04C07F}"/>
              </a:ext>
            </a:extLst>
          </p:cNvPr>
          <p:cNvSpPr txBox="1">
            <a:spLocks/>
          </p:cNvSpPr>
          <p:nvPr/>
        </p:nvSpPr>
        <p:spPr>
          <a:xfrm>
            <a:off x="728207" y="1626143"/>
            <a:ext cx="10515600" cy="50897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venir Next LT Pro Light" panose="020B0304020202020204" pitchFamily="34" charset="0"/>
              <a:buChar char="–"/>
            </a:pPr>
            <a:r>
              <a:rPr lang="en-US" dirty="0">
                <a:solidFill>
                  <a:srgbClr val="000000"/>
                </a:solidFill>
                <a:latin typeface="Avenir Next LT Pro Light" panose="020B0304020202020204" pitchFamily="34" charset="0"/>
              </a:rPr>
              <a:t>Advocacy efforts are focused on filling data gaps</a:t>
            </a:r>
          </a:p>
          <a:p>
            <a:pPr lvl="1">
              <a:buFont typeface="Avenir Next LT Pro Light" panose="020B0304020202020204" pitchFamily="34" charset="0"/>
              <a:buChar char="–"/>
            </a:pPr>
            <a:r>
              <a:rPr lang="en-US" dirty="0">
                <a:solidFill>
                  <a:srgbClr val="000000"/>
                </a:solidFill>
                <a:latin typeface="Avenir Next LT Pro Light" panose="020B0304020202020204" pitchFamily="34" charset="0"/>
              </a:rPr>
              <a:t>Enabling access to new STC Housing Statistics Program </a:t>
            </a:r>
          </a:p>
          <a:p>
            <a:pPr lvl="1">
              <a:buFont typeface="Avenir Next LT Pro Light" panose="020B0304020202020204" pitchFamily="34" charset="0"/>
              <a:buChar char="–"/>
            </a:pPr>
            <a:r>
              <a:rPr lang="en-US" dirty="0">
                <a:solidFill>
                  <a:srgbClr val="000000"/>
                </a:solidFill>
                <a:latin typeface="Avenir Next LT Pro Light" panose="020B0304020202020204" pitchFamily="34" charset="0"/>
              </a:rPr>
              <a:t>Working directly with CMHC to overcome limitations of CMHC data portal</a:t>
            </a:r>
          </a:p>
          <a:p>
            <a:pPr lvl="1">
              <a:buFont typeface="Avenir Next LT Pro Light" panose="020B0304020202020204" pitchFamily="34" charset="0"/>
              <a:buChar char="–"/>
            </a:pPr>
            <a:r>
              <a:rPr lang="en-US" dirty="0">
                <a:solidFill>
                  <a:srgbClr val="000000"/>
                </a:solidFill>
                <a:latin typeface="Avenir Next LT Pro Light" panose="020B0304020202020204" pitchFamily="34" charset="0"/>
              </a:rPr>
              <a:t>Serving as a voice of CDP members regarding data issues</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a:buFont typeface="Avenir Next LT Pro Light" panose="020B0304020202020204" pitchFamily="34" charset="0"/>
              <a:buChar char="–"/>
            </a:pPr>
            <a:r>
              <a:rPr lang="en-US" dirty="0">
                <a:solidFill>
                  <a:srgbClr val="000000"/>
                </a:solidFill>
                <a:latin typeface="Avenir Next LT Pro Light" panose="020B0304020202020204" pitchFamily="34" charset="0"/>
              </a:rPr>
              <a:t>Statistics Canada being engaged via quarterly meetings as a bilateral forum for identifying data acquisition priorities</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a:buFont typeface="Avenir Next LT Pro Light" panose="020B0304020202020204" pitchFamily="34" charset="0"/>
              <a:buChar char="–"/>
            </a:pPr>
            <a:r>
              <a:rPr lang="en-US" dirty="0">
                <a:solidFill>
                  <a:srgbClr val="000000"/>
                </a:solidFill>
                <a:latin typeface="Avenir Next LT Pro Light" panose="020B0304020202020204" pitchFamily="34" charset="0"/>
              </a:rPr>
              <a:t>CMHC being engaged via a bilateral partnership agreement to develop customized data</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a:buFont typeface="Avenir Next LT Pro Light" panose="020B0304020202020204" pitchFamily="34" charset="0"/>
              <a:buChar char="–"/>
            </a:pPr>
            <a:r>
              <a:rPr lang="en-US" dirty="0">
                <a:solidFill>
                  <a:srgbClr val="000000"/>
                </a:solidFill>
                <a:latin typeface="Avenir Next LT Pro Light" panose="020B0304020202020204" pitchFamily="34" charset="0"/>
              </a:rPr>
              <a:t>CDP to regularly update members on new data </a:t>
            </a:r>
          </a:p>
          <a:p>
            <a:endParaRPr lang="en-US" dirty="0">
              <a:solidFill>
                <a:srgbClr val="000000"/>
              </a:solidFill>
              <a:latin typeface="Avenir Next LT Pro Light" panose="020B0304020202020204" pitchFamily="34" charset="0"/>
            </a:endParaRPr>
          </a:p>
          <a:p>
            <a:pPr marL="0" indent="0">
              <a:buNone/>
            </a:pPr>
            <a:endParaRPr lang="en-US" dirty="0">
              <a:solidFill>
                <a:srgbClr val="000000"/>
              </a:solidFill>
              <a:latin typeface="Avenir Next LT Pro Light" panose="020B0304020202020204" pitchFamily="34" charset="0"/>
            </a:endParaRPr>
          </a:p>
        </p:txBody>
      </p:sp>
      <p:sp>
        <p:nvSpPr>
          <p:cNvPr id="9" name="TextBox 8">
            <a:extLst>
              <a:ext uri="{FF2B5EF4-FFF2-40B4-BE49-F238E27FC236}">
                <a16:creationId xmlns:a16="http://schemas.microsoft.com/office/drawing/2014/main" id="{111FC18F-D442-4545-92E5-84E1D9FA00AD}"/>
              </a:ext>
            </a:extLst>
          </p:cNvPr>
          <p:cNvSpPr txBox="1"/>
          <p:nvPr/>
        </p:nvSpPr>
        <p:spPr>
          <a:xfrm>
            <a:off x="392927" y="973936"/>
            <a:ext cx="9587286" cy="52322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127436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p:txBody>
          <a:bodyPr>
            <a:normAutofit/>
          </a:bodyPr>
          <a:lstStyle/>
          <a:p>
            <a:pPr marL="0" indent="0">
              <a:buNone/>
            </a:pPr>
            <a:br>
              <a:rPr lang="en-CA" sz="5400" dirty="0">
                <a:solidFill>
                  <a:schemeClr val="bg1"/>
                </a:solidFill>
                <a:latin typeface="Avenir Next LT Pro Demi" panose="020B0704020202020204" pitchFamily="34" charset="0"/>
              </a:rPr>
            </a:br>
            <a:r>
              <a:rPr lang="en-CA" sz="5400" dirty="0">
                <a:solidFill>
                  <a:schemeClr val="bg1"/>
                </a:solidFill>
                <a:latin typeface="Avenir Next LT Pro Demi" panose="020B0704020202020204" pitchFamily="34" charset="0"/>
              </a:rPr>
              <a:t>Underlying Business Model</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1415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EDDE6-338B-4AFE-A89D-FFC4EE8CBFCE}"/>
              </a:ext>
            </a:extLst>
          </p:cNvPr>
          <p:cNvSpPr>
            <a:spLocks noGrp="1"/>
          </p:cNvSpPr>
          <p:nvPr>
            <p:ph type="title"/>
          </p:nvPr>
        </p:nvSpPr>
        <p:spPr>
          <a:xfrm>
            <a:off x="570507" y="2353"/>
            <a:ext cx="10515600" cy="1325563"/>
          </a:xfrm>
        </p:spPr>
        <p:txBody>
          <a:bodyPr>
            <a:normAutofit/>
          </a:bodyPr>
          <a:lstStyle/>
          <a:p>
            <a:r>
              <a:rPr lang="en-US" b="1" dirty="0">
                <a:solidFill>
                  <a:srgbClr val="365673"/>
                </a:solidFill>
                <a:latin typeface="Avenir Next LT Pro Demi" panose="020B0704020202020204" pitchFamily="34" charset="0"/>
                <a:cs typeface="Arial" panose="020B0604020202020204" pitchFamily="34" charset="0"/>
              </a:rPr>
              <a:t>Business Model</a:t>
            </a:r>
            <a:endParaRPr lang="en-GB" b="1" dirty="0">
              <a:solidFill>
                <a:srgbClr val="365673"/>
              </a:solidFill>
              <a:latin typeface="Avenir Next LT Pro Demi" panose="020B07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A0AA210-E677-4BF4-9C5A-7E9DCA3ADBC1}"/>
              </a:ext>
            </a:extLst>
          </p:cNvPr>
          <p:cNvSpPr>
            <a:spLocks noGrp="1"/>
          </p:cNvSpPr>
          <p:nvPr>
            <p:ph idx="1"/>
          </p:nvPr>
        </p:nvSpPr>
        <p:spPr>
          <a:xfrm>
            <a:off x="499938" y="1731441"/>
            <a:ext cx="11192123" cy="4351338"/>
          </a:xfrm>
        </p:spPr>
        <p:txBody>
          <a:bodyPr>
            <a:normAutofit/>
          </a:bodyPr>
          <a:lstStyle/>
          <a:p>
            <a:pPr marL="0" indent="0">
              <a:buNone/>
            </a:pPr>
            <a:r>
              <a:rPr lang="en-US" dirty="0">
                <a:solidFill>
                  <a:srgbClr val="000000"/>
                </a:solidFill>
                <a:latin typeface="Avenir Next LT Pro Light" panose="020B0304020202020204" pitchFamily="34" charset="0"/>
              </a:rPr>
              <a:t>Implementing the prototype and sustaining its development will rely on a three-part business model:</a:t>
            </a:r>
            <a:endParaRPr lang="en-US" sz="2400" dirty="0">
              <a:solidFill>
                <a:srgbClr val="000000"/>
              </a:solidFill>
              <a:latin typeface="Avenir Next LT Pro Light" panose="020B0304020202020204" pitchFamily="34" charset="0"/>
            </a:endParaRPr>
          </a:p>
          <a:p>
            <a:pPr marL="742950" indent="-742950">
              <a:buAutoNum type="arabicPeriod"/>
            </a:pPr>
            <a:r>
              <a:rPr lang="en-US" sz="2400" dirty="0">
                <a:solidFill>
                  <a:srgbClr val="000000"/>
                </a:solidFill>
                <a:latin typeface="Avenir Next LT Pro Light" panose="020B0304020202020204" pitchFamily="34" charset="0"/>
              </a:rPr>
              <a:t>Core revenue stream will continue to be based on the membership-based Community Data Consortium</a:t>
            </a:r>
          </a:p>
          <a:p>
            <a:pPr marL="742950" indent="-742950">
              <a:buAutoNum type="arabicPeriod"/>
            </a:pPr>
            <a:endParaRPr lang="en-US" sz="2400" dirty="0">
              <a:solidFill>
                <a:srgbClr val="000000"/>
              </a:solidFill>
              <a:latin typeface="Avenir Next LT Pro Light" panose="020B0304020202020204" pitchFamily="34" charset="0"/>
            </a:endParaRPr>
          </a:p>
          <a:p>
            <a:pPr marL="742950" indent="-742950">
              <a:buAutoNum type="arabicPeriod"/>
            </a:pPr>
            <a:r>
              <a:rPr lang="en-US" sz="2400" dirty="0">
                <a:solidFill>
                  <a:srgbClr val="000000"/>
                </a:solidFill>
                <a:latin typeface="Avenir Next LT Pro Light" panose="020B0304020202020204" pitchFamily="34" charset="0"/>
              </a:rPr>
              <a:t>Project-based grant funding will enable further development of the prototype</a:t>
            </a:r>
          </a:p>
          <a:p>
            <a:pPr marL="742950" indent="-742950">
              <a:buAutoNum type="arabicPeriod"/>
            </a:pPr>
            <a:endParaRPr lang="en-US" sz="2400" dirty="0">
              <a:solidFill>
                <a:srgbClr val="000000"/>
              </a:solidFill>
              <a:latin typeface="Avenir Next LT Pro Light" panose="020B0304020202020204" pitchFamily="34" charset="0"/>
            </a:endParaRPr>
          </a:p>
          <a:p>
            <a:pPr marL="742950" indent="-742950">
              <a:buAutoNum type="arabicPeriod"/>
            </a:pPr>
            <a:r>
              <a:rPr lang="en-US" sz="2400" dirty="0">
                <a:solidFill>
                  <a:srgbClr val="000000"/>
                </a:solidFill>
                <a:latin typeface="Avenir Next LT Pro Light" panose="020B0304020202020204" pitchFamily="34" charset="0"/>
              </a:rPr>
              <a:t>An expanded fee-for service Community Analytics could be designed to recover costs of investment in refining data visualizations</a:t>
            </a:r>
          </a:p>
        </p:txBody>
      </p:sp>
      <p:sp>
        <p:nvSpPr>
          <p:cNvPr id="6" name="Rectangle 5">
            <a:extLst>
              <a:ext uri="{FF2B5EF4-FFF2-40B4-BE49-F238E27FC236}">
                <a16:creationId xmlns:a16="http://schemas.microsoft.com/office/drawing/2014/main" id="{268CFB2E-63C6-41C8-9DAA-3C00747F47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0027D047-43BE-4298-989B-F91190BF74F4}"/>
              </a:ext>
            </a:extLst>
          </p:cNvPr>
          <p:cNvSpPr txBox="1"/>
          <p:nvPr/>
        </p:nvSpPr>
        <p:spPr>
          <a:xfrm>
            <a:off x="392927" y="1176392"/>
            <a:ext cx="9587286" cy="52322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based on Phase 4 engagement:</a:t>
            </a: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172278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31BDBC-74BD-4F99-B2C7-56F1A29B1DB0}"/>
              </a:ext>
            </a:extLst>
          </p:cNvPr>
          <p:cNvSpPr/>
          <p:nvPr/>
        </p:nvSpPr>
        <p:spPr>
          <a:xfrm>
            <a:off x="0" y="0"/>
            <a:ext cx="12192000" cy="6858000"/>
          </a:xfrm>
          <a:prstGeom prst="rect">
            <a:avLst/>
          </a:prstGeom>
          <a:solidFill>
            <a:srgbClr val="3656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Content Placeholder 2">
            <a:extLst>
              <a:ext uri="{FF2B5EF4-FFF2-40B4-BE49-F238E27FC236}">
                <a16:creationId xmlns:a16="http://schemas.microsoft.com/office/drawing/2014/main" id="{D38ECBE7-5C34-454C-83E2-96C60454CD93}"/>
              </a:ext>
            </a:extLst>
          </p:cNvPr>
          <p:cNvSpPr>
            <a:spLocks noGrp="1"/>
          </p:cNvSpPr>
          <p:nvPr>
            <p:ph idx="1"/>
          </p:nvPr>
        </p:nvSpPr>
        <p:spPr>
          <a:xfrm>
            <a:off x="408830" y="2371476"/>
            <a:ext cx="10515600" cy="981185"/>
          </a:xfrm>
        </p:spPr>
        <p:txBody>
          <a:bodyPr>
            <a:normAutofit/>
          </a:bodyPr>
          <a:lstStyle/>
          <a:p>
            <a:pPr marL="0" indent="0">
              <a:buNone/>
            </a:pPr>
            <a:r>
              <a:rPr lang="en-CA" sz="5400" dirty="0">
                <a:solidFill>
                  <a:schemeClr val="bg1"/>
                </a:solidFill>
                <a:latin typeface="Avenir Next LT Pro Demi" panose="020B0704020202020204" pitchFamily="34" charset="0"/>
              </a:rPr>
              <a:t>Next Steps: Phase 5 and beyond</a:t>
            </a:r>
          </a:p>
        </p:txBody>
      </p:sp>
      <p:sp>
        <p:nvSpPr>
          <p:cNvPr id="4" name="Rectangle 3">
            <a:extLst>
              <a:ext uri="{FF2B5EF4-FFF2-40B4-BE49-F238E27FC236}">
                <a16:creationId xmlns:a16="http://schemas.microsoft.com/office/drawing/2014/main" id="{5D2C51D3-00F9-49BD-BAF7-B93B80018E97}"/>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00301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EDDE6-338B-4AFE-A89D-FFC4EE8CBFCE}"/>
              </a:ext>
            </a:extLst>
          </p:cNvPr>
          <p:cNvSpPr>
            <a:spLocks noGrp="1"/>
          </p:cNvSpPr>
          <p:nvPr>
            <p:ph type="title"/>
          </p:nvPr>
        </p:nvSpPr>
        <p:spPr>
          <a:xfrm>
            <a:off x="514848" y="167697"/>
            <a:ext cx="10515600" cy="1325563"/>
          </a:xfrm>
        </p:spPr>
        <p:txBody>
          <a:bodyPr>
            <a:normAutofit/>
          </a:bodyPr>
          <a:lstStyle/>
          <a:p>
            <a:r>
              <a:rPr lang="en-US" b="1" dirty="0">
                <a:solidFill>
                  <a:srgbClr val="365673"/>
                </a:solidFill>
                <a:latin typeface="Avenir Next LT Pro Demi" panose="020B0704020202020204" pitchFamily="34" charset="0"/>
                <a:cs typeface="Arial" panose="020B0604020202020204" pitchFamily="34" charset="0"/>
              </a:rPr>
              <a:t>Phase 5 and Post-Project</a:t>
            </a:r>
            <a:endParaRPr lang="en-GB" b="1" dirty="0">
              <a:solidFill>
                <a:srgbClr val="365673"/>
              </a:solidFill>
              <a:latin typeface="Avenir Next LT Pro Demi" panose="020B07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A0AA210-E677-4BF4-9C5A-7E9DCA3ADBC1}"/>
              </a:ext>
            </a:extLst>
          </p:cNvPr>
          <p:cNvSpPr>
            <a:spLocks noGrp="1"/>
          </p:cNvSpPr>
          <p:nvPr>
            <p:ph idx="1"/>
          </p:nvPr>
        </p:nvSpPr>
        <p:spPr>
          <a:xfrm>
            <a:off x="514848" y="1329865"/>
            <a:ext cx="11804374" cy="5296828"/>
          </a:xfrm>
        </p:spPr>
        <p:txBody>
          <a:bodyPr>
            <a:normAutofit fontScale="92500" lnSpcReduction="10000"/>
          </a:bodyPr>
          <a:lstStyle/>
          <a:p>
            <a:pPr marL="0" indent="0">
              <a:buNone/>
            </a:pPr>
            <a:r>
              <a:rPr lang="en-US" dirty="0">
                <a:solidFill>
                  <a:srgbClr val="D98032"/>
                </a:solidFill>
                <a:latin typeface="Avenir Next LT Pro Demi" panose="020B0704020202020204" pitchFamily="34" charset="0"/>
              </a:rPr>
              <a:t>Phase 5 - January 1</a:t>
            </a:r>
            <a:r>
              <a:rPr lang="en-US" baseline="30000" dirty="0">
                <a:solidFill>
                  <a:srgbClr val="D98032"/>
                </a:solidFill>
                <a:latin typeface="Avenir Next LT Pro Demi" panose="020B0704020202020204" pitchFamily="34" charset="0"/>
              </a:rPr>
              <a:t>st</a:t>
            </a:r>
            <a:r>
              <a:rPr lang="en-US" dirty="0">
                <a:solidFill>
                  <a:srgbClr val="D98032"/>
                </a:solidFill>
                <a:latin typeface="Avenir Next LT Pro Demi" panose="020B0704020202020204" pitchFamily="34" charset="0"/>
              </a:rPr>
              <a:t> – March 31</a:t>
            </a:r>
            <a:r>
              <a:rPr lang="en-US" baseline="30000" dirty="0">
                <a:solidFill>
                  <a:srgbClr val="D98032"/>
                </a:solidFill>
                <a:latin typeface="Avenir Next LT Pro Demi" panose="020B0704020202020204" pitchFamily="34" charset="0"/>
              </a:rPr>
              <a:t>st</a:t>
            </a:r>
            <a:r>
              <a:rPr lang="en-US" dirty="0">
                <a:solidFill>
                  <a:srgbClr val="D98032"/>
                </a:solidFill>
                <a:latin typeface="Avenir Next LT Pro Demi" panose="020B0704020202020204" pitchFamily="34" charset="0"/>
              </a:rPr>
              <a:t>, 2022</a:t>
            </a:r>
          </a:p>
          <a:p>
            <a:pPr>
              <a:buFontTx/>
              <a:buChar char="-"/>
            </a:pPr>
            <a:r>
              <a:rPr lang="en-US" sz="2600" dirty="0">
                <a:solidFill>
                  <a:srgbClr val="000000"/>
                </a:solidFill>
                <a:latin typeface="Avenir Next LT Pro Light" panose="020B0304020202020204" pitchFamily="34" charset="0"/>
              </a:rPr>
              <a:t>Dissemination of user survey</a:t>
            </a:r>
          </a:p>
          <a:p>
            <a:pPr>
              <a:buFontTx/>
              <a:buChar char="-"/>
            </a:pPr>
            <a:r>
              <a:rPr lang="en-US" sz="2600" dirty="0">
                <a:solidFill>
                  <a:srgbClr val="000000"/>
                </a:solidFill>
                <a:latin typeface="Avenir Next LT Pro Light" panose="020B0304020202020204" pitchFamily="34" charset="0"/>
              </a:rPr>
              <a:t>Completion of Solutions Lab Roadmap </a:t>
            </a:r>
          </a:p>
          <a:p>
            <a:pPr lvl="1">
              <a:buFontTx/>
              <a:buChar char="-"/>
            </a:pPr>
            <a:r>
              <a:rPr lang="en-US" sz="2200" dirty="0">
                <a:solidFill>
                  <a:srgbClr val="000000"/>
                </a:solidFill>
                <a:latin typeface="Avenir Next LT Pro Light" panose="020B0304020202020204" pitchFamily="34" charset="0"/>
              </a:rPr>
              <a:t>Final report to CMHC to be submitted </a:t>
            </a:r>
          </a:p>
          <a:p>
            <a:pPr>
              <a:buFontTx/>
              <a:buChar char="-"/>
            </a:pPr>
            <a:r>
              <a:rPr lang="en-US" sz="2600" dirty="0">
                <a:solidFill>
                  <a:srgbClr val="000000"/>
                </a:solidFill>
                <a:latin typeface="Avenir Next LT Pro Light" panose="020B0304020202020204" pitchFamily="34" charset="0"/>
              </a:rPr>
              <a:t>Develop a Demo version of Housing and Homelessness Dashboard &amp; Storyboard in Tableau</a:t>
            </a:r>
          </a:p>
          <a:p>
            <a:pPr>
              <a:buFontTx/>
              <a:buChar char="-"/>
            </a:pPr>
            <a:r>
              <a:rPr lang="en-US" sz="2600" dirty="0">
                <a:solidFill>
                  <a:srgbClr val="000000"/>
                </a:solidFill>
                <a:latin typeface="Avenir Next LT Pro Light" panose="020B0304020202020204" pitchFamily="34" charset="0"/>
              </a:rPr>
              <a:t>Roundtable Event: March 2</a:t>
            </a:r>
            <a:r>
              <a:rPr lang="en-US" sz="2600" baseline="30000" dirty="0">
                <a:solidFill>
                  <a:srgbClr val="000000"/>
                </a:solidFill>
                <a:latin typeface="Avenir Next LT Pro Light" panose="020B0304020202020204" pitchFamily="34" charset="0"/>
              </a:rPr>
              <a:t>nd </a:t>
            </a:r>
            <a:r>
              <a:rPr lang="en-US" sz="2600" dirty="0">
                <a:solidFill>
                  <a:srgbClr val="000000"/>
                </a:solidFill>
                <a:latin typeface="Avenir Next LT Pro Light" panose="020B0304020202020204" pitchFamily="34" charset="0"/>
              </a:rPr>
              <a:t> – 1:30 - 3:00 pm ET</a:t>
            </a:r>
          </a:p>
          <a:p>
            <a:pPr>
              <a:buFontTx/>
              <a:buChar char="-"/>
            </a:pPr>
            <a:r>
              <a:rPr lang="en-US" sz="2600" dirty="0">
                <a:solidFill>
                  <a:srgbClr val="000000"/>
                </a:solidFill>
                <a:latin typeface="Avenir Next LT Pro Light" panose="020B0304020202020204" pitchFamily="34" charset="0"/>
              </a:rPr>
              <a:t>Final Solutions Lab session: March 8</a:t>
            </a:r>
            <a:r>
              <a:rPr lang="en-US" sz="2600" baseline="30000" dirty="0">
                <a:solidFill>
                  <a:srgbClr val="000000"/>
                </a:solidFill>
                <a:latin typeface="Avenir Next LT Pro Light" panose="020B0304020202020204" pitchFamily="34" charset="0"/>
              </a:rPr>
              <a:t>th</a:t>
            </a:r>
            <a:r>
              <a:rPr lang="en-US" sz="2600" dirty="0">
                <a:solidFill>
                  <a:srgbClr val="000000"/>
                </a:solidFill>
                <a:latin typeface="Avenir Next LT Pro Light" panose="020B0304020202020204" pitchFamily="34" charset="0"/>
              </a:rPr>
              <a:t> -1:30 – 3:00 pm ET</a:t>
            </a:r>
            <a:br>
              <a:rPr lang="en-US" dirty="0">
                <a:solidFill>
                  <a:srgbClr val="000000"/>
                </a:solidFill>
                <a:latin typeface="Avenir Next LT Pro Light" panose="020B0304020202020204" pitchFamily="34" charset="0"/>
              </a:rPr>
            </a:br>
            <a:endParaRPr lang="en-US" dirty="0">
              <a:solidFill>
                <a:srgbClr val="000000"/>
              </a:solidFill>
              <a:latin typeface="Avenir Next LT Pro Light" panose="020B0304020202020204" pitchFamily="34" charset="0"/>
            </a:endParaRPr>
          </a:p>
          <a:p>
            <a:pPr marL="0" indent="0">
              <a:buNone/>
            </a:pPr>
            <a:r>
              <a:rPr lang="en-US" dirty="0">
                <a:solidFill>
                  <a:srgbClr val="D98032"/>
                </a:solidFill>
                <a:latin typeface="Avenir Next LT Pro Demi" panose="020B0704020202020204" pitchFamily="34" charset="0"/>
              </a:rPr>
              <a:t>Post-April 1</a:t>
            </a:r>
            <a:r>
              <a:rPr lang="en-US" baseline="30000" dirty="0">
                <a:solidFill>
                  <a:srgbClr val="D98032"/>
                </a:solidFill>
                <a:latin typeface="Avenir Next LT Pro Demi" panose="020B0704020202020204" pitchFamily="34" charset="0"/>
              </a:rPr>
              <a:t>st</a:t>
            </a:r>
            <a:r>
              <a:rPr lang="en-US" dirty="0">
                <a:solidFill>
                  <a:srgbClr val="D98032"/>
                </a:solidFill>
                <a:latin typeface="Avenir Next LT Pro Demi" panose="020B0704020202020204" pitchFamily="34" charset="0"/>
              </a:rPr>
              <a:t>, 2022</a:t>
            </a:r>
          </a:p>
          <a:p>
            <a:pPr>
              <a:buFontTx/>
              <a:buChar char="-"/>
            </a:pPr>
            <a:r>
              <a:rPr lang="en-US" sz="2600" dirty="0">
                <a:solidFill>
                  <a:srgbClr val="000000"/>
                </a:solidFill>
                <a:latin typeface="Avenir Next LT Pro Light" panose="020B0304020202020204" pitchFamily="34" charset="0"/>
              </a:rPr>
              <a:t>CDP committed to developing Housing and Homelessness Dashboard as part of 2022 program budget</a:t>
            </a:r>
          </a:p>
          <a:p>
            <a:pPr>
              <a:buFontTx/>
              <a:buChar char="-"/>
            </a:pPr>
            <a:r>
              <a:rPr lang="en-US" sz="2600" dirty="0">
                <a:solidFill>
                  <a:srgbClr val="000000"/>
                </a:solidFill>
                <a:latin typeface="Avenir Next LT Pro Light" panose="020B0304020202020204" pitchFamily="34" charset="0"/>
              </a:rPr>
              <a:t>Housing and Homelessness Data Portal to be launched (with support of ESDC, funding pending)</a:t>
            </a:r>
          </a:p>
          <a:p>
            <a:pPr marL="0" indent="0">
              <a:buNone/>
            </a:pPr>
            <a:endParaRPr lang="en-US" dirty="0">
              <a:solidFill>
                <a:srgbClr val="000000"/>
              </a:solidFill>
              <a:latin typeface="Avenir Next LT Pro Light" panose="020B0304020202020204" pitchFamily="34" charset="0"/>
            </a:endParaRPr>
          </a:p>
          <a:p>
            <a:pPr marL="0" indent="0">
              <a:buNone/>
            </a:pPr>
            <a:endParaRPr lang="en-US" dirty="0">
              <a:solidFill>
                <a:srgbClr val="000000"/>
              </a:solidFill>
              <a:latin typeface="Avenir Next LT Pro Light" panose="020B0304020202020204" pitchFamily="34" charset="0"/>
            </a:endParaRPr>
          </a:p>
        </p:txBody>
      </p:sp>
      <p:sp>
        <p:nvSpPr>
          <p:cNvPr id="6" name="Rectangle 5">
            <a:extLst>
              <a:ext uri="{FF2B5EF4-FFF2-40B4-BE49-F238E27FC236}">
                <a16:creationId xmlns:a16="http://schemas.microsoft.com/office/drawing/2014/main" id="{268CFB2E-63C6-41C8-9DAA-3C00747F47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37324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0EDDE6-338B-4AFE-A89D-FFC4EE8CBFCE}"/>
              </a:ext>
            </a:extLst>
          </p:cNvPr>
          <p:cNvSpPr>
            <a:spLocks noGrp="1"/>
          </p:cNvSpPr>
          <p:nvPr>
            <p:ph type="title"/>
          </p:nvPr>
        </p:nvSpPr>
        <p:spPr>
          <a:xfrm>
            <a:off x="570507" y="2353"/>
            <a:ext cx="10515600" cy="1325563"/>
          </a:xfrm>
        </p:spPr>
        <p:txBody>
          <a:bodyPr>
            <a:normAutofit/>
          </a:bodyPr>
          <a:lstStyle/>
          <a:p>
            <a:r>
              <a:rPr lang="en-US" b="1" dirty="0">
                <a:solidFill>
                  <a:srgbClr val="365673"/>
                </a:solidFill>
                <a:latin typeface="Avenir Next LT Pro Demi" panose="020B0704020202020204" pitchFamily="34" charset="0"/>
                <a:cs typeface="Arial" panose="020B0604020202020204" pitchFamily="34" charset="0"/>
              </a:rPr>
              <a:t>Access to Project Resources &amp; Data</a:t>
            </a:r>
            <a:endParaRPr lang="en-GB" b="1" dirty="0">
              <a:solidFill>
                <a:srgbClr val="365673"/>
              </a:solidFill>
              <a:latin typeface="Avenir Next LT Pro Demi" panose="020B07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A0AA210-E677-4BF4-9C5A-7E9DCA3ADBC1}"/>
              </a:ext>
            </a:extLst>
          </p:cNvPr>
          <p:cNvSpPr>
            <a:spLocks noGrp="1"/>
          </p:cNvSpPr>
          <p:nvPr>
            <p:ph idx="1"/>
          </p:nvPr>
        </p:nvSpPr>
        <p:spPr>
          <a:xfrm>
            <a:off x="570507" y="1841526"/>
            <a:ext cx="10783293" cy="4925033"/>
          </a:xfrm>
        </p:spPr>
        <p:txBody>
          <a:bodyPr>
            <a:normAutofit/>
          </a:bodyPr>
          <a:lstStyle/>
          <a:p>
            <a:pPr>
              <a:buFontTx/>
              <a:buChar char="-"/>
            </a:pPr>
            <a:r>
              <a:rPr lang="en-US" dirty="0">
                <a:solidFill>
                  <a:srgbClr val="000000"/>
                </a:solidFill>
                <a:latin typeface="Avenir Next LT Pro Light" panose="020B0304020202020204" pitchFamily="34" charset="0"/>
              </a:rPr>
              <a:t>Materials developed </a:t>
            </a:r>
            <a:r>
              <a:rPr lang="en-US" dirty="0">
                <a:solidFill>
                  <a:srgbClr val="000000"/>
                </a:solidFill>
                <a:latin typeface="Avenir Next LT Pro Demi" panose="020B0704020202020204" pitchFamily="34" charset="0"/>
              </a:rPr>
              <a:t>during</a:t>
            </a:r>
            <a:r>
              <a:rPr lang="en-US" dirty="0">
                <a:solidFill>
                  <a:srgbClr val="000000"/>
                </a:solidFill>
                <a:latin typeface="Avenir Next LT Pro Light" panose="020B0304020202020204" pitchFamily="34" charset="0"/>
              </a:rPr>
              <a:t> the Solutions Lab project will be made available to CDP members and non-members</a:t>
            </a:r>
          </a:p>
          <a:p>
            <a:pPr>
              <a:buFontTx/>
              <a:buChar char="-"/>
            </a:pPr>
            <a:endParaRPr lang="en-US" dirty="0">
              <a:solidFill>
                <a:srgbClr val="000000"/>
              </a:solidFill>
              <a:latin typeface="Avenir Next LT Pro Light" panose="020B0304020202020204" pitchFamily="34" charset="0"/>
            </a:endParaRPr>
          </a:p>
          <a:p>
            <a:pPr>
              <a:buFontTx/>
              <a:buChar char="-"/>
            </a:pPr>
            <a:r>
              <a:rPr lang="en-US" dirty="0">
                <a:solidFill>
                  <a:srgbClr val="000000"/>
                </a:solidFill>
                <a:latin typeface="Avenir Next LT Pro Light" panose="020B0304020202020204" pitchFamily="34" charset="0"/>
              </a:rPr>
              <a:t>Data products developed </a:t>
            </a:r>
            <a:r>
              <a:rPr lang="en-US" dirty="0">
                <a:solidFill>
                  <a:srgbClr val="000000"/>
                </a:solidFill>
                <a:latin typeface="Avenir Next LT Pro Demi" panose="020B0704020202020204" pitchFamily="34" charset="0"/>
              </a:rPr>
              <a:t>after</a:t>
            </a:r>
            <a:r>
              <a:rPr lang="en-US" dirty="0">
                <a:solidFill>
                  <a:srgbClr val="000000"/>
                </a:solidFill>
                <a:latin typeface="Avenir Next LT Pro Light" panose="020B0304020202020204" pitchFamily="34" charset="0"/>
              </a:rPr>
              <a:t> post-Solutions Lab project will be available to members only</a:t>
            </a:r>
          </a:p>
          <a:p>
            <a:pPr>
              <a:buFontTx/>
              <a:buChar char="-"/>
            </a:pPr>
            <a:endParaRPr lang="en-US" dirty="0">
              <a:solidFill>
                <a:srgbClr val="000000"/>
              </a:solidFill>
              <a:latin typeface="Avenir Next LT Pro Light" panose="020B0304020202020204" pitchFamily="34" charset="0"/>
            </a:endParaRPr>
          </a:p>
          <a:p>
            <a:pPr>
              <a:buFontTx/>
              <a:buChar char="-"/>
            </a:pPr>
            <a:r>
              <a:rPr lang="en-US" dirty="0">
                <a:solidFill>
                  <a:srgbClr val="000000"/>
                </a:solidFill>
                <a:latin typeface="Avenir Next LT Pro Light" panose="020B0304020202020204" pitchFamily="34" charset="0"/>
              </a:rPr>
              <a:t>Non-member organizations are encouraged to become members of an existing consortium or to establish a new consortium</a:t>
            </a:r>
            <a:endParaRPr lang="en-US" sz="3200" dirty="0">
              <a:solidFill>
                <a:srgbClr val="000000"/>
              </a:solidFill>
              <a:latin typeface="Avenir Next LT Pro Light" panose="020B0304020202020204" pitchFamily="34" charset="0"/>
            </a:endParaRPr>
          </a:p>
        </p:txBody>
      </p:sp>
      <p:sp>
        <p:nvSpPr>
          <p:cNvPr id="6" name="Rectangle 5">
            <a:extLst>
              <a:ext uri="{FF2B5EF4-FFF2-40B4-BE49-F238E27FC236}">
                <a16:creationId xmlns:a16="http://schemas.microsoft.com/office/drawing/2014/main" id="{268CFB2E-63C6-41C8-9DAA-3C00747F47BA}"/>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0027D047-43BE-4298-989B-F91190BF74F4}"/>
              </a:ext>
            </a:extLst>
          </p:cNvPr>
          <p:cNvSpPr txBox="1"/>
          <p:nvPr/>
        </p:nvSpPr>
        <p:spPr>
          <a:xfrm>
            <a:off x="392927" y="1176392"/>
            <a:ext cx="9587286" cy="523220"/>
          </a:xfrm>
          <a:prstGeom prst="rect">
            <a:avLst/>
          </a:prstGeom>
          <a:noFill/>
        </p:spPr>
        <p:txBody>
          <a:bodyPr wrap="square">
            <a:spAutoFit/>
          </a:bodyPr>
          <a:lstStyle/>
          <a:p>
            <a:pPr marL="0" indent="0">
              <a:buNone/>
            </a:pPr>
            <a:r>
              <a:rPr lang="en-US" sz="2800" dirty="0">
                <a:solidFill>
                  <a:srgbClr val="D98032"/>
                </a:solidFill>
                <a:latin typeface="Avenir Next LT Pro Demi" panose="020B0704020202020204" pitchFamily="34" charset="0"/>
                <a:cs typeface="Arial Bold" panose="020B0704020202020204" pitchFamily="34" charset="0"/>
              </a:rPr>
              <a:t>Moving forward beyond March 31, 2022</a:t>
            </a:r>
            <a:endParaRPr lang="en-US" sz="2400" dirty="0">
              <a:latin typeface="Avenir Next LT Pro" panose="020B0504020202020204" pitchFamily="34" charset="0"/>
              <a:cs typeface="Arial Bold" panose="020B0704020202020204" pitchFamily="34" charset="0"/>
            </a:endParaRPr>
          </a:p>
        </p:txBody>
      </p:sp>
    </p:spTree>
    <p:extLst>
      <p:ext uri="{BB962C8B-B14F-4D97-AF65-F5344CB8AC3E}">
        <p14:creationId xmlns:p14="http://schemas.microsoft.com/office/powerpoint/2010/main" val="262091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329221D9-7850-45DC-AF5A-A55E0966C1C6}"/>
              </a:ext>
            </a:extLst>
          </p:cNvPr>
          <p:cNvGraphicFramePr>
            <a:graphicFrameLocks/>
          </p:cNvGraphicFramePr>
          <p:nvPr>
            <p:extLst>
              <p:ext uri="{D42A27DB-BD31-4B8C-83A1-F6EECF244321}">
                <p14:modId xmlns:p14="http://schemas.microsoft.com/office/powerpoint/2010/main" val="5637730"/>
              </p:ext>
            </p:extLst>
          </p:nvPr>
        </p:nvGraphicFramePr>
        <p:xfrm>
          <a:off x="694556" y="1047272"/>
          <a:ext cx="10677525"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452EE574-245C-4757-958B-70417CD2FEBD}"/>
              </a:ext>
            </a:extLst>
          </p:cNvPr>
          <p:cNvSpPr/>
          <p:nvPr/>
        </p:nvSpPr>
        <p:spPr>
          <a:xfrm>
            <a:off x="6908972" y="1753340"/>
            <a:ext cx="2324715" cy="1094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1">
                  <a:lumMod val="50000"/>
                </a:schemeClr>
              </a:solidFill>
              <a:latin typeface="Avenir Next LT Pro Light" panose="020B0304020202020204" pitchFamily="34" charset="0"/>
            </a:endParaRPr>
          </a:p>
        </p:txBody>
      </p:sp>
      <p:sp>
        <p:nvSpPr>
          <p:cNvPr id="9" name="Oval 8">
            <a:extLst>
              <a:ext uri="{FF2B5EF4-FFF2-40B4-BE49-F238E27FC236}">
                <a16:creationId xmlns:a16="http://schemas.microsoft.com/office/drawing/2014/main" id="{7356F41D-7225-4DC2-9D35-910EE513DD31}"/>
              </a:ext>
            </a:extLst>
          </p:cNvPr>
          <p:cNvSpPr/>
          <p:nvPr/>
        </p:nvSpPr>
        <p:spPr>
          <a:xfrm>
            <a:off x="3285203"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3" name="Oval 12">
            <a:extLst>
              <a:ext uri="{FF2B5EF4-FFF2-40B4-BE49-F238E27FC236}">
                <a16:creationId xmlns:a16="http://schemas.microsoft.com/office/drawing/2014/main" id="{8F0F29A3-903E-4BBF-8F77-7B0E0C69C91D}"/>
              </a:ext>
            </a:extLst>
          </p:cNvPr>
          <p:cNvSpPr/>
          <p:nvPr/>
        </p:nvSpPr>
        <p:spPr>
          <a:xfrm>
            <a:off x="6033319" y="5586964"/>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Oval 14">
            <a:extLst>
              <a:ext uri="{FF2B5EF4-FFF2-40B4-BE49-F238E27FC236}">
                <a16:creationId xmlns:a16="http://schemas.microsoft.com/office/drawing/2014/main" id="{1D287B48-00CB-496F-B9A1-244179759A0C}"/>
              </a:ext>
            </a:extLst>
          </p:cNvPr>
          <p:cNvSpPr/>
          <p:nvPr/>
        </p:nvSpPr>
        <p:spPr>
          <a:xfrm>
            <a:off x="8203437" y="5568637"/>
            <a:ext cx="133350" cy="133350"/>
          </a:xfrm>
          <a:prstGeom prst="ellipse">
            <a:avLst/>
          </a:prstGeom>
          <a:solidFill>
            <a:schemeClr val="lt1">
              <a:alpha val="90000"/>
              <a:hueOff val="0"/>
              <a:satOff val="0"/>
              <a:lumOff val="0"/>
              <a:alphaOff val="0"/>
            </a:schemeClr>
          </a:solidFill>
          <a:ln w="12700"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id="{D397EE89-89EE-47DE-ABF2-688B3CB58FE8}"/>
              </a:ext>
            </a:extLst>
          </p:cNvPr>
          <p:cNvSpPr txBox="1"/>
          <p:nvPr/>
        </p:nvSpPr>
        <p:spPr>
          <a:xfrm>
            <a:off x="597030" y="451502"/>
            <a:ext cx="10872576"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Solutions Lab Timeline</a:t>
            </a:r>
            <a:endParaRPr lang="en-CA" sz="4000" dirty="0">
              <a:solidFill>
                <a:srgbClr val="365673"/>
              </a:solidFill>
              <a:latin typeface="Avenir Next LT Pro Demi" panose="020B0704020202020204" pitchFamily="34" charset="0"/>
            </a:endParaRPr>
          </a:p>
        </p:txBody>
      </p:sp>
      <p:sp>
        <p:nvSpPr>
          <p:cNvPr id="8" name="Rectangle 7">
            <a:extLst>
              <a:ext uri="{FF2B5EF4-FFF2-40B4-BE49-F238E27FC236}">
                <a16:creationId xmlns:a16="http://schemas.microsoft.com/office/drawing/2014/main" id="{AEE5FEC2-51BB-43D3-9881-7E5801237DB1}"/>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8923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B485-38FA-4F33-B23B-7631AE05A66D}"/>
              </a:ext>
            </a:extLst>
          </p:cNvPr>
          <p:cNvSpPr>
            <a:spLocks noGrp="1"/>
          </p:cNvSpPr>
          <p:nvPr>
            <p:ph type="title"/>
          </p:nvPr>
        </p:nvSpPr>
        <p:spPr/>
        <p:txBody>
          <a:bodyPr>
            <a:normAutofit/>
          </a:bodyPr>
          <a:lstStyle/>
          <a:p>
            <a:r>
              <a:rPr lang="en-CA" sz="3200" dirty="0">
                <a:solidFill>
                  <a:srgbClr val="365673"/>
                </a:solidFill>
                <a:latin typeface="Avenir Next LT Pro Demi" panose="020B0704020202020204" pitchFamily="34" charset="0"/>
              </a:rPr>
              <a:t>Prototype: Community Decision Support Tool for Housing Issues</a:t>
            </a:r>
          </a:p>
        </p:txBody>
      </p:sp>
      <p:sp>
        <p:nvSpPr>
          <p:cNvPr id="3" name="Content Placeholder 2">
            <a:extLst>
              <a:ext uri="{FF2B5EF4-FFF2-40B4-BE49-F238E27FC236}">
                <a16:creationId xmlns:a16="http://schemas.microsoft.com/office/drawing/2014/main" id="{B1ACFA3A-A721-4366-82AE-C72B388655C8}"/>
              </a:ext>
            </a:extLst>
          </p:cNvPr>
          <p:cNvSpPr>
            <a:spLocks noGrp="1"/>
          </p:cNvSpPr>
          <p:nvPr>
            <p:ph idx="1"/>
          </p:nvPr>
        </p:nvSpPr>
        <p:spPr>
          <a:xfrm>
            <a:off x="838200" y="1915679"/>
            <a:ext cx="10515600" cy="4182971"/>
          </a:xfrm>
          <a:ln>
            <a:noFill/>
          </a:ln>
        </p:spPr>
        <p:txBody>
          <a:bodyPr>
            <a:normAutofit fontScale="85000" lnSpcReduction="10000"/>
          </a:bodyPr>
          <a:lstStyle/>
          <a:p>
            <a:pPr marL="0" indent="0">
              <a:buNone/>
            </a:pPr>
            <a:r>
              <a:rPr lang="en-US" sz="3200" dirty="0">
                <a:solidFill>
                  <a:srgbClr val="D98032"/>
                </a:solidFill>
                <a:latin typeface="Avenir Next LT Pro Demi" panose="020B0704020202020204" pitchFamily="34" charset="0"/>
              </a:rPr>
              <a:t>Vision</a:t>
            </a:r>
            <a:r>
              <a:rPr lang="en-US" sz="3200" b="0" i="0" dirty="0">
                <a:solidFill>
                  <a:srgbClr val="D98032"/>
                </a:solidFill>
                <a:effectLst/>
                <a:latin typeface="Avenir Next LT Pro Demi" panose="020B0704020202020204" pitchFamily="34" charset="0"/>
              </a:rPr>
              <a:t>: </a:t>
            </a:r>
          </a:p>
          <a:p>
            <a:pPr marL="0" indent="0">
              <a:buNone/>
            </a:pPr>
            <a:r>
              <a:rPr lang="en-US" sz="3200" i="1" dirty="0">
                <a:solidFill>
                  <a:srgbClr val="201F1E"/>
                </a:solidFill>
                <a:latin typeface="Avenir Next LT Pro" panose="020B0504020202020204" pitchFamily="34" charset="0"/>
              </a:rPr>
              <a:t>The Community Decision Support Tool for Housing Issues will o</a:t>
            </a:r>
            <a:r>
              <a:rPr lang="en-US" sz="3200" b="0" i="1" dirty="0">
                <a:solidFill>
                  <a:srgbClr val="201F1E"/>
                </a:solidFill>
                <a:effectLst/>
                <a:latin typeface="Avenir Next LT Pro" panose="020B0504020202020204" pitchFamily="34" charset="0"/>
              </a:rPr>
              <a:t>ffer credible and accessible data for local housing practitioners located anywhere in Canada. </a:t>
            </a:r>
          </a:p>
          <a:p>
            <a:pPr marL="0" indent="0">
              <a:buNone/>
            </a:pPr>
            <a:endParaRPr lang="en-US" sz="3200" i="1" dirty="0">
              <a:solidFill>
                <a:srgbClr val="201F1E"/>
              </a:solidFill>
              <a:latin typeface="Avenir Next LT Pro" panose="020B0504020202020204" pitchFamily="34" charset="0"/>
            </a:endParaRPr>
          </a:p>
          <a:p>
            <a:pPr marL="0" indent="0">
              <a:buNone/>
            </a:pPr>
            <a:r>
              <a:rPr lang="en-US" sz="3200" i="1" dirty="0">
                <a:solidFill>
                  <a:srgbClr val="201F1E"/>
                </a:solidFill>
                <a:latin typeface="Avenir Next LT Pro" panose="020B0504020202020204" pitchFamily="34" charset="0"/>
              </a:rPr>
              <a:t>The suite of tools will provide evidence-based answers to questions being asked locally across Canada.</a:t>
            </a:r>
          </a:p>
          <a:p>
            <a:pPr marL="0" indent="0">
              <a:buNone/>
            </a:pPr>
            <a:endParaRPr lang="en-US" sz="3200" i="1" dirty="0">
              <a:solidFill>
                <a:srgbClr val="201F1E"/>
              </a:solidFill>
              <a:latin typeface="Avenir Next LT Pro" panose="020B0504020202020204" pitchFamily="34" charset="0"/>
            </a:endParaRPr>
          </a:p>
          <a:p>
            <a:pPr marL="0" indent="0">
              <a:buNone/>
            </a:pPr>
            <a:r>
              <a:rPr lang="en-US" sz="3200" b="0" i="1" dirty="0">
                <a:solidFill>
                  <a:srgbClr val="201F1E"/>
                </a:solidFill>
                <a:effectLst/>
                <a:latin typeface="Avenir Next LT Pro" panose="020B0504020202020204" pitchFamily="34" charset="0"/>
              </a:rPr>
              <a:t>Data accessed via the suite of tools will serve as one </a:t>
            </a:r>
            <a:r>
              <a:rPr lang="en-US" sz="3200" i="1" dirty="0">
                <a:solidFill>
                  <a:srgbClr val="201F1E"/>
                </a:solidFill>
                <a:latin typeface="Avenir Next LT Pro" panose="020B0504020202020204" pitchFamily="34" charset="0"/>
              </a:rPr>
              <a:t>of many </a:t>
            </a:r>
            <a:r>
              <a:rPr lang="en-US" sz="3200" b="0" i="1" dirty="0">
                <a:solidFill>
                  <a:srgbClr val="201F1E"/>
                </a:solidFill>
                <a:effectLst/>
                <a:latin typeface="Avenir Next LT Pro" panose="020B0504020202020204" pitchFamily="34" charset="0"/>
              </a:rPr>
              <a:t>inputs to evidence-based housing-related local decision making. </a:t>
            </a:r>
            <a:endParaRPr lang="en-CA" sz="3200" i="1" dirty="0">
              <a:latin typeface="Avenir Next LT Pro" panose="020B0504020202020204" pitchFamily="34" charset="0"/>
            </a:endParaRPr>
          </a:p>
        </p:txBody>
      </p:sp>
      <p:sp>
        <p:nvSpPr>
          <p:cNvPr id="4" name="Rectangle 3">
            <a:extLst>
              <a:ext uri="{FF2B5EF4-FFF2-40B4-BE49-F238E27FC236}">
                <a16:creationId xmlns:a16="http://schemas.microsoft.com/office/drawing/2014/main" id="{2BF2B90D-867F-4563-852E-B6433351E4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300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6746B-B444-4C40-9622-C90357B848E5}"/>
              </a:ext>
            </a:extLst>
          </p:cNvPr>
          <p:cNvSpPr>
            <a:spLocks noGrp="1"/>
          </p:cNvSpPr>
          <p:nvPr>
            <p:ph idx="1"/>
          </p:nvPr>
        </p:nvSpPr>
        <p:spPr>
          <a:xfrm>
            <a:off x="665018" y="1541607"/>
            <a:ext cx="10515600" cy="4351338"/>
          </a:xfrm>
        </p:spPr>
        <p:txBody>
          <a:bodyPr>
            <a:normAutofit fontScale="92500" lnSpcReduction="20000"/>
          </a:bodyPr>
          <a:lstStyle/>
          <a:p>
            <a:pPr marL="514350" indent="-514350">
              <a:buAutoNum type="arabicPeriod"/>
            </a:pPr>
            <a:r>
              <a:rPr lang="en-US" dirty="0">
                <a:latin typeface="Avenir Next LT Pro Light" panose="020B0304020202020204" pitchFamily="34" charset="0"/>
              </a:rPr>
              <a:t>Renewed and deepened focus on housing and homelessness as a priority theme</a:t>
            </a:r>
            <a:br>
              <a:rPr lang="en-US" dirty="0">
                <a:latin typeface="Avenir Next LT Pro Light" panose="020B0304020202020204" pitchFamily="34" charset="0"/>
              </a:rPr>
            </a:br>
            <a:endParaRPr lang="en-US" dirty="0">
              <a:latin typeface="Avenir Next LT Pro Light" panose="020B0304020202020204" pitchFamily="34" charset="0"/>
            </a:endParaRPr>
          </a:p>
          <a:p>
            <a:pPr marL="514350" indent="-514350">
              <a:buAutoNum type="arabicPeriod"/>
            </a:pPr>
            <a:r>
              <a:rPr lang="en-US" dirty="0">
                <a:latin typeface="Avenir Next LT Pro Light" panose="020B0304020202020204" pitchFamily="34" charset="0"/>
              </a:rPr>
              <a:t>Capacity to structure large and diverse data sets based on common questions being asked at the community level across the country</a:t>
            </a:r>
            <a:br>
              <a:rPr lang="en-US" dirty="0">
                <a:latin typeface="Avenir Next LT Pro Light" panose="020B0304020202020204" pitchFamily="34" charset="0"/>
              </a:rPr>
            </a:br>
            <a:endParaRPr lang="en-US" dirty="0">
              <a:latin typeface="Avenir Next LT Pro Light" panose="020B0304020202020204" pitchFamily="34" charset="0"/>
            </a:endParaRPr>
          </a:p>
          <a:p>
            <a:pPr marL="514350" indent="-514350">
              <a:buAutoNum type="arabicPeriod"/>
            </a:pPr>
            <a:r>
              <a:rPr lang="en-US" dirty="0">
                <a:latin typeface="Avenir Next LT Pro Light" panose="020B0304020202020204" pitchFamily="34" charset="0"/>
              </a:rPr>
              <a:t>New Partnerships emerging with CMHC, Canadian Alliance to End Homelessness, Centre for Rural Economic Development</a:t>
            </a:r>
          </a:p>
          <a:p>
            <a:pPr marL="514350" indent="-514350">
              <a:buAutoNum type="arabicPeriod"/>
            </a:pPr>
            <a:endParaRPr lang="en-US" dirty="0">
              <a:latin typeface="Avenir Next LT Pro Light" panose="020B0304020202020204" pitchFamily="34" charset="0"/>
            </a:endParaRPr>
          </a:p>
          <a:p>
            <a:pPr marL="514350" indent="-514350">
              <a:buAutoNum type="arabicPeriod"/>
            </a:pPr>
            <a:r>
              <a:rPr lang="en-US" dirty="0">
                <a:latin typeface="Avenir Next LT Pro Light" panose="020B0304020202020204" pitchFamily="34" charset="0"/>
              </a:rPr>
              <a:t>Connecting with emerging best practices through other Solutions Labs and Housing Supply Challenge projects</a:t>
            </a:r>
            <a:endParaRPr lang="en-GB" dirty="0"/>
          </a:p>
        </p:txBody>
      </p:sp>
      <p:sp>
        <p:nvSpPr>
          <p:cNvPr id="4" name="TextBox 3">
            <a:extLst>
              <a:ext uri="{FF2B5EF4-FFF2-40B4-BE49-F238E27FC236}">
                <a16:creationId xmlns:a16="http://schemas.microsoft.com/office/drawing/2014/main" id="{B28C9156-E499-4CCB-AC74-4B404AA203F8}"/>
              </a:ext>
            </a:extLst>
          </p:cNvPr>
          <p:cNvSpPr txBox="1"/>
          <p:nvPr/>
        </p:nvSpPr>
        <p:spPr>
          <a:xfrm>
            <a:off x="597030" y="451502"/>
            <a:ext cx="10872576" cy="769441"/>
          </a:xfrm>
          <a:prstGeom prst="rect">
            <a:avLst/>
          </a:prstGeom>
          <a:noFill/>
        </p:spPr>
        <p:txBody>
          <a:bodyPr wrap="square" rtlCol="0">
            <a:spAutoFit/>
          </a:bodyPr>
          <a:lstStyle/>
          <a:p>
            <a:r>
              <a:rPr lang="en-CA" sz="4400" dirty="0">
                <a:solidFill>
                  <a:srgbClr val="365673"/>
                </a:solidFill>
                <a:latin typeface="Avenir Next LT Pro Demi" panose="020B0704020202020204" pitchFamily="34" charset="0"/>
              </a:rPr>
              <a:t>Solutions Lab Successes to Date</a:t>
            </a:r>
            <a:endParaRPr lang="en-CA" sz="4000" dirty="0">
              <a:solidFill>
                <a:srgbClr val="365673"/>
              </a:solidFill>
              <a:latin typeface="Avenir Next LT Pro Demi" panose="020B0704020202020204" pitchFamily="34" charset="0"/>
            </a:endParaRPr>
          </a:p>
        </p:txBody>
      </p:sp>
      <p:sp>
        <p:nvSpPr>
          <p:cNvPr id="7" name="Rectangle 6">
            <a:extLst>
              <a:ext uri="{FF2B5EF4-FFF2-40B4-BE49-F238E27FC236}">
                <a16:creationId xmlns:a16="http://schemas.microsoft.com/office/drawing/2014/main" id="{0B8DBEF3-26E1-4E98-AFEB-0E5A523411E5}"/>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19639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B485-38FA-4F33-B23B-7631AE05A66D}"/>
              </a:ext>
            </a:extLst>
          </p:cNvPr>
          <p:cNvSpPr>
            <a:spLocks noGrp="1"/>
          </p:cNvSpPr>
          <p:nvPr>
            <p:ph type="title"/>
          </p:nvPr>
        </p:nvSpPr>
        <p:spPr>
          <a:xfrm>
            <a:off x="404574" y="356273"/>
            <a:ext cx="11438021" cy="812565"/>
          </a:xfrm>
        </p:spPr>
        <p:txBody>
          <a:bodyPr>
            <a:normAutofit fontScale="90000"/>
          </a:bodyPr>
          <a:lstStyle/>
          <a:p>
            <a:r>
              <a:rPr lang="en-CA" sz="3600" dirty="0">
                <a:solidFill>
                  <a:srgbClr val="365673"/>
                </a:solidFill>
                <a:latin typeface="Avenir Next LT Pro Demi" panose="020B0704020202020204" pitchFamily="34" charset="0"/>
              </a:rPr>
              <a:t>CDP’s Role in the Data Supply Chain: CDP as value-added wholesaler</a:t>
            </a:r>
          </a:p>
        </p:txBody>
      </p:sp>
      <p:sp>
        <p:nvSpPr>
          <p:cNvPr id="4" name="Rectangle 3">
            <a:extLst>
              <a:ext uri="{FF2B5EF4-FFF2-40B4-BE49-F238E27FC236}">
                <a16:creationId xmlns:a16="http://schemas.microsoft.com/office/drawing/2014/main" id="{2BF2B90D-867F-4563-852E-B6433351E4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AE3CD485-66CF-4913-8CE1-6495B4C3ED7E}"/>
              </a:ext>
            </a:extLst>
          </p:cNvPr>
          <p:cNvSpPr txBox="1"/>
          <p:nvPr/>
        </p:nvSpPr>
        <p:spPr>
          <a:xfrm>
            <a:off x="404574" y="3300486"/>
            <a:ext cx="3232506" cy="584775"/>
          </a:xfrm>
          <a:prstGeom prst="rect">
            <a:avLst/>
          </a:prstGeom>
          <a:noFill/>
          <a:ln w="28575">
            <a:solidFill>
              <a:schemeClr val="accent1"/>
            </a:solidFill>
          </a:ln>
        </p:spPr>
        <p:txBody>
          <a:bodyPr wrap="square" rtlCol="0">
            <a:spAutoFit/>
          </a:bodyPr>
          <a:lstStyle/>
          <a:p>
            <a:pPr algn="ctr"/>
            <a:r>
              <a:rPr lang="en-CA" sz="3200" dirty="0">
                <a:latin typeface="Avenir Next LT Pro Demi" panose="020B0704020202020204" pitchFamily="34" charset="0"/>
              </a:rPr>
              <a:t>Data Creators</a:t>
            </a:r>
          </a:p>
        </p:txBody>
      </p:sp>
      <p:sp>
        <p:nvSpPr>
          <p:cNvPr id="15" name="TextBox 14">
            <a:extLst>
              <a:ext uri="{FF2B5EF4-FFF2-40B4-BE49-F238E27FC236}">
                <a16:creationId xmlns:a16="http://schemas.microsoft.com/office/drawing/2014/main" id="{FE061EBD-1209-4418-9C86-663924A36269}"/>
              </a:ext>
            </a:extLst>
          </p:cNvPr>
          <p:cNvSpPr txBox="1"/>
          <p:nvPr/>
        </p:nvSpPr>
        <p:spPr>
          <a:xfrm>
            <a:off x="3920879" y="3318884"/>
            <a:ext cx="3854305" cy="584775"/>
          </a:xfrm>
          <a:prstGeom prst="rect">
            <a:avLst/>
          </a:prstGeom>
          <a:noFill/>
          <a:ln w="28575">
            <a:solidFill>
              <a:schemeClr val="accent2"/>
            </a:solidFill>
          </a:ln>
        </p:spPr>
        <p:txBody>
          <a:bodyPr wrap="square" rtlCol="0">
            <a:spAutoFit/>
          </a:bodyPr>
          <a:lstStyle/>
          <a:p>
            <a:pPr algn="ctr"/>
            <a:r>
              <a:rPr lang="en-CA" sz="3200" dirty="0">
                <a:solidFill>
                  <a:srgbClr val="D98032"/>
                </a:solidFill>
                <a:latin typeface="Avenir Next LT Pro Demi" panose="020B0704020202020204" pitchFamily="34" charset="0"/>
              </a:rPr>
              <a:t>Data Wholesale</a:t>
            </a:r>
          </a:p>
        </p:txBody>
      </p:sp>
      <p:sp>
        <p:nvSpPr>
          <p:cNvPr id="16" name="TextBox 15">
            <a:extLst>
              <a:ext uri="{FF2B5EF4-FFF2-40B4-BE49-F238E27FC236}">
                <a16:creationId xmlns:a16="http://schemas.microsoft.com/office/drawing/2014/main" id="{844BB759-8BE7-4F99-A00D-E0A0C85A17D4}"/>
              </a:ext>
            </a:extLst>
          </p:cNvPr>
          <p:cNvSpPr txBox="1"/>
          <p:nvPr/>
        </p:nvSpPr>
        <p:spPr>
          <a:xfrm>
            <a:off x="8120997" y="3313333"/>
            <a:ext cx="3667802" cy="584775"/>
          </a:xfrm>
          <a:prstGeom prst="rect">
            <a:avLst/>
          </a:prstGeom>
          <a:noFill/>
          <a:ln w="38100">
            <a:solidFill>
              <a:schemeClr val="accent1"/>
            </a:solidFill>
          </a:ln>
        </p:spPr>
        <p:txBody>
          <a:bodyPr wrap="square" rtlCol="0">
            <a:spAutoFit/>
          </a:bodyPr>
          <a:lstStyle/>
          <a:p>
            <a:pPr algn="ctr"/>
            <a:r>
              <a:rPr lang="en-CA" sz="3200" dirty="0">
                <a:latin typeface="Avenir Next LT Pro Demi" panose="020B0704020202020204" pitchFamily="34" charset="0"/>
              </a:rPr>
              <a:t>Data Retail</a:t>
            </a:r>
          </a:p>
        </p:txBody>
      </p:sp>
      <p:sp>
        <p:nvSpPr>
          <p:cNvPr id="19" name="TextBox 18">
            <a:extLst>
              <a:ext uri="{FF2B5EF4-FFF2-40B4-BE49-F238E27FC236}">
                <a16:creationId xmlns:a16="http://schemas.microsoft.com/office/drawing/2014/main" id="{9DA42B73-30C6-4CD1-91EE-139A9CD80C97}"/>
              </a:ext>
            </a:extLst>
          </p:cNvPr>
          <p:cNvSpPr txBox="1"/>
          <p:nvPr/>
        </p:nvSpPr>
        <p:spPr>
          <a:xfrm>
            <a:off x="404574" y="1351689"/>
            <a:ext cx="3230785" cy="1938992"/>
          </a:xfrm>
          <a:prstGeom prst="rect">
            <a:avLst/>
          </a:prstGeom>
          <a:noFill/>
          <a:ln w="38100">
            <a:solidFill>
              <a:schemeClr val="accent1"/>
            </a:solidFill>
          </a:ln>
        </p:spPr>
        <p:txBody>
          <a:bodyPr wrap="square" rtlCol="0">
            <a:spAutoFit/>
          </a:bodyPr>
          <a:lstStyle/>
          <a:p>
            <a:r>
              <a:rPr lang="en-CA" sz="2000" dirty="0">
                <a:latin typeface="Avenir Next LT Pro" panose="020B0504020202020204" pitchFamily="34" charset="0"/>
              </a:rPr>
              <a:t>Surveys &amp; Admin Data:</a:t>
            </a:r>
          </a:p>
          <a:p>
            <a:pPr marL="342900" indent="-342900">
              <a:buFont typeface="Arial" panose="020B0604020202020204" pitchFamily="34" charset="0"/>
              <a:buChar char="•"/>
            </a:pPr>
            <a:r>
              <a:rPr lang="en-CA" sz="2000" dirty="0">
                <a:latin typeface="Avenir Next LT Pro" panose="020B0504020202020204" pitchFamily="34" charset="0"/>
              </a:rPr>
              <a:t>Statistics Canada</a:t>
            </a:r>
          </a:p>
          <a:p>
            <a:pPr marL="342900" indent="-342900">
              <a:buFont typeface="Arial" panose="020B0604020202020204" pitchFamily="34" charset="0"/>
              <a:buChar char="•"/>
            </a:pPr>
            <a:r>
              <a:rPr lang="en-CA" sz="2000" dirty="0">
                <a:latin typeface="Avenir Next LT Pro" panose="020B0504020202020204" pitchFamily="34" charset="0"/>
              </a:rPr>
              <a:t>Private providers</a:t>
            </a:r>
          </a:p>
          <a:p>
            <a:pPr marL="342900" indent="-342900">
              <a:buFont typeface="Arial" panose="020B0604020202020204" pitchFamily="34" charset="0"/>
              <a:buChar char="•"/>
            </a:pPr>
            <a:r>
              <a:rPr lang="en-CA" sz="2000" dirty="0">
                <a:latin typeface="Avenir Next LT Pro" panose="020B0504020202020204" pitchFamily="34" charset="0"/>
              </a:rPr>
              <a:t>CMHC</a:t>
            </a:r>
          </a:p>
          <a:p>
            <a:pPr marL="342900" indent="-342900">
              <a:buFont typeface="Arial" panose="020B0604020202020204" pitchFamily="34" charset="0"/>
              <a:buChar char="•"/>
            </a:pPr>
            <a:r>
              <a:rPr lang="en-CA" sz="2000" dirty="0">
                <a:latin typeface="Avenir Next LT Pro" panose="020B0504020202020204" pitchFamily="34" charset="0"/>
              </a:rPr>
              <a:t>IRCC</a:t>
            </a:r>
          </a:p>
          <a:p>
            <a:pPr marL="342900" indent="-342900">
              <a:buFont typeface="Arial" panose="020B0604020202020204" pitchFamily="34" charset="0"/>
              <a:buChar char="•"/>
            </a:pPr>
            <a:r>
              <a:rPr lang="en-CA" sz="2000" dirty="0">
                <a:latin typeface="Avenir Next LT Pro" panose="020B0504020202020204" pitchFamily="34" charset="0"/>
              </a:rPr>
              <a:t>ESDC</a:t>
            </a:r>
          </a:p>
        </p:txBody>
      </p:sp>
      <p:sp>
        <p:nvSpPr>
          <p:cNvPr id="37" name="TextBox 36">
            <a:extLst>
              <a:ext uri="{FF2B5EF4-FFF2-40B4-BE49-F238E27FC236}">
                <a16:creationId xmlns:a16="http://schemas.microsoft.com/office/drawing/2014/main" id="{A8A3B913-1D9B-4350-B9DF-FCFA1A88640E}"/>
              </a:ext>
            </a:extLst>
          </p:cNvPr>
          <p:cNvSpPr txBox="1"/>
          <p:nvPr/>
        </p:nvSpPr>
        <p:spPr>
          <a:xfrm>
            <a:off x="3909728" y="1368366"/>
            <a:ext cx="3859065" cy="1938992"/>
          </a:xfrm>
          <a:prstGeom prst="rect">
            <a:avLst/>
          </a:prstGeom>
          <a:noFill/>
          <a:ln w="28575">
            <a:solidFill>
              <a:schemeClr val="accent2"/>
            </a:solidFill>
          </a:ln>
        </p:spPr>
        <p:txBody>
          <a:bodyPr wrap="square" rtlCol="0">
            <a:spAutoFit/>
          </a:bodyPr>
          <a:lstStyle/>
          <a:p>
            <a:pPr algn="ctr"/>
            <a:r>
              <a:rPr lang="en-CA" sz="2000" dirty="0">
                <a:solidFill>
                  <a:schemeClr val="accent2"/>
                </a:solidFill>
                <a:latin typeface="Avenir Next LT Pro" panose="020B0504020202020204" pitchFamily="34" charset="0"/>
              </a:rPr>
              <a:t>Accessible Data Warehouse:</a:t>
            </a:r>
          </a:p>
          <a:p>
            <a:pPr marL="342900" indent="-342900">
              <a:buFont typeface="Arial" panose="020B0604020202020204" pitchFamily="34" charset="0"/>
              <a:buChar char="•"/>
            </a:pPr>
            <a:r>
              <a:rPr lang="en-CA" sz="2000" dirty="0">
                <a:solidFill>
                  <a:schemeClr val="accent2"/>
                </a:solidFill>
                <a:latin typeface="Avenir Next LT Pro" panose="020B0504020202020204" pitchFamily="34" charset="0"/>
              </a:rPr>
              <a:t>Focus on access to data</a:t>
            </a:r>
          </a:p>
          <a:p>
            <a:pPr marL="342900" indent="-342900">
              <a:buFont typeface="Arial" panose="020B0604020202020204" pitchFamily="34" charset="0"/>
              <a:buChar char="•"/>
            </a:pPr>
            <a:r>
              <a:rPr lang="en-CA" sz="2000" dirty="0">
                <a:solidFill>
                  <a:schemeClr val="accent2"/>
                </a:solidFill>
                <a:latin typeface="Avenir Next LT Pro" panose="020B0504020202020204" pitchFamily="34" charset="0"/>
              </a:rPr>
              <a:t>Custom tables at small geos</a:t>
            </a:r>
          </a:p>
          <a:p>
            <a:pPr marL="342900" indent="-342900">
              <a:buFont typeface="Arial" panose="020B0604020202020204" pitchFamily="34" charset="0"/>
              <a:buChar char="•"/>
            </a:pPr>
            <a:r>
              <a:rPr lang="en-CA" sz="2000" dirty="0">
                <a:solidFill>
                  <a:schemeClr val="accent2"/>
                </a:solidFill>
                <a:latin typeface="Avenir Next LT Pro" panose="020B0504020202020204" pitchFamily="34" charset="0"/>
              </a:rPr>
              <a:t>Data choice</a:t>
            </a:r>
          </a:p>
          <a:p>
            <a:pPr marL="342900" indent="-342900">
              <a:buFont typeface="Arial" panose="020B0604020202020204" pitchFamily="34" charset="0"/>
              <a:buChar char="•"/>
            </a:pPr>
            <a:r>
              <a:rPr lang="en-CA" sz="2000" dirty="0">
                <a:solidFill>
                  <a:schemeClr val="accent2"/>
                </a:solidFill>
                <a:latin typeface="Avenir Next LT Pro" panose="020B0504020202020204" pitchFamily="34" charset="0"/>
              </a:rPr>
              <a:t>Tableau as data access tool</a:t>
            </a:r>
          </a:p>
          <a:p>
            <a:pPr marL="342900" indent="-342900">
              <a:buFont typeface="Arial" panose="020B0604020202020204" pitchFamily="34" charset="0"/>
              <a:buChar char="•"/>
            </a:pPr>
            <a:r>
              <a:rPr lang="en-CA" sz="2000" dirty="0">
                <a:solidFill>
                  <a:schemeClr val="accent2"/>
                </a:solidFill>
                <a:latin typeface="Avenir Next LT Pro" panose="020B0504020202020204" pitchFamily="34" charset="0"/>
              </a:rPr>
              <a:t>Technical support</a:t>
            </a:r>
          </a:p>
        </p:txBody>
      </p:sp>
      <p:sp>
        <p:nvSpPr>
          <p:cNvPr id="38" name="TextBox 37">
            <a:extLst>
              <a:ext uri="{FF2B5EF4-FFF2-40B4-BE49-F238E27FC236}">
                <a16:creationId xmlns:a16="http://schemas.microsoft.com/office/drawing/2014/main" id="{FAACA3A3-3170-43E1-8292-C133F067A01F}"/>
              </a:ext>
            </a:extLst>
          </p:cNvPr>
          <p:cNvSpPr txBox="1"/>
          <p:nvPr/>
        </p:nvSpPr>
        <p:spPr>
          <a:xfrm>
            <a:off x="8119624" y="1383796"/>
            <a:ext cx="3670549" cy="1938992"/>
          </a:xfrm>
          <a:prstGeom prst="rect">
            <a:avLst/>
          </a:prstGeom>
          <a:noFill/>
          <a:ln w="38100">
            <a:solidFill>
              <a:schemeClr val="accent1"/>
            </a:solidFill>
          </a:ln>
        </p:spPr>
        <p:txBody>
          <a:bodyPr wrap="square" rtlCol="0">
            <a:spAutoFit/>
          </a:bodyPr>
          <a:lstStyle/>
          <a:p>
            <a:pPr marL="342900" indent="-342900">
              <a:buFont typeface="Arial" panose="020B0604020202020204" pitchFamily="34" charset="0"/>
              <a:buChar char="•"/>
            </a:pPr>
            <a:r>
              <a:rPr lang="en-CA" sz="2000" dirty="0">
                <a:latin typeface="Avenir Next LT Pro" panose="020B0504020202020204" pitchFamily="34" charset="0"/>
              </a:rPr>
              <a:t>Localized products &amp; tools </a:t>
            </a:r>
          </a:p>
          <a:p>
            <a:pPr marL="342900" indent="-342900">
              <a:buFont typeface="Arial" panose="020B0604020202020204" pitchFamily="34" charset="0"/>
              <a:buChar char="•"/>
            </a:pPr>
            <a:r>
              <a:rPr lang="en-CA" sz="2000" dirty="0">
                <a:latin typeface="Avenir Next LT Pro" panose="020B0504020202020204" pitchFamily="34" charset="0"/>
              </a:rPr>
              <a:t>Housing Needs Assessment Tool</a:t>
            </a:r>
          </a:p>
          <a:p>
            <a:pPr marL="342900" indent="-342900">
              <a:buFont typeface="Arial" panose="020B0604020202020204" pitchFamily="34" charset="0"/>
              <a:buChar char="•"/>
            </a:pPr>
            <a:r>
              <a:rPr lang="en-CA" sz="2000" dirty="0">
                <a:latin typeface="Avenir Next LT Pro" panose="020B0504020202020204" pitchFamily="34" charset="0"/>
              </a:rPr>
              <a:t>Rental Affordability Index</a:t>
            </a:r>
          </a:p>
          <a:p>
            <a:pPr marL="342900" indent="-342900">
              <a:buFont typeface="Arial" panose="020B0604020202020204" pitchFamily="34" charset="0"/>
              <a:buChar char="•"/>
            </a:pPr>
            <a:r>
              <a:rPr lang="en-CA" sz="2000" dirty="0">
                <a:latin typeface="Avenir Next LT Pro" panose="020B0504020202020204" pitchFamily="34" charset="0"/>
              </a:rPr>
              <a:t>Housing Investment tool</a:t>
            </a:r>
          </a:p>
          <a:p>
            <a:pPr marL="342900" indent="-342900">
              <a:buFont typeface="Arial" panose="020B0604020202020204" pitchFamily="34" charset="0"/>
              <a:buChar char="•"/>
            </a:pPr>
            <a:endParaRPr lang="en-CA" sz="2000" dirty="0">
              <a:latin typeface="Avenir Next LT Pro" panose="020B0504020202020204" pitchFamily="34" charset="0"/>
            </a:endParaRPr>
          </a:p>
        </p:txBody>
      </p:sp>
      <p:sp>
        <p:nvSpPr>
          <p:cNvPr id="46" name="TextBox 45">
            <a:extLst>
              <a:ext uri="{FF2B5EF4-FFF2-40B4-BE49-F238E27FC236}">
                <a16:creationId xmlns:a16="http://schemas.microsoft.com/office/drawing/2014/main" id="{9B154E98-7E16-4A79-91C8-E8162E7E49A1}"/>
              </a:ext>
            </a:extLst>
          </p:cNvPr>
          <p:cNvSpPr txBox="1"/>
          <p:nvPr/>
        </p:nvSpPr>
        <p:spPr>
          <a:xfrm>
            <a:off x="3855620" y="3963552"/>
            <a:ext cx="3854306" cy="707886"/>
          </a:xfrm>
          <a:prstGeom prst="rect">
            <a:avLst/>
          </a:prstGeom>
          <a:noFill/>
        </p:spPr>
        <p:txBody>
          <a:bodyPr wrap="square" rtlCol="0">
            <a:spAutoFit/>
          </a:bodyPr>
          <a:lstStyle/>
          <a:p>
            <a:pPr algn="ctr"/>
            <a:r>
              <a:rPr lang="en-CA" sz="2000" dirty="0">
                <a:latin typeface="Avenir Next LT Pro" panose="020B0504020202020204" pitchFamily="34" charset="0"/>
              </a:rPr>
              <a:t>CDP data products are inputs to data retail products</a:t>
            </a:r>
          </a:p>
        </p:txBody>
      </p:sp>
      <p:sp>
        <p:nvSpPr>
          <p:cNvPr id="48" name="TextBox 47">
            <a:extLst>
              <a:ext uri="{FF2B5EF4-FFF2-40B4-BE49-F238E27FC236}">
                <a16:creationId xmlns:a16="http://schemas.microsoft.com/office/drawing/2014/main" id="{66B373AE-8F08-42E4-ADE5-35F63E890C2E}"/>
              </a:ext>
            </a:extLst>
          </p:cNvPr>
          <p:cNvSpPr txBox="1"/>
          <p:nvPr/>
        </p:nvSpPr>
        <p:spPr>
          <a:xfrm>
            <a:off x="8113344" y="3931646"/>
            <a:ext cx="3750016" cy="1015663"/>
          </a:xfrm>
          <a:prstGeom prst="rect">
            <a:avLst/>
          </a:prstGeom>
          <a:noFill/>
        </p:spPr>
        <p:txBody>
          <a:bodyPr wrap="square" rtlCol="0">
            <a:spAutoFit/>
          </a:bodyPr>
          <a:lstStyle/>
          <a:p>
            <a:pPr algn="ctr"/>
            <a:r>
              <a:rPr lang="en-CA" sz="2000" dirty="0">
                <a:latin typeface="Avenir Next LT Pro" panose="020B0504020202020204" pitchFamily="34" charset="0"/>
              </a:rPr>
              <a:t>Designed by universities &amp; consultants and/or contracted by local organisations</a:t>
            </a:r>
          </a:p>
        </p:txBody>
      </p:sp>
      <p:sp>
        <p:nvSpPr>
          <p:cNvPr id="27" name="TextBox 26">
            <a:extLst>
              <a:ext uri="{FF2B5EF4-FFF2-40B4-BE49-F238E27FC236}">
                <a16:creationId xmlns:a16="http://schemas.microsoft.com/office/drawing/2014/main" id="{20B8984C-4588-458E-9549-C3F0090213FD}"/>
              </a:ext>
            </a:extLst>
          </p:cNvPr>
          <p:cNvSpPr txBox="1"/>
          <p:nvPr/>
        </p:nvSpPr>
        <p:spPr>
          <a:xfrm>
            <a:off x="328640" y="3963552"/>
            <a:ext cx="3526980" cy="400110"/>
          </a:xfrm>
          <a:prstGeom prst="rect">
            <a:avLst/>
          </a:prstGeom>
          <a:noFill/>
        </p:spPr>
        <p:txBody>
          <a:bodyPr wrap="square" rtlCol="0">
            <a:spAutoFit/>
          </a:bodyPr>
          <a:lstStyle/>
          <a:p>
            <a:pPr algn="ctr"/>
            <a:r>
              <a:rPr lang="en-CA" sz="2000" dirty="0">
                <a:latin typeface="Avenir Next LT Pro" panose="020B0504020202020204" pitchFamily="34" charset="0"/>
              </a:rPr>
              <a:t>Data acquired by CDP</a:t>
            </a:r>
          </a:p>
        </p:txBody>
      </p:sp>
      <p:sp>
        <p:nvSpPr>
          <p:cNvPr id="32" name="TextBox 31">
            <a:extLst>
              <a:ext uri="{FF2B5EF4-FFF2-40B4-BE49-F238E27FC236}">
                <a16:creationId xmlns:a16="http://schemas.microsoft.com/office/drawing/2014/main" id="{5AE45A15-41D4-4585-837F-FA3FDD450FDE}"/>
              </a:ext>
            </a:extLst>
          </p:cNvPr>
          <p:cNvSpPr txBox="1"/>
          <p:nvPr/>
        </p:nvSpPr>
        <p:spPr>
          <a:xfrm>
            <a:off x="404574" y="4913796"/>
            <a:ext cx="11450782" cy="584775"/>
          </a:xfrm>
          <a:prstGeom prst="rect">
            <a:avLst/>
          </a:prstGeom>
          <a:noFill/>
          <a:ln w="50800">
            <a:solidFill>
              <a:schemeClr val="accent1"/>
            </a:solidFill>
          </a:ln>
        </p:spPr>
        <p:txBody>
          <a:bodyPr wrap="square" rtlCol="0">
            <a:spAutoFit/>
          </a:bodyPr>
          <a:lstStyle/>
          <a:p>
            <a:pPr algn="ctr"/>
            <a:r>
              <a:rPr lang="en-CA" sz="3200" dirty="0">
                <a:latin typeface="Avenir Next LT Pro Demi" panose="020B0704020202020204" pitchFamily="34" charset="0"/>
              </a:rPr>
              <a:t>Data Consumers</a:t>
            </a:r>
          </a:p>
        </p:txBody>
      </p:sp>
      <p:sp>
        <p:nvSpPr>
          <p:cNvPr id="33" name="TextBox 32">
            <a:extLst>
              <a:ext uri="{FF2B5EF4-FFF2-40B4-BE49-F238E27FC236}">
                <a16:creationId xmlns:a16="http://schemas.microsoft.com/office/drawing/2014/main" id="{E89914A1-C401-49ED-8DEB-B886F52BAB7A}"/>
              </a:ext>
            </a:extLst>
          </p:cNvPr>
          <p:cNvSpPr txBox="1"/>
          <p:nvPr/>
        </p:nvSpPr>
        <p:spPr>
          <a:xfrm>
            <a:off x="404574" y="5505221"/>
            <a:ext cx="11450782" cy="1323439"/>
          </a:xfrm>
          <a:prstGeom prst="rect">
            <a:avLst/>
          </a:prstGeom>
          <a:noFill/>
          <a:ln w="38100">
            <a:solidFill>
              <a:schemeClr val="accent1"/>
            </a:solidFill>
          </a:ln>
        </p:spPr>
        <p:txBody>
          <a:bodyPr wrap="square" rtlCol="0">
            <a:spAutoFit/>
          </a:bodyPr>
          <a:lstStyle/>
          <a:p>
            <a:pPr marL="342900" indent="-342900" algn="ctr">
              <a:buFont typeface="Arial" panose="020B0604020202020204" pitchFamily="34" charset="0"/>
              <a:buChar char="•"/>
            </a:pPr>
            <a:r>
              <a:rPr lang="en-CA" sz="2000" dirty="0">
                <a:latin typeface="Avenir Next LT Pro" panose="020B0504020202020204" pitchFamily="34" charset="0"/>
              </a:rPr>
              <a:t>Each member organisation’s needs are unique</a:t>
            </a:r>
          </a:p>
          <a:p>
            <a:pPr marL="342900" indent="-342900" algn="ctr">
              <a:buFont typeface="Arial" panose="020B0604020202020204" pitchFamily="34" charset="0"/>
              <a:buChar char="•"/>
            </a:pPr>
            <a:r>
              <a:rPr lang="en-CA" sz="2000" dirty="0">
                <a:latin typeface="Avenir Next LT Pro" panose="020B0504020202020204" pitchFamily="34" charset="0"/>
              </a:rPr>
              <a:t>CDP members possess varying data analysis capacities</a:t>
            </a:r>
          </a:p>
          <a:p>
            <a:pPr marL="342900" indent="-342900" algn="ctr">
              <a:buFont typeface="Arial" panose="020B0604020202020204" pitchFamily="34" charset="0"/>
              <a:buChar char="•"/>
            </a:pPr>
            <a:r>
              <a:rPr lang="en-CA" sz="2000" dirty="0">
                <a:latin typeface="Avenir Next LT Pro" panose="020B0504020202020204" pitchFamily="34" charset="0"/>
              </a:rPr>
              <a:t>Member organisations draw from CDP and other data sources, including in-house data</a:t>
            </a:r>
          </a:p>
          <a:p>
            <a:pPr marL="342900" indent="-342900" algn="ctr">
              <a:buFont typeface="Arial" panose="020B0604020202020204" pitchFamily="34" charset="0"/>
              <a:buChar char="•"/>
            </a:pPr>
            <a:r>
              <a:rPr lang="en-CA" sz="2000" dirty="0">
                <a:latin typeface="Avenir Next LT Pro" panose="020B0504020202020204" pitchFamily="34" charset="0"/>
              </a:rPr>
              <a:t>Members may work directly with data creators and data retailers</a:t>
            </a:r>
          </a:p>
        </p:txBody>
      </p:sp>
    </p:spTree>
    <p:extLst>
      <p:ext uri="{BB962C8B-B14F-4D97-AF65-F5344CB8AC3E}">
        <p14:creationId xmlns:p14="http://schemas.microsoft.com/office/powerpoint/2010/main" val="2353264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D5758BCD-8117-430B-9DA1-D0159B3FA727}"/>
              </a:ext>
            </a:extLst>
          </p:cNvPr>
          <p:cNvGrpSpPr/>
          <p:nvPr/>
        </p:nvGrpSpPr>
        <p:grpSpPr>
          <a:xfrm>
            <a:off x="7404917" y="1238848"/>
            <a:ext cx="5448464" cy="4112150"/>
            <a:chOff x="-41030" y="1372925"/>
            <a:chExt cx="5448464" cy="4112150"/>
          </a:xfrm>
        </p:grpSpPr>
        <p:grpSp>
          <p:nvGrpSpPr>
            <p:cNvPr id="71" name="Group 70">
              <a:extLst>
                <a:ext uri="{FF2B5EF4-FFF2-40B4-BE49-F238E27FC236}">
                  <a16:creationId xmlns:a16="http://schemas.microsoft.com/office/drawing/2014/main" id="{F78F9AAA-E165-47FC-9D6D-A2FE976F6666}"/>
                </a:ext>
              </a:extLst>
            </p:cNvPr>
            <p:cNvGrpSpPr/>
            <p:nvPr/>
          </p:nvGrpSpPr>
          <p:grpSpPr>
            <a:xfrm>
              <a:off x="-41030" y="1372925"/>
              <a:ext cx="5448464" cy="4112150"/>
              <a:chOff x="-41030" y="1372925"/>
              <a:chExt cx="5448464" cy="4112150"/>
            </a:xfrm>
          </p:grpSpPr>
          <p:pic>
            <p:nvPicPr>
              <p:cNvPr id="62" name="Graphic 61" descr="Renovation (House With Sparkles) outline">
                <a:extLst>
                  <a:ext uri="{FF2B5EF4-FFF2-40B4-BE49-F238E27FC236}">
                    <a16:creationId xmlns:a16="http://schemas.microsoft.com/office/drawing/2014/main" id="{7ED0E994-787A-44F2-9997-6B05486EA8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1965" y="1372925"/>
                <a:ext cx="4112150" cy="4112150"/>
              </a:xfrm>
              <a:prstGeom prst="rect">
                <a:avLst/>
              </a:prstGeom>
            </p:spPr>
          </p:pic>
          <p:sp>
            <p:nvSpPr>
              <p:cNvPr id="14" name="TextBox 13">
                <a:extLst>
                  <a:ext uri="{FF2B5EF4-FFF2-40B4-BE49-F238E27FC236}">
                    <a16:creationId xmlns:a16="http://schemas.microsoft.com/office/drawing/2014/main" id="{88F8773D-F911-4526-87FB-58DB21C01CC8}"/>
                  </a:ext>
                </a:extLst>
              </p:cNvPr>
              <p:cNvSpPr txBox="1"/>
              <p:nvPr/>
            </p:nvSpPr>
            <p:spPr>
              <a:xfrm rot="18927756">
                <a:off x="-41030" y="2740319"/>
                <a:ext cx="3900922" cy="276999"/>
              </a:xfrm>
              <a:prstGeom prst="rect">
                <a:avLst/>
              </a:prstGeom>
              <a:noFill/>
            </p:spPr>
            <p:txBody>
              <a:bodyPr wrap="square" rtlCol="0">
                <a:spAutoFit/>
              </a:bodyPr>
              <a:lstStyle/>
              <a:p>
                <a:pPr algn="ctr"/>
                <a:r>
                  <a:rPr lang="en-CA" sz="1200" dirty="0">
                    <a:solidFill>
                      <a:srgbClr val="D98032"/>
                    </a:solidFill>
                    <a:latin typeface="Avenir Next LT Pro Demi" panose="020B0704020202020204" pitchFamily="34" charset="0"/>
                  </a:rPr>
                  <a:t>CDP’s Data Warehouse</a:t>
                </a:r>
              </a:p>
            </p:txBody>
          </p:sp>
          <p:sp>
            <p:nvSpPr>
              <p:cNvPr id="63" name="TextBox 62">
                <a:extLst>
                  <a:ext uri="{FF2B5EF4-FFF2-40B4-BE49-F238E27FC236}">
                    <a16:creationId xmlns:a16="http://schemas.microsoft.com/office/drawing/2014/main" id="{F20126FB-3D1C-44D1-9AF2-5D5EF855849A}"/>
                  </a:ext>
                </a:extLst>
              </p:cNvPr>
              <p:cNvSpPr txBox="1"/>
              <p:nvPr/>
            </p:nvSpPr>
            <p:spPr>
              <a:xfrm>
                <a:off x="1407604" y="4388209"/>
                <a:ext cx="926569" cy="461665"/>
              </a:xfrm>
              <a:prstGeom prst="rect">
                <a:avLst/>
              </a:prstGeom>
              <a:noFill/>
            </p:spPr>
            <p:txBody>
              <a:bodyPr wrap="square" rtlCol="0">
                <a:spAutoFit/>
              </a:bodyPr>
              <a:lstStyle/>
              <a:p>
                <a:pPr algn="ctr"/>
                <a:r>
                  <a:rPr lang="en-CA" sz="1200" dirty="0">
                    <a:solidFill>
                      <a:schemeClr val="accent1">
                        <a:lumMod val="60000"/>
                        <a:lumOff val="40000"/>
                      </a:schemeClr>
                    </a:solidFill>
                    <a:latin typeface="Avenir Next LT Pro Demi" panose="020B0704020202020204" pitchFamily="34" charset="0"/>
                  </a:rPr>
                  <a:t>Building </a:t>
                </a:r>
              </a:p>
              <a:p>
                <a:pPr algn="ctr"/>
                <a:r>
                  <a:rPr lang="en-CA" sz="1200" dirty="0">
                    <a:solidFill>
                      <a:schemeClr val="accent1">
                        <a:lumMod val="60000"/>
                        <a:lumOff val="40000"/>
                      </a:schemeClr>
                    </a:solidFill>
                    <a:latin typeface="Avenir Next LT Pro Demi" panose="020B0704020202020204" pitchFamily="34" charset="0"/>
                  </a:rPr>
                  <a:t>Permits</a:t>
                </a:r>
              </a:p>
            </p:txBody>
          </p:sp>
          <p:sp>
            <p:nvSpPr>
              <p:cNvPr id="64" name="TextBox 63">
                <a:extLst>
                  <a:ext uri="{FF2B5EF4-FFF2-40B4-BE49-F238E27FC236}">
                    <a16:creationId xmlns:a16="http://schemas.microsoft.com/office/drawing/2014/main" id="{18A8BD3E-0BCD-4EFD-B3CC-7E57E9030710}"/>
                  </a:ext>
                </a:extLst>
              </p:cNvPr>
              <p:cNvSpPr txBox="1"/>
              <p:nvPr/>
            </p:nvSpPr>
            <p:spPr>
              <a:xfrm>
                <a:off x="1432041" y="3690744"/>
                <a:ext cx="926569" cy="646331"/>
              </a:xfrm>
              <a:prstGeom prst="rect">
                <a:avLst/>
              </a:prstGeom>
              <a:noFill/>
            </p:spPr>
            <p:txBody>
              <a:bodyPr wrap="square" rtlCol="0">
                <a:spAutoFit/>
              </a:bodyPr>
              <a:lstStyle/>
              <a:p>
                <a:pPr algn="ctr"/>
                <a:r>
                  <a:rPr lang="en-CA" sz="1200" dirty="0">
                    <a:solidFill>
                      <a:schemeClr val="accent6">
                        <a:lumMod val="60000"/>
                        <a:lumOff val="40000"/>
                      </a:schemeClr>
                    </a:solidFill>
                    <a:latin typeface="Avenir Next LT Pro Demi" panose="020B0704020202020204" pitchFamily="34" charset="0"/>
                  </a:rPr>
                  <a:t>CMHC Rental Survey</a:t>
                </a:r>
              </a:p>
            </p:txBody>
          </p:sp>
          <p:sp>
            <p:nvSpPr>
              <p:cNvPr id="65" name="TextBox 64">
                <a:extLst>
                  <a:ext uri="{FF2B5EF4-FFF2-40B4-BE49-F238E27FC236}">
                    <a16:creationId xmlns:a16="http://schemas.microsoft.com/office/drawing/2014/main" id="{9547118E-FED4-4B3D-BEB2-FFB9AC6B19EA}"/>
                  </a:ext>
                </a:extLst>
              </p:cNvPr>
              <p:cNvSpPr txBox="1"/>
              <p:nvPr/>
            </p:nvSpPr>
            <p:spPr>
              <a:xfrm>
                <a:off x="1608774" y="3274758"/>
                <a:ext cx="926569" cy="461665"/>
              </a:xfrm>
              <a:prstGeom prst="rect">
                <a:avLst/>
              </a:prstGeom>
              <a:noFill/>
            </p:spPr>
            <p:txBody>
              <a:bodyPr wrap="square" rtlCol="0">
                <a:spAutoFit/>
              </a:bodyPr>
              <a:lstStyle/>
              <a:p>
                <a:pPr algn="ctr"/>
                <a:r>
                  <a:rPr lang="en-CA" sz="1200" dirty="0">
                    <a:solidFill>
                      <a:srgbClr val="D9B4C1"/>
                    </a:solidFill>
                    <a:latin typeface="Avenir Next LT Pro Demi" panose="020B0704020202020204" pitchFamily="34" charset="0"/>
                  </a:rPr>
                  <a:t>Pop. Estimates</a:t>
                </a:r>
              </a:p>
            </p:txBody>
          </p:sp>
          <p:sp>
            <p:nvSpPr>
              <p:cNvPr id="66" name="TextBox 65">
                <a:extLst>
                  <a:ext uri="{FF2B5EF4-FFF2-40B4-BE49-F238E27FC236}">
                    <a16:creationId xmlns:a16="http://schemas.microsoft.com/office/drawing/2014/main" id="{3E46A324-749C-493B-993B-D406EC421B6F}"/>
                  </a:ext>
                </a:extLst>
              </p:cNvPr>
              <p:cNvSpPr txBox="1"/>
              <p:nvPr/>
            </p:nvSpPr>
            <p:spPr>
              <a:xfrm>
                <a:off x="2212707" y="2656229"/>
                <a:ext cx="926569" cy="461665"/>
              </a:xfrm>
              <a:prstGeom prst="rect">
                <a:avLst/>
              </a:prstGeom>
              <a:noFill/>
            </p:spPr>
            <p:txBody>
              <a:bodyPr wrap="square" rtlCol="0">
                <a:spAutoFit/>
              </a:bodyPr>
              <a:lstStyle/>
              <a:p>
                <a:pPr algn="ctr"/>
                <a:r>
                  <a:rPr lang="en-CA" sz="1200" dirty="0">
                    <a:solidFill>
                      <a:srgbClr val="365673"/>
                    </a:solidFill>
                    <a:latin typeface="Avenir Next LT Pro Demi" panose="020B0704020202020204" pitchFamily="34" charset="0"/>
                  </a:rPr>
                  <a:t>Census TGP</a:t>
                </a:r>
              </a:p>
            </p:txBody>
          </p:sp>
          <p:sp>
            <p:nvSpPr>
              <p:cNvPr id="67" name="TextBox 66">
                <a:extLst>
                  <a:ext uri="{FF2B5EF4-FFF2-40B4-BE49-F238E27FC236}">
                    <a16:creationId xmlns:a16="http://schemas.microsoft.com/office/drawing/2014/main" id="{05609C42-74D2-44CD-BCB3-2FC5BA2FD80B}"/>
                  </a:ext>
                </a:extLst>
              </p:cNvPr>
              <p:cNvSpPr txBox="1"/>
              <p:nvPr/>
            </p:nvSpPr>
            <p:spPr>
              <a:xfrm>
                <a:off x="3049528" y="3454134"/>
                <a:ext cx="926569" cy="646331"/>
              </a:xfrm>
              <a:prstGeom prst="rect">
                <a:avLst/>
              </a:prstGeom>
              <a:noFill/>
            </p:spPr>
            <p:txBody>
              <a:bodyPr wrap="square" rtlCol="0">
                <a:spAutoFit/>
              </a:bodyPr>
              <a:lstStyle/>
              <a:p>
                <a:pPr algn="ctr"/>
                <a:r>
                  <a:rPr lang="en-CA" sz="1200" dirty="0">
                    <a:solidFill>
                      <a:schemeClr val="accent6">
                        <a:lumMod val="75000"/>
                      </a:schemeClr>
                    </a:solidFill>
                    <a:latin typeface="Avenir Next LT Pro Demi" panose="020B0704020202020204" pitchFamily="34" charset="0"/>
                  </a:rPr>
                  <a:t>Core-Housing Need</a:t>
                </a:r>
              </a:p>
            </p:txBody>
          </p:sp>
          <p:sp>
            <p:nvSpPr>
              <p:cNvPr id="68" name="TextBox 67">
                <a:extLst>
                  <a:ext uri="{FF2B5EF4-FFF2-40B4-BE49-F238E27FC236}">
                    <a16:creationId xmlns:a16="http://schemas.microsoft.com/office/drawing/2014/main" id="{3520785F-7EC3-469C-ACCB-C0781AF1CCB7}"/>
                  </a:ext>
                </a:extLst>
              </p:cNvPr>
              <p:cNvSpPr txBox="1"/>
              <p:nvPr/>
            </p:nvSpPr>
            <p:spPr>
              <a:xfrm>
                <a:off x="2932045" y="4173304"/>
                <a:ext cx="926569" cy="646331"/>
              </a:xfrm>
              <a:prstGeom prst="rect">
                <a:avLst/>
              </a:prstGeom>
              <a:noFill/>
            </p:spPr>
            <p:txBody>
              <a:bodyPr wrap="square" rtlCol="0">
                <a:spAutoFit/>
              </a:bodyPr>
              <a:lstStyle/>
              <a:p>
                <a:pPr algn="ctr"/>
                <a:r>
                  <a:rPr lang="en-CA" sz="1200" dirty="0">
                    <a:solidFill>
                      <a:schemeClr val="accent2">
                        <a:lumMod val="60000"/>
                        <a:lumOff val="40000"/>
                      </a:schemeClr>
                    </a:solidFill>
                    <a:latin typeface="Avenir Next LT Pro Demi" panose="020B0704020202020204" pitchFamily="34" charset="0"/>
                  </a:rPr>
                  <a:t>2021 Census Products</a:t>
                </a:r>
              </a:p>
            </p:txBody>
          </p:sp>
          <p:sp>
            <p:nvSpPr>
              <p:cNvPr id="69" name="TextBox 68">
                <a:extLst>
                  <a:ext uri="{FF2B5EF4-FFF2-40B4-BE49-F238E27FC236}">
                    <a16:creationId xmlns:a16="http://schemas.microsoft.com/office/drawing/2014/main" id="{EFED5333-2C24-4E54-844F-3AA8FB2E0306}"/>
                  </a:ext>
                </a:extLst>
              </p:cNvPr>
              <p:cNvSpPr txBox="1"/>
              <p:nvPr/>
            </p:nvSpPr>
            <p:spPr>
              <a:xfrm>
                <a:off x="2186773" y="3067253"/>
                <a:ext cx="1270200" cy="646331"/>
              </a:xfrm>
              <a:prstGeom prst="rect">
                <a:avLst/>
              </a:prstGeom>
              <a:noFill/>
            </p:spPr>
            <p:txBody>
              <a:bodyPr wrap="square" rtlCol="0">
                <a:spAutoFit/>
              </a:bodyPr>
              <a:lstStyle/>
              <a:p>
                <a:pPr algn="ctr"/>
                <a:r>
                  <a:rPr lang="en-CA" sz="1200" dirty="0">
                    <a:solidFill>
                      <a:srgbClr val="F2BE5C"/>
                    </a:solidFill>
                    <a:latin typeface="Avenir Next LT Pro Demi" panose="020B0704020202020204" pitchFamily="34" charset="0"/>
                  </a:rPr>
                  <a:t>New Construction Survey</a:t>
                </a:r>
              </a:p>
            </p:txBody>
          </p:sp>
          <p:sp>
            <p:nvSpPr>
              <p:cNvPr id="70" name="TextBox 69">
                <a:extLst>
                  <a:ext uri="{FF2B5EF4-FFF2-40B4-BE49-F238E27FC236}">
                    <a16:creationId xmlns:a16="http://schemas.microsoft.com/office/drawing/2014/main" id="{9F699EFD-E5B3-4E5E-9DB4-53F1E6D4FF38}"/>
                  </a:ext>
                </a:extLst>
              </p:cNvPr>
              <p:cNvSpPr txBox="1"/>
              <p:nvPr/>
            </p:nvSpPr>
            <p:spPr>
              <a:xfrm rot="2663224">
                <a:off x="1506512" y="2756256"/>
                <a:ext cx="3900922" cy="261610"/>
              </a:xfrm>
              <a:prstGeom prst="rect">
                <a:avLst/>
              </a:prstGeom>
              <a:noFill/>
            </p:spPr>
            <p:txBody>
              <a:bodyPr wrap="square" rtlCol="0">
                <a:spAutoFit/>
              </a:bodyPr>
              <a:lstStyle/>
              <a:p>
                <a:pPr algn="ctr"/>
                <a:r>
                  <a:rPr lang="en-CA" sz="1100" dirty="0">
                    <a:solidFill>
                      <a:srgbClr val="365673"/>
                    </a:solidFill>
                    <a:latin typeface="Avenir Next LT Pro Demi" panose="020B0704020202020204" pitchFamily="34" charset="0"/>
                  </a:rPr>
                  <a:t>Housing &amp; Homelessness Portal</a:t>
                </a:r>
              </a:p>
            </p:txBody>
          </p:sp>
        </p:grpSp>
        <p:sp>
          <p:nvSpPr>
            <p:cNvPr id="74" name="Rectangle 73">
              <a:extLst>
                <a:ext uri="{FF2B5EF4-FFF2-40B4-BE49-F238E27FC236}">
                  <a16:creationId xmlns:a16="http://schemas.microsoft.com/office/drawing/2014/main" id="{059B0D34-9E99-4257-A2D4-6A2AEE244FE1}"/>
                </a:ext>
              </a:extLst>
            </p:cNvPr>
            <p:cNvSpPr/>
            <p:nvPr/>
          </p:nvSpPr>
          <p:spPr>
            <a:xfrm rot="13226699">
              <a:off x="579829" y="1689665"/>
              <a:ext cx="1001865" cy="125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ectangle 74">
              <a:extLst>
                <a:ext uri="{FF2B5EF4-FFF2-40B4-BE49-F238E27FC236}">
                  <a16:creationId xmlns:a16="http://schemas.microsoft.com/office/drawing/2014/main" id="{1F9B1354-833D-4CE8-A48C-2F1BAD4EA83A}"/>
                </a:ext>
              </a:extLst>
            </p:cNvPr>
            <p:cNvSpPr/>
            <p:nvPr/>
          </p:nvSpPr>
          <p:spPr>
            <a:xfrm rot="7837717">
              <a:off x="3342774" y="1142821"/>
              <a:ext cx="1351436" cy="1847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 name="Title 1">
            <a:extLst>
              <a:ext uri="{FF2B5EF4-FFF2-40B4-BE49-F238E27FC236}">
                <a16:creationId xmlns:a16="http://schemas.microsoft.com/office/drawing/2014/main" id="{3A56B485-38FA-4F33-B23B-7631AE05A66D}"/>
              </a:ext>
            </a:extLst>
          </p:cNvPr>
          <p:cNvSpPr>
            <a:spLocks noGrp="1"/>
          </p:cNvSpPr>
          <p:nvPr>
            <p:ph type="title"/>
          </p:nvPr>
        </p:nvSpPr>
        <p:spPr>
          <a:xfrm>
            <a:off x="142181" y="252906"/>
            <a:ext cx="12564004" cy="812565"/>
          </a:xfrm>
        </p:spPr>
        <p:txBody>
          <a:bodyPr>
            <a:normAutofit/>
          </a:bodyPr>
          <a:lstStyle/>
          <a:p>
            <a:r>
              <a:rPr lang="en-CA" sz="3600" dirty="0">
                <a:solidFill>
                  <a:srgbClr val="365673"/>
                </a:solidFill>
                <a:latin typeface="Avenir Next LT Pro Demi" panose="020B0704020202020204" pitchFamily="34" charset="0"/>
              </a:rPr>
              <a:t>Housing and Homelessness Data: CDP’s Approach</a:t>
            </a:r>
          </a:p>
        </p:txBody>
      </p:sp>
      <p:sp>
        <p:nvSpPr>
          <p:cNvPr id="4" name="Rectangle 3">
            <a:extLst>
              <a:ext uri="{FF2B5EF4-FFF2-40B4-BE49-F238E27FC236}">
                <a16:creationId xmlns:a16="http://schemas.microsoft.com/office/drawing/2014/main" id="{2BF2B90D-867F-4563-852E-B6433351E4AC}"/>
              </a:ext>
            </a:extLst>
          </p:cNvPr>
          <p:cNvSpPr/>
          <p:nvPr/>
        </p:nvSpPr>
        <p:spPr>
          <a:xfrm>
            <a:off x="0" y="0"/>
            <a:ext cx="12192000" cy="6858000"/>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TextBox 56">
            <a:extLst>
              <a:ext uri="{FF2B5EF4-FFF2-40B4-BE49-F238E27FC236}">
                <a16:creationId xmlns:a16="http://schemas.microsoft.com/office/drawing/2014/main" id="{AFBD81F9-9A9B-4F4E-BCD6-E8BDA3826AF8}"/>
              </a:ext>
            </a:extLst>
          </p:cNvPr>
          <p:cNvSpPr txBox="1"/>
          <p:nvPr/>
        </p:nvSpPr>
        <p:spPr>
          <a:xfrm>
            <a:off x="187963" y="1884243"/>
            <a:ext cx="8067716" cy="4154984"/>
          </a:xfrm>
          <a:prstGeom prst="rect">
            <a:avLst/>
          </a:prstGeom>
          <a:noFill/>
        </p:spPr>
        <p:txBody>
          <a:bodyPr wrap="square" rtlCol="0">
            <a:spAutoFit/>
          </a:bodyPr>
          <a:lstStyle/>
          <a:p>
            <a:pPr marL="342900" indent="-342900">
              <a:buFontTx/>
              <a:buChar char="-"/>
            </a:pPr>
            <a:r>
              <a:rPr lang="en-CA" sz="2200" dirty="0">
                <a:solidFill>
                  <a:srgbClr val="365673"/>
                </a:solidFill>
                <a:latin typeface="Avenir Next LT Pro Demi" panose="020B0704020202020204" pitchFamily="34" charset="0"/>
              </a:rPr>
              <a:t>One stop shop: </a:t>
            </a:r>
            <a:r>
              <a:rPr lang="en-CA" sz="2200" dirty="0">
                <a:latin typeface="Avenir Next LT Pro Light" panose="020B0304020202020204" pitchFamily="34" charset="0"/>
              </a:rPr>
              <a:t>All your data needs under one roof - no need to visit multiple sources to find what you’re looking for</a:t>
            </a:r>
          </a:p>
          <a:p>
            <a:pPr marL="342900" indent="-342900">
              <a:buFontTx/>
              <a:buChar char="-"/>
            </a:pPr>
            <a:endParaRPr lang="en-CA" sz="2200" dirty="0">
              <a:latin typeface="Avenir Next LT Pro Light" panose="020B0304020202020204" pitchFamily="34" charset="0"/>
            </a:endParaRPr>
          </a:p>
          <a:p>
            <a:pPr marL="342900" indent="-342900">
              <a:buFontTx/>
              <a:buChar char="-"/>
            </a:pPr>
            <a:r>
              <a:rPr lang="en-CA" sz="2200" dirty="0">
                <a:solidFill>
                  <a:srgbClr val="365673"/>
                </a:solidFill>
                <a:latin typeface="Avenir Next LT Pro Demi" panose="020B0704020202020204" pitchFamily="34" charset="0"/>
              </a:rPr>
              <a:t>Versatility: </a:t>
            </a:r>
            <a:r>
              <a:rPr lang="en-CA" sz="2200" dirty="0">
                <a:latin typeface="Avenir Next LT Pro Light" panose="020B0304020202020204" pitchFamily="34" charset="0"/>
              </a:rPr>
              <a:t>Data products are available in a variety of formats, so there is something for everyone</a:t>
            </a:r>
          </a:p>
          <a:p>
            <a:pPr marL="342900" indent="-342900">
              <a:buFontTx/>
              <a:buChar char="-"/>
            </a:pPr>
            <a:endParaRPr lang="en-CA" sz="2200" dirty="0">
              <a:latin typeface="Avenir Next LT Pro Light" panose="020B0304020202020204" pitchFamily="34" charset="0"/>
            </a:endParaRPr>
          </a:p>
          <a:p>
            <a:pPr marL="342900" indent="-342900">
              <a:buFontTx/>
              <a:buChar char="-"/>
            </a:pPr>
            <a:r>
              <a:rPr lang="en-CA" sz="2200" dirty="0">
                <a:solidFill>
                  <a:srgbClr val="365673"/>
                </a:solidFill>
                <a:latin typeface="Avenir Next LT Pro Demi" panose="020B0704020202020204" pitchFamily="34" charset="0"/>
              </a:rPr>
              <a:t>Relationships: </a:t>
            </a:r>
            <a:r>
              <a:rPr lang="en-CA" sz="2200" dirty="0">
                <a:latin typeface="Avenir Next LT Pro Light" panose="020B0304020202020204" pitchFamily="34" charset="0"/>
              </a:rPr>
              <a:t>CDP team is in direct contact with “data wholesalers” so will strive to order products that align with needs of housing practitioners </a:t>
            </a:r>
            <a:br>
              <a:rPr lang="en-CA" sz="2200" dirty="0">
                <a:latin typeface="Avenir Next LT Pro Light" panose="020B0304020202020204" pitchFamily="34" charset="0"/>
              </a:rPr>
            </a:br>
            <a:endParaRPr lang="en-CA" sz="2200" dirty="0">
              <a:solidFill>
                <a:srgbClr val="365673"/>
              </a:solidFill>
              <a:latin typeface="Avenir Next LT Pro Demi" panose="020B0704020202020204" pitchFamily="34" charset="0"/>
            </a:endParaRPr>
          </a:p>
          <a:p>
            <a:pPr marL="342900" indent="-342900">
              <a:buFontTx/>
              <a:buChar char="-"/>
            </a:pPr>
            <a:r>
              <a:rPr lang="en-CA" sz="2200" dirty="0">
                <a:solidFill>
                  <a:srgbClr val="365673"/>
                </a:solidFill>
                <a:latin typeface="Avenir Next LT Pro Demi" panose="020B0704020202020204" pitchFamily="34" charset="0"/>
              </a:rPr>
              <a:t>Member services: </a:t>
            </a:r>
            <a:r>
              <a:rPr lang="en-CA" sz="2200" dirty="0">
                <a:latin typeface="Avenir Next LT Pro Light" panose="020B0304020202020204" pitchFamily="34" charset="0"/>
              </a:rPr>
              <a:t>CDP team available to help members locate and transform data into compelling retail products</a:t>
            </a:r>
            <a:endParaRPr lang="en-CA" sz="2400" dirty="0">
              <a:solidFill>
                <a:srgbClr val="D98032"/>
              </a:solidFill>
              <a:latin typeface="Avenir Next LT Pro Demi" panose="020B0704020202020204" pitchFamily="34" charset="0"/>
            </a:endParaRPr>
          </a:p>
        </p:txBody>
      </p:sp>
      <p:sp>
        <p:nvSpPr>
          <p:cNvPr id="77" name="TextBox 76">
            <a:extLst>
              <a:ext uri="{FF2B5EF4-FFF2-40B4-BE49-F238E27FC236}">
                <a16:creationId xmlns:a16="http://schemas.microsoft.com/office/drawing/2014/main" id="{0FE4BE15-2A53-452F-B92D-F79A0F3D75F2}"/>
              </a:ext>
            </a:extLst>
          </p:cNvPr>
          <p:cNvSpPr txBox="1"/>
          <p:nvPr/>
        </p:nvSpPr>
        <p:spPr>
          <a:xfrm>
            <a:off x="293191" y="1181700"/>
            <a:ext cx="8067716" cy="523220"/>
          </a:xfrm>
          <a:prstGeom prst="rect">
            <a:avLst/>
          </a:prstGeom>
          <a:noFill/>
        </p:spPr>
        <p:txBody>
          <a:bodyPr wrap="square" rtlCol="0">
            <a:spAutoFit/>
          </a:bodyPr>
          <a:lstStyle/>
          <a:p>
            <a:r>
              <a:rPr lang="en-CA" sz="2800" dirty="0">
                <a:solidFill>
                  <a:srgbClr val="D98032"/>
                </a:solidFill>
                <a:latin typeface="Avenir Next LT Pro Demi" panose="020B0704020202020204" pitchFamily="34" charset="0"/>
              </a:rPr>
              <a:t>Benefits to the warehouse model:</a:t>
            </a:r>
          </a:p>
        </p:txBody>
      </p:sp>
    </p:spTree>
    <p:extLst>
      <p:ext uri="{BB962C8B-B14F-4D97-AF65-F5344CB8AC3E}">
        <p14:creationId xmlns:p14="http://schemas.microsoft.com/office/powerpoint/2010/main" val="3858584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5BE5D1-6006-4E75-84FC-DE262FBA2A8A}"/>
              </a:ext>
            </a:extLst>
          </p:cNvPr>
          <p:cNvSpPr/>
          <p:nvPr/>
        </p:nvSpPr>
        <p:spPr>
          <a:xfrm>
            <a:off x="0" y="0"/>
            <a:ext cx="12192000" cy="6864773"/>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62D47F68-E45C-4746-8E63-CBA8AABBB233}"/>
              </a:ext>
            </a:extLst>
          </p:cNvPr>
          <p:cNvSpPr txBox="1"/>
          <p:nvPr/>
        </p:nvSpPr>
        <p:spPr>
          <a:xfrm>
            <a:off x="3958666" y="2784810"/>
            <a:ext cx="4244608" cy="1569660"/>
          </a:xfrm>
          <a:prstGeom prst="rect">
            <a:avLst/>
          </a:prstGeom>
          <a:noFill/>
        </p:spPr>
        <p:txBody>
          <a:bodyPr wrap="square" rtlCol="0">
            <a:spAutoFit/>
          </a:bodyPr>
          <a:lstStyle/>
          <a:p>
            <a:pPr algn="ctr"/>
            <a:r>
              <a:rPr lang="en-CA" sz="3200" dirty="0">
                <a:latin typeface="Avenir Next LT Pro Demi" panose="020B0704020202020204" pitchFamily="34" charset="0"/>
              </a:rPr>
              <a:t>Community Decision Support Tool for Housing Issues </a:t>
            </a:r>
          </a:p>
        </p:txBody>
      </p:sp>
      <p:sp>
        <p:nvSpPr>
          <p:cNvPr id="6" name="Title 1">
            <a:extLst>
              <a:ext uri="{FF2B5EF4-FFF2-40B4-BE49-F238E27FC236}">
                <a16:creationId xmlns:a16="http://schemas.microsoft.com/office/drawing/2014/main" id="{FD7B5DFA-0F6D-4A11-ABDF-FD56F4BC476E}"/>
              </a:ext>
            </a:extLst>
          </p:cNvPr>
          <p:cNvSpPr>
            <a:spLocks noGrp="1"/>
          </p:cNvSpPr>
          <p:nvPr>
            <p:ph type="title"/>
          </p:nvPr>
        </p:nvSpPr>
        <p:spPr>
          <a:xfrm>
            <a:off x="838200" y="365125"/>
            <a:ext cx="10515600" cy="1325563"/>
          </a:xfrm>
        </p:spPr>
        <p:txBody>
          <a:bodyPr>
            <a:normAutofit/>
          </a:bodyPr>
          <a:lstStyle/>
          <a:p>
            <a:r>
              <a:rPr lang="en-CA" sz="3600" dirty="0">
                <a:solidFill>
                  <a:srgbClr val="365673"/>
                </a:solidFill>
                <a:latin typeface="Avenir Next LT Pro Demi" panose="020B0704020202020204" pitchFamily="34" charset="0"/>
              </a:rPr>
              <a:t>Prototype Development – 4 key Building Blocks</a:t>
            </a:r>
          </a:p>
        </p:txBody>
      </p:sp>
      <p:sp>
        <p:nvSpPr>
          <p:cNvPr id="7" name="TextBox 6">
            <a:extLst>
              <a:ext uri="{FF2B5EF4-FFF2-40B4-BE49-F238E27FC236}">
                <a16:creationId xmlns:a16="http://schemas.microsoft.com/office/drawing/2014/main" id="{DC20AA31-8727-4745-B43F-256BA7A0DE75}"/>
              </a:ext>
            </a:extLst>
          </p:cNvPr>
          <p:cNvSpPr txBox="1"/>
          <p:nvPr/>
        </p:nvSpPr>
        <p:spPr>
          <a:xfrm>
            <a:off x="360750" y="3936341"/>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2</a:t>
            </a:r>
          </a:p>
        </p:txBody>
      </p:sp>
      <p:sp>
        <p:nvSpPr>
          <p:cNvPr id="8" name="Content Placeholder 2">
            <a:extLst>
              <a:ext uri="{FF2B5EF4-FFF2-40B4-BE49-F238E27FC236}">
                <a16:creationId xmlns:a16="http://schemas.microsoft.com/office/drawing/2014/main" id="{4847B9B3-3993-42C9-8666-FBED21CF74D5}"/>
              </a:ext>
            </a:extLst>
          </p:cNvPr>
          <p:cNvSpPr txBox="1">
            <a:spLocks/>
          </p:cNvSpPr>
          <p:nvPr/>
        </p:nvSpPr>
        <p:spPr>
          <a:xfrm>
            <a:off x="812191" y="4057248"/>
            <a:ext cx="3368751" cy="11096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Data Access</a:t>
            </a:r>
          </a:p>
          <a:p>
            <a:pPr marL="0" indent="0">
              <a:buNone/>
            </a:pPr>
            <a:r>
              <a:rPr lang="en-US" dirty="0">
                <a:solidFill>
                  <a:srgbClr val="000000"/>
                </a:solidFill>
                <a:latin typeface="Avenir Next LT Pro Light" panose="020B0304020202020204" pitchFamily="34" charset="0"/>
              </a:rPr>
              <a:t>&amp; Visualization</a:t>
            </a:r>
          </a:p>
        </p:txBody>
      </p:sp>
      <p:sp>
        <p:nvSpPr>
          <p:cNvPr id="9" name="TextBox 8">
            <a:extLst>
              <a:ext uri="{FF2B5EF4-FFF2-40B4-BE49-F238E27FC236}">
                <a16:creationId xmlns:a16="http://schemas.microsoft.com/office/drawing/2014/main" id="{4AA2FA4A-614A-4934-B9BF-31B70A667FA2}"/>
              </a:ext>
            </a:extLst>
          </p:cNvPr>
          <p:cNvSpPr txBox="1"/>
          <p:nvPr/>
        </p:nvSpPr>
        <p:spPr>
          <a:xfrm>
            <a:off x="197135" y="1923215"/>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1</a:t>
            </a:r>
          </a:p>
        </p:txBody>
      </p:sp>
      <p:sp>
        <p:nvSpPr>
          <p:cNvPr id="11" name="TextBox 10">
            <a:extLst>
              <a:ext uri="{FF2B5EF4-FFF2-40B4-BE49-F238E27FC236}">
                <a16:creationId xmlns:a16="http://schemas.microsoft.com/office/drawing/2014/main" id="{F7E56722-C210-48A8-BC74-8AFD0781A1C7}"/>
              </a:ext>
            </a:extLst>
          </p:cNvPr>
          <p:cNvSpPr txBox="1"/>
          <p:nvPr/>
        </p:nvSpPr>
        <p:spPr>
          <a:xfrm>
            <a:off x="8275378" y="2104388"/>
            <a:ext cx="838200" cy="646331"/>
          </a:xfrm>
          <a:prstGeom prst="rect">
            <a:avLst/>
          </a:prstGeom>
          <a:noFill/>
        </p:spPr>
        <p:txBody>
          <a:bodyPr wrap="square" rtlCol="0">
            <a:spAutoFit/>
          </a:bodyPr>
          <a:lstStyle/>
          <a:p>
            <a:r>
              <a:rPr lang="en-CA" sz="3600" dirty="0">
                <a:solidFill>
                  <a:srgbClr val="D98032"/>
                </a:solidFill>
                <a:latin typeface="Avenir Next LT Pro Demi" panose="020B0704020202020204" pitchFamily="34" charset="0"/>
              </a:rPr>
              <a:t>3</a:t>
            </a:r>
          </a:p>
        </p:txBody>
      </p:sp>
      <p:sp>
        <p:nvSpPr>
          <p:cNvPr id="12" name="Content Placeholder 2">
            <a:extLst>
              <a:ext uri="{FF2B5EF4-FFF2-40B4-BE49-F238E27FC236}">
                <a16:creationId xmlns:a16="http://schemas.microsoft.com/office/drawing/2014/main" id="{BFAF11C5-5DC6-45CF-8A3F-2597208A81C9}"/>
              </a:ext>
            </a:extLst>
          </p:cNvPr>
          <p:cNvSpPr txBox="1">
            <a:spLocks/>
          </p:cNvSpPr>
          <p:nvPr/>
        </p:nvSpPr>
        <p:spPr>
          <a:xfrm>
            <a:off x="648576" y="2014150"/>
            <a:ext cx="3581402" cy="1109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Resources  to support analysis</a:t>
            </a:r>
          </a:p>
        </p:txBody>
      </p:sp>
      <p:sp>
        <p:nvSpPr>
          <p:cNvPr id="13" name="Content Placeholder 2">
            <a:extLst>
              <a:ext uri="{FF2B5EF4-FFF2-40B4-BE49-F238E27FC236}">
                <a16:creationId xmlns:a16="http://schemas.microsoft.com/office/drawing/2014/main" id="{6F662BE5-2E48-4424-B4F0-609922956B5E}"/>
              </a:ext>
            </a:extLst>
          </p:cNvPr>
          <p:cNvSpPr txBox="1">
            <a:spLocks/>
          </p:cNvSpPr>
          <p:nvPr/>
        </p:nvSpPr>
        <p:spPr>
          <a:xfrm>
            <a:off x="1106659" y="5782821"/>
            <a:ext cx="9978681" cy="4268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000000"/>
                </a:solidFill>
                <a:latin typeface="Avenir Next LT Pro Light" panose="020B0304020202020204" pitchFamily="34" charset="0"/>
              </a:rPr>
              <a:t>Business Model</a:t>
            </a:r>
          </a:p>
        </p:txBody>
      </p:sp>
      <p:sp>
        <p:nvSpPr>
          <p:cNvPr id="14" name="Content Placeholder 2">
            <a:extLst>
              <a:ext uri="{FF2B5EF4-FFF2-40B4-BE49-F238E27FC236}">
                <a16:creationId xmlns:a16="http://schemas.microsoft.com/office/drawing/2014/main" id="{F9C80F77-7E5A-4EB9-A8FA-8547AE7C776F}"/>
              </a:ext>
            </a:extLst>
          </p:cNvPr>
          <p:cNvSpPr txBox="1">
            <a:spLocks/>
          </p:cNvSpPr>
          <p:nvPr/>
        </p:nvSpPr>
        <p:spPr>
          <a:xfrm>
            <a:off x="8777141" y="2221546"/>
            <a:ext cx="3532669" cy="7509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Data Advocacy</a:t>
            </a:r>
          </a:p>
        </p:txBody>
      </p:sp>
      <p:pic>
        <p:nvPicPr>
          <p:cNvPr id="16" name="Graphic 15" descr="Line arrow: Clockwise curve outline">
            <a:extLst>
              <a:ext uri="{FF2B5EF4-FFF2-40B4-BE49-F238E27FC236}">
                <a16:creationId xmlns:a16="http://schemas.microsoft.com/office/drawing/2014/main" id="{F62D3CFA-44E1-4070-90F7-7BA8B9FD8C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7609456">
            <a:off x="3372545" y="2034576"/>
            <a:ext cx="914400" cy="914400"/>
          </a:xfrm>
          <a:prstGeom prst="rect">
            <a:avLst/>
          </a:prstGeom>
        </p:spPr>
      </p:pic>
      <p:pic>
        <p:nvPicPr>
          <p:cNvPr id="18" name="Graphic 17" descr="Line arrow: Clockwise curve outline">
            <a:extLst>
              <a:ext uri="{FF2B5EF4-FFF2-40B4-BE49-F238E27FC236}">
                <a16:creationId xmlns:a16="http://schemas.microsoft.com/office/drawing/2014/main" id="{8C5E7A1D-F92C-4470-A63B-77BAA1C646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935354" flipV="1">
            <a:off x="3659580" y="4309866"/>
            <a:ext cx="914400" cy="898436"/>
          </a:xfrm>
          <a:prstGeom prst="rect">
            <a:avLst/>
          </a:prstGeom>
        </p:spPr>
      </p:pic>
      <p:pic>
        <p:nvPicPr>
          <p:cNvPr id="19" name="Graphic 18" descr="Line arrow: Clockwise curve outline">
            <a:extLst>
              <a:ext uri="{FF2B5EF4-FFF2-40B4-BE49-F238E27FC236}">
                <a16:creationId xmlns:a16="http://schemas.microsoft.com/office/drawing/2014/main" id="{3586A260-2B51-4794-AA1F-4672997CCB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687552" flipV="1">
            <a:off x="7308975" y="1860889"/>
            <a:ext cx="964742" cy="898436"/>
          </a:xfrm>
          <a:prstGeom prst="rect">
            <a:avLst/>
          </a:prstGeom>
        </p:spPr>
      </p:pic>
      <p:sp>
        <p:nvSpPr>
          <p:cNvPr id="20" name="TextBox 19">
            <a:extLst>
              <a:ext uri="{FF2B5EF4-FFF2-40B4-BE49-F238E27FC236}">
                <a16:creationId xmlns:a16="http://schemas.microsoft.com/office/drawing/2014/main" id="{D4C55F7F-56AD-49A2-9D68-F50AD01597D6}"/>
              </a:ext>
            </a:extLst>
          </p:cNvPr>
          <p:cNvSpPr txBox="1"/>
          <p:nvPr/>
        </p:nvSpPr>
        <p:spPr>
          <a:xfrm>
            <a:off x="8299036" y="3977821"/>
            <a:ext cx="838200" cy="584775"/>
          </a:xfrm>
          <a:prstGeom prst="rect">
            <a:avLst/>
          </a:prstGeom>
          <a:noFill/>
        </p:spPr>
        <p:txBody>
          <a:bodyPr wrap="square" rtlCol="0">
            <a:spAutoFit/>
          </a:bodyPr>
          <a:lstStyle/>
          <a:p>
            <a:r>
              <a:rPr lang="en-CA" sz="3200" dirty="0">
                <a:solidFill>
                  <a:srgbClr val="D98032"/>
                </a:solidFill>
                <a:latin typeface="Avenir Next LT Pro Demi" panose="020B0704020202020204" pitchFamily="34" charset="0"/>
              </a:rPr>
              <a:t>4</a:t>
            </a:r>
          </a:p>
        </p:txBody>
      </p:sp>
      <p:sp>
        <p:nvSpPr>
          <p:cNvPr id="21" name="Content Placeholder 2">
            <a:extLst>
              <a:ext uri="{FF2B5EF4-FFF2-40B4-BE49-F238E27FC236}">
                <a16:creationId xmlns:a16="http://schemas.microsoft.com/office/drawing/2014/main" id="{FB96CE70-0DBB-41A3-8B15-6BDBD5B54B8C}"/>
              </a:ext>
            </a:extLst>
          </p:cNvPr>
          <p:cNvSpPr txBox="1">
            <a:spLocks/>
          </p:cNvSpPr>
          <p:nvPr/>
        </p:nvSpPr>
        <p:spPr>
          <a:xfrm>
            <a:off x="8750477" y="4068756"/>
            <a:ext cx="3581402" cy="110960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000000"/>
                </a:solidFill>
                <a:latin typeface="Avenir Next LT Pro Light" panose="020B0304020202020204" pitchFamily="34" charset="0"/>
              </a:rPr>
              <a:t>Engagement &amp; Outreach</a:t>
            </a:r>
          </a:p>
        </p:txBody>
      </p:sp>
      <p:sp>
        <p:nvSpPr>
          <p:cNvPr id="2" name="Rectangle 1">
            <a:extLst>
              <a:ext uri="{FF2B5EF4-FFF2-40B4-BE49-F238E27FC236}">
                <a16:creationId xmlns:a16="http://schemas.microsoft.com/office/drawing/2014/main" id="{7E45E55D-E08D-4ED5-B630-AF160ADE5F66}"/>
              </a:ext>
            </a:extLst>
          </p:cNvPr>
          <p:cNvSpPr/>
          <p:nvPr/>
        </p:nvSpPr>
        <p:spPr>
          <a:xfrm>
            <a:off x="728358" y="5592588"/>
            <a:ext cx="10705224" cy="727513"/>
          </a:xfrm>
          <a:prstGeom prst="rect">
            <a:avLst/>
          </a:prstGeom>
          <a:noFill/>
          <a:ln w="38100">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Graphic 24" descr="Line arrow: Clockwise curve outline">
            <a:extLst>
              <a:ext uri="{FF2B5EF4-FFF2-40B4-BE49-F238E27FC236}">
                <a16:creationId xmlns:a16="http://schemas.microsoft.com/office/drawing/2014/main" id="{CFA32AFB-1BC9-439F-B75C-DF714CE7E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060670">
            <a:off x="7352952" y="4377072"/>
            <a:ext cx="914400" cy="914400"/>
          </a:xfrm>
          <a:prstGeom prst="rect">
            <a:avLst/>
          </a:prstGeom>
        </p:spPr>
      </p:pic>
    </p:spTree>
    <p:extLst>
      <p:ext uri="{BB962C8B-B14F-4D97-AF65-F5344CB8AC3E}">
        <p14:creationId xmlns:p14="http://schemas.microsoft.com/office/powerpoint/2010/main" val="229456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AC8B-05FF-41B1-AE4B-3D38E1735AC0}"/>
              </a:ext>
            </a:extLst>
          </p:cNvPr>
          <p:cNvSpPr>
            <a:spLocks noGrp="1"/>
          </p:cNvSpPr>
          <p:nvPr>
            <p:ph type="title"/>
          </p:nvPr>
        </p:nvSpPr>
        <p:spPr>
          <a:xfrm>
            <a:off x="353171" y="0"/>
            <a:ext cx="10515600" cy="1325563"/>
          </a:xfrm>
        </p:spPr>
        <p:txBody>
          <a:bodyPr>
            <a:normAutofit/>
          </a:bodyPr>
          <a:lstStyle/>
          <a:p>
            <a:r>
              <a:rPr lang="en-US" sz="4000" dirty="0">
                <a:solidFill>
                  <a:srgbClr val="365673"/>
                </a:solidFill>
                <a:latin typeface="Avenir Next LT Pro Demi" panose="020B0704020202020204" pitchFamily="34" charset="0"/>
              </a:rPr>
              <a:t>What we heard during Phase 4 (high-level)</a:t>
            </a:r>
            <a:endParaRPr lang="en-GB" sz="4000" dirty="0">
              <a:solidFill>
                <a:srgbClr val="365673"/>
              </a:solidFill>
              <a:latin typeface="Avenir Next LT Pro Demi" panose="020B0704020202020204" pitchFamily="34" charset="0"/>
            </a:endParaRPr>
          </a:p>
        </p:txBody>
      </p:sp>
      <p:sp>
        <p:nvSpPr>
          <p:cNvPr id="3" name="Content Placeholder 2">
            <a:extLst>
              <a:ext uri="{FF2B5EF4-FFF2-40B4-BE49-F238E27FC236}">
                <a16:creationId xmlns:a16="http://schemas.microsoft.com/office/drawing/2014/main" id="{4DCFF15F-E9C4-4039-9A0E-0310CE862300}"/>
              </a:ext>
            </a:extLst>
          </p:cNvPr>
          <p:cNvSpPr>
            <a:spLocks noGrp="1"/>
          </p:cNvSpPr>
          <p:nvPr>
            <p:ph idx="1"/>
          </p:nvPr>
        </p:nvSpPr>
        <p:spPr>
          <a:xfrm>
            <a:off x="353171" y="1253330"/>
            <a:ext cx="11053637" cy="5393959"/>
          </a:xfrm>
        </p:spPr>
        <p:txBody>
          <a:bodyPr>
            <a:normAutofit/>
          </a:bodyPr>
          <a:lstStyle/>
          <a:p>
            <a:pPr>
              <a:buFontTx/>
              <a:buChar char="-"/>
            </a:pPr>
            <a:r>
              <a:rPr lang="en-GB" sz="2400" dirty="0">
                <a:latin typeface="Avenir Next LT Pro Light" panose="020B0304020202020204" pitchFamily="34" charset="0"/>
              </a:rPr>
              <a:t>Wheelhouse Model is an appropriate framework for organizing data, but since it’s a model, there are some limitations </a:t>
            </a:r>
            <a:br>
              <a:rPr lang="en-GB" sz="2400" dirty="0">
                <a:latin typeface="Avenir Next LT Pro Light" panose="020B0304020202020204" pitchFamily="34" charset="0"/>
              </a:rPr>
            </a:br>
            <a:endParaRPr lang="en-GB" sz="1800" dirty="0">
              <a:latin typeface="Avenir Next LT Pro Light" panose="020B0304020202020204" pitchFamily="34" charset="0"/>
            </a:endParaRPr>
          </a:p>
          <a:p>
            <a:pPr>
              <a:buFontTx/>
              <a:buChar char="-"/>
            </a:pPr>
            <a:r>
              <a:rPr lang="en-GB" sz="2400" dirty="0">
                <a:latin typeface="Avenir Next LT Pro Light" panose="020B0304020202020204" pitchFamily="34" charset="0"/>
              </a:rPr>
              <a:t>Practitioners want access to both Tableau products as well as original data table</a:t>
            </a:r>
            <a:br>
              <a:rPr lang="en-GB" sz="2400" dirty="0">
                <a:latin typeface="Avenir Next LT Pro Light" panose="020B0304020202020204" pitchFamily="34" charset="0"/>
              </a:rPr>
            </a:br>
            <a:endParaRPr lang="en-GB" sz="2400" dirty="0">
              <a:latin typeface="Avenir Next LT Pro Light" panose="020B0304020202020204" pitchFamily="34" charset="0"/>
            </a:endParaRPr>
          </a:p>
          <a:p>
            <a:pPr marL="0" indent="0">
              <a:buNone/>
            </a:pPr>
            <a:endParaRPr lang="en-GB" sz="400" dirty="0">
              <a:latin typeface="Avenir Next LT Pro Light" panose="020B0304020202020204" pitchFamily="34" charset="0"/>
            </a:endParaRPr>
          </a:p>
          <a:p>
            <a:pPr>
              <a:buFontTx/>
              <a:buChar char="-"/>
            </a:pPr>
            <a:r>
              <a:rPr lang="en-GB" sz="2400" dirty="0">
                <a:latin typeface="Avenir Next LT Pro Light" panose="020B0304020202020204" pitchFamily="34" charset="0"/>
              </a:rPr>
              <a:t>Data for small area geographies is very important</a:t>
            </a:r>
            <a:br>
              <a:rPr lang="en-GB" sz="2400" dirty="0">
                <a:latin typeface="Avenir Next LT Pro Light" panose="020B0304020202020204" pitchFamily="34" charset="0"/>
              </a:rPr>
            </a:br>
            <a:endParaRPr lang="en-GB" sz="2400" dirty="0">
              <a:latin typeface="Avenir Next LT Pro Light" panose="020B0304020202020204" pitchFamily="34" charset="0"/>
            </a:endParaRPr>
          </a:p>
          <a:p>
            <a:pPr>
              <a:buFontTx/>
              <a:buChar char="-"/>
            </a:pPr>
            <a:r>
              <a:rPr lang="en-GB" sz="2400" dirty="0">
                <a:latin typeface="Avenir Next LT Pro Light" panose="020B0304020202020204" pitchFamily="34" charset="0"/>
              </a:rPr>
              <a:t>Practitioners across the country have many of the same questions related to housing and homelessness </a:t>
            </a:r>
            <a:br>
              <a:rPr lang="en-GB" sz="2400" dirty="0">
                <a:latin typeface="Avenir Next LT Pro Light" panose="020B0304020202020204" pitchFamily="34" charset="0"/>
              </a:rPr>
            </a:br>
            <a:endParaRPr lang="en-GB" sz="2400" dirty="0">
              <a:latin typeface="Avenir Next LT Pro Light" panose="020B0304020202020204" pitchFamily="34" charset="0"/>
            </a:endParaRPr>
          </a:p>
          <a:p>
            <a:pPr>
              <a:buFontTx/>
              <a:buChar char="-"/>
            </a:pPr>
            <a:r>
              <a:rPr lang="en-GB" sz="2400" dirty="0">
                <a:latin typeface="Avenir Next LT Pro Light" panose="020B0304020202020204" pitchFamily="34" charset="0"/>
              </a:rPr>
              <a:t>Local data and external housing and homelessness datasets can compliment the working being done in the Solutions Lab</a:t>
            </a:r>
            <a:endParaRPr lang="en-GB" sz="2000" dirty="0">
              <a:latin typeface="Avenir Next LT Pro Light" panose="020B0304020202020204" pitchFamily="34" charset="0"/>
            </a:endParaRPr>
          </a:p>
        </p:txBody>
      </p:sp>
      <p:sp>
        <p:nvSpPr>
          <p:cNvPr id="4" name="Rectangle 3">
            <a:extLst>
              <a:ext uri="{FF2B5EF4-FFF2-40B4-BE49-F238E27FC236}">
                <a16:creationId xmlns:a16="http://schemas.microsoft.com/office/drawing/2014/main" id="{318338DF-417F-48C4-B284-F0FD1B922776}"/>
              </a:ext>
            </a:extLst>
          </p:cNvPr>
          <p:cNvSpPr/>
          <p:nvPr/>
        </p:nvSpPr>
        <p:spPr>
          <a:xfrm>
            <a:off x="0" y="0"/>
            <a:ext cx="12192000" cy="6864773"/>
          </a:xfrm>
          <a:prstGeom prst="rect">
            <a:avLst/>
          </a:prstGeom>
          <a:noFill/>
          <a:ln w="28575">
            <a:solidFill>
              <a:srgbClr val="3656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44904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19199</TotalTime>
  <Words>1440</Words>
  <Application>Microsoft Office PowerPoint</Application>
  <PresentationFormat>Widescreen</PresentationFormat>
  <Paragraphs>246</Paragraphs>
  <Slides>26</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Avenir Next LT Pro</vt:lpstr>
      <vt:lpstr>Avenir Next LT Pro Demi</vt:lpstr>
      <vt:lpstr>Avenir Next LT Pro Light</vt:lpstr>
      <vt:lpstr>Calibri</vt:lpstr>
      <vt:lpstr>Calibri Light</vt:lpstr>
      <vt:lpstr>Office Theme</vt:lpstr>
      <vt:lpstr>PowerPoint Presentation</vt:lpstr>
      <vt:lpstr>PowerPoint Presentation</vt:lpstr>
      <vt:lpstr>PowerPoint Presentation</vt:lpstr>
      <vt:lpstr>Prototype: Community Decision Support Tool for Housing Issues</vt:lpstr>
      <vt:lpstr>PowerPoint Presentation</vt:lpstr>
      <vt:lpstr>CDP’s Role in the Data Supply Chain: CDP as value-added wholesaler</vt:lpstr>
      <vt:lpstr>Housing and Homelessness Data: CDP’s Approach</vt:lpstr>
      <vt:lpstr>Prototype Development – 4 key Building Blocks</vt:lpstr>
      <vt:lpstr>What we heard during Phase 4 (high-level)</vt:lpstr>
      <vt:lpstr>PowerPoint Presentation</vt:lpstr>
      <vt:lpstr>PowerPoint Presentation</vt:lpstr>
      <vt:lpstr>Accessing the Housing &amp; Homelessness Portal </vt:lpstr>
      <vt:lpstr>Data-related tools for data users</vt:lpstr>
      <vt:lpstr>PowerPoint Presentation</vt:lpstr>
      <vt:lpstr>Wheelhouse Model for Organizing Data</vt:lpstr>
      <vt:lpstr>What We Heard: Priority Data Sets</vt:lpstr>
      <vt:lpstr>Data Visualization </vt:lpstr>
      <vt:lpstr>PowerPoint Presentation</vt:lpstr>
      <vt:lpstr>Engagement &amp; Outreach</vt:lpstr>
      <vt:lpstr>PowerPoint Presentation</vt:lpstr>
      <vt:lpstr>Data Advocacy</vt:lpstr>
      <vt:lpstr>PowerPoint Presentation</vt:lpstr>
      <vt:lpstr>Business Model</vt:lpstr>
      <vt:lpstr>PowerPoint Presentation</vt:lpstr>
      <vt:lpstr>Phase 5 and Post-Project</vt:lpstr>
      <vt:lpstr>Access to Project Resources &amp;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Prototyping Activities Workshop</dc:title>
  <dc:creator>sasha mosky</dc:creator>
  <cp:lastModifiedBy>sasha mosky</cp:lastModifiedBy>
  <cp:revision>36</cp:revision>
  <dcterms:created xsi:type="dcterms:W3CDTF">2021-08-24T12:40:06Z</dcterms:created>
  <dcterms:modified xsi:type="dcterms:W3CDTF">2021-12-20T16:51:09Z</dcterms:modified>
</cp:coreProperties>
</file>