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5" r:id="rId3"/>
    <p:sldId id="257" r:id="rId4"/>
    <p:sldId id="288" r:id="rId5"/>
    <p:sldId id="280" r:id="rId6"/>
    <p:sldId id="274" r:id="rId7"/>
    <p:sldId id="258" r:id="rId8"/>
    <p:sldId id="289" r:id="rId9"/>
    <p:sldId id="281" r:id="rId10"/>
    <p:sldId id="310" r:id="rId11"/>
    <p:sldId id="271" r:id="rId12"/>
    <p:sldId id="278" r:id="rId13"/>
    <p:sldId id="286" r:id="rId14"/>
    <p:sldId id="287" r:id="rId15"/>
    <p:sldId id="260" r:id="rId16"/>
    <p:sldId id="309" r:id="rId17"/>
    <p:sldId id="265" r:id="rId18"/>
    <p:sldId id="261" r:id="rId19"/>
    <p:sldId id="266" r:id="rId20"/>
    <p:sldId id="308" r:id="rId21"/>
    <p:sldId id="305" r:id="rId22"/>
    <p:sldId id="301" r:id="rId23"/>
    <p:sldId id="302" r:id="rId24"/>
    <p:sldId id="303" r:id="rId25"/>
    <p:sldId id="304" r:id="rId26"/>
    <p:sldId id="306" r:id="rId27"/>
    <p:sldId id="298" r:id="rId28"/>
    <p:sldId id="300" r:id="rId29"/>
    <p:sldId id="297" r:id="rId30"/>
    <p:sldId id="296" r:id="rId31"/>
    <p:sldId id="295" r:id="rId32"/>
    <p:sldId id="294" r:id="rId33"/>
    <p:sldId id="311" r:id="rId34"/>
    <p:sldId id="264" r:id="rId35"/>
    <p:sldId id="282" r:id="rId36"/>
    <p:sldId id="263" r:id="rId37"/>
    <p:sldId id="290" r:id="rId38"/>
    <p:sldId id="283" r:id="rId39"/>
    <p:sldId id="259" r:id="rId40"/>
    <p:sldId id="284" r:id="rId41"/>
    <p:sldId id="269" r:id="rId42"/>
    <p:sldId id="285" r:id="rId43"/>
    <p:sldId id="27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sha mosky" initials="sm" lastIdx="1" clrIdx="0">
    <p:extLst>
      <p:ext uri="{19B8F6BF-5375-455C-9EA6-DF929625EA0E}">
        <p15:presenceInfo xmlns:p15="http://schemas.microsoft.com/office/powerpoint/2012/main" userId="5f5aa5fe219e5a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5673"/>
    <a:srgbClr val="D98032"/>
    <a:srgbClr val="F2BE5C"/>
    <a:srgbClr val="FFFFFF"/>
    <a:srgbClr val="D9B4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89" autoAdjust="0"/>
    <p:restoredTop sz="85547" autoAdjust="0"/>
  </p:normalViewPr>
  <p:slideViewPr>
    <p:cSldViewPr snapToGrid="0">
      <p:cViewPr varScale="1">
        <p:scale>
          <a:sx n="72" d="100"/>
          <a:sy n="72" d="100"/>
        </p:scale>
        <p:origin x="84"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77522-B991-468F-ABD6-43F2F11C4CE5}" type="doc">
      <dgm:prSet loTypeId="urn:microsoft.com/office/officeart/2017/3/layout/HorizontalPathTimeline" loCatId="process" qsTypeId="urn:microsoft.com/office/officeart/2005/8/quickstyle/simple2" qsCatId="simple" csTypeId="urn:microsoft.com/office/officeart/2005/8/colors/colorful5" csCatId="colorful" phldr="1"/>
      <dgm:spPr/>
      <dgm:t>
        <a:bodyPr/>
        <a:lstStyle/>
        <a:p>
          <a:endParaRPr lang="en-US"/>
        </a:p>
      </dgm:t>
    </dgm:pt>
    <dgm:pt modelId="{4DF8EFA1-93A3-4B17-9334-D045202D11B5}">
      <dgm:prSet/>
      <dgm:spPr/>
      <dgm:t>
        <a:bodyPr/>
        <a:lstStyle/>
        <a:p>
          <a:pPr>
            <a:defRPr b="1"/>
          </a:pPr>
          <a:r>
            <a:rPr lang="en-US" b="0" dirty="0">
              <a:latin typeface="Avenir Next LT Pro Light" panose="020B0304020202020204" pitchFamily="34" charset="0"/>
            </a:rPr>
            <a:t>2 Mar. 2021</a:t>
          </a:r>
        </a:p>
      </dgm:t>
    </dgm:pt>
    <dgm:pt modelId="{254AC6A9-4D3C-45D0-A7C2-54E36FF20A5F}" type="parTrans" cxnId="{ACFC5961-D4CA-439A-B265-108D01CF8533}">
      <dgm:prSet/>
      <dgm:spPr/>
      <dgm:t>
        <a:bodyPr/>
        <a:lstStyle/>
        <a:p>
          <a:endParaRPr lang="en-US"/>
        </a:p>
      </dgm:t>
    </dgm:pt>
    <dgm:pt modelId="{C25160FF-FC39-48FA-86FE-940950D5E8DA}" type="sibTrans" cxnId="{ACFC5961-D4CA-439A-B265-108D01CF8533}">
      <dgm:prSet/>
      <dgm:spPr/>
      <dgm:t>
        <a:bodyPr/>
        <a:lstStyle/>
        <a:p>
          <a:endParaRPr lang="en-US"/>
        </a:p>
      </dgm:t>
    </dgm:pt>
    <dgm:pt modelId="{2B390E0E-48E1-429F-9622-BB88A506589F}">
      <dgm:prSet custT="1"/>
      <dgm:spPr/>
      <dgm:t>
        <a:bodyPr/>
        <a:lstStyle/>
        <a:p>
          <a:r>
            <a:rPr lang="en-US" sz="1200" dirty="0">
              <a:latin typeface="Avenir Next LT Pro Light" panose="020B0304020202020204" pitchFamily="34" charset="0"/>
            </a:rPr>
            <a:t>National Insight Generation Workshop</a:t>
          </a:r>
        </a:p>
      </dgm:t>
    </dgm:pt>
    <dgm:pt modelId="{B98E35A5-F527-4912-B350-82BFFDA8680C}" type="parTrans" cxnId="{BECE69AC-EDB4-4B71-97CC-4F246A19A063}">
      <dgm:prSet/>
      <dgm:spPr/>
      <dgm:t>
        <a:bodyPr/>
        <a:lstStyle/>
        <a:p>
          <a:endParaRPr lang="en-US"/>
        </a:p>
      </dgm:t>
    </dgm:pt>
    <dgm:pt modelId="{0569E361-3A79-417B-85B6-DBA308F6F297}" type="sibTrans" cxnId="{BECE69AC-EDB4-4B71-97CC-4F246A19A063}">
      <dgm:prSet/>
      <dgm:spPr/>
      <dgm:t>
        <a:bodyPr/>
        <a:lstStyle/>
        <a:p>
          <a:endParaRPr lang="en-US"/>
        </a:p>
      </dgm:t>
    </dgm:pt>
    <dgm:pt modelId="{DDB7207A-DAC8-45DF-B94C-0AB54F56845E}">
      <dgm:prSet/>
      <dgm:spPr/>
      <dgm:t>
        <a:bodyPr/>
        <a:lstStyle/>
        <a:p>
          <a:pPr>
            <a:defRPr b="1"/>
          </a:pPr>
          <a:r>
            <a:rPr lang="en-US" b="0" dirty="0">
              <a:latin typeface="Avenir Next LT Pro Light" panose="020B0304020202020204" pitchFamily="34" charset="0"/>
            </a:rPr>
            <a:t>22 Apr. 2021</a:t>
          </a:r>
        </a:p>
      </dgm:t>
    </dgm:pt>
    <dgm:pt modelId="{2187F898-552F-4C50-8C37-C619EFDAF3E6}" type="parTrans" cxnId="{01BB48F2-E129-4459-AF0F-8700034A7D40}">
      <dgm:prSet/>
      <dgm:spPr/>
      <dgm:t>
        <a:bodyPr/>
        <a:lstStyle/>
        <a:p>
          <a:endParaRPr lang="en-US"/>
        </a:p>
      </dgm:t>
    </dgm:pt>
    <dgm:pt modelId="{373A5B58-E974-4A9F-96DB-7A518BB1F1F0}" type="sibTrans" cxnId="{01BB48F2-E129-4459-AF0F-8700034A7D40}">
      <dgm:prSet/>
      <dgm:spPr/>
      <dgm:t>
        <a:bodyPr/>
        <a:lstStyle/>
        <a:p>
          <a:endParaRPr lang="en-US"/>
        </a:p>
      </dgm:t>
    </dgm:pt>
    <dgm:pt modelId="{06CDDE66-2FDE-4E18-B912-C72FD8829AF3}">
      <dgm:prSet custT="1"/>
      <dgm:spPr/>
      <dgm:t>
        <a:bodyPr/>
        <a:lstStyle/>
        <a:p>
          <a:r>
            <a:rPr lang="en-US" sz="1200" b="0" dirty="0">
              <a:latin typeface="Avenir Next LT Pro Light" panose="020B0304020202020204" pitchFamily="34" charset="0"/>
            </a:rPr>
            <a:t>National level ideation session followed by micro-labs engagement of local stakeholders ideation sessions</a:t>
          </a:r>
        </a:p>
      </dgm:t>
    </dgm:pt>
    <dgm:pt modelId="{1D07A1CC-03EA-494B-B56B-31A529777808}" type="parTrans" cxnId="{2A8E91BE-A72E-428F-B522-9E5CC2A8B060}">
      <dgm:prSet/>
      <dgm:spPr/>
      <dgm:t>
        <a:bodyPr/>
        <a:lstStyle/>
        <a:p>
          <a:endParaRPr lang="en-US"/>
        </a:p>
      </dgm:t>
    </dgm:pt>
    <dgm:pt modelId="{C5A74349-4939-4CE0-8446-860E4A2D939D}" type="sibTrans" cxnId="{2A8E91BE-A72E-428F-B522-9E5CC2A8B060}">
      <dgm:prSet/>
      <dgm:spPr/>
      <dgm:t>
        <a:bodyPr/>
        <a:lstStyle/>
        <a:p>
          <a:endParaRPr lang="en-US"/>
        </a:p>
      </dgm:t>
    </dgm:pt>
    <dgm:pt modelId="{A513A213-52C8-4887-8145-1661BD448D1C}">
      <dgm:prSet/>
      <dgm:spPr/>
      <dgm:t>
        <a:bodyPr/>
        <a:lstStyle/>
        <a:p>
          <a:pPr>
            <a:defRPr b="1"/>
          </a:pPr>
          <a:r>
            <a:rPr lang="en-US" b="0" dirty="0">
              <a:latin typeface="Avenir Next LT Pro Light" panose="020B0304020202020204" pitchFamily="34" charset="0"/>
            </a:rPr>
            <a:t>15 June 2021</a:t>
          </a:r>
        </a:p>
      </dgm:t>
    </dgm:pt>
    <dgm:pt modelId="{C617E02D-E539-4E1C-832C-C8F444A14305}" type="parTrans" cxnId="{91D1A3A1-79E5-4310-B565-053EF21D4368}">
      <dgm:prSet/>
      <dgm:spPr/>
      <dgm:t>
        <a:bodyPr/>
        <a:lstStyle/>
        <a:p>
          <a:endParaRPr lang="en-US"/>
        </a:p>
      </dgm:t>
    </dgm:pt>
    <dgm:pt modelId="{4E13D1FD-502E-41D3-BA43-1808F261ACC8}" type="sibTrans" cxnId="{91D1A3A1-79E5-4310-B565-053EF21D4368}">
      <dgm:prSet/>
      <dgm:spPr/>
      <dgm:t>
        <a:bodyPr/>
        <a:lstStyle/>
        <a:p>
          <a:endParaRPr lang="en-US"/>
        </a:p>
      </dgm:t>
    </dgm:pt>
    <dgm:pt modelId="{3F928A60-6BF9-4E01-B2BF-62706B8B37A3}">
      <dgm:prSet custT="1"/>
      <dgm:spPr/>
      <dgm:t>
        <a:bodyPr/>
        <a:lstStyle/>
        <a:p>
          <a:r>
            <a:rPr lang="en-US" sz="1200" dirty="0">
              <a:latin typeface="Avenir Next LT Pro Light" panose="020B0304020202020204" pitchFamily="34" charset="0"/>
            </a:rPr>
            <a:t>National session to share ideas from local micro-labs &amp; confirm prototyping approach  </a:t>
          </a:r>
        </a:p>
      </dgm:t>
    </dgm:pt>
    <dgm:pt modelId="{74C36389-21A7-4E30-B823-FF2184E9067E}" type="parTrans" cxnId="{DF820D34-8C43-480D-BCC4-AEE8B36D2EF3}">
      <dgm:prSet/>
      <dgm:spPr/>
      <dgm:t>
        <a:bodyPr/>
        <a:lstStyle/>
        <a:p>
          <a:endParaRPr lang="en-US"/>
        </a:p>
      </dgm:t>
    </dgm:pt>
    <dgm:pt modelId="{436559DB-EE54-42EE-87EB-99E05E14A4EE}" type="sibTrans" cxnId="{DF820D34-8C43-480D-BCC4-AEE8B36D2EF3}">
      <dgm:prSet/>
      <dgm:spPr/>
      <dgm:t>
        <a:bodyPr/>
        <a:lstStyle/>
        <a:p>
          <a:endParaRPr lang="en-US"/>
        </a:p>
      </dgm:t>
    </dgm:pt>
    <dgm:pt modelId="{71D8B147-8718-4CB5-A78D-09ADFDB46993}">
      <dgm:prSet/>
      <dgm:spPr/>
      <dgm:t>
        <a:bodyPr/>
        <a:lstStyle/>
        <a:p>
          <a:pPr>
            <a:defRPr b="1"/>
          </a:pPr>
          <a:r>
            <a:rPr lang="en-US" b="0" dirty="0">
              <a:latin typeface="Avenir Next LT Pro Light" panose="020B0304020202020204" pitchFamily="34" charset="0"/>
            </a:rPr>
            <a:t>14 Sep. 2021</a:t>
          </a:r>
        </a:p>
      </dgm:t>
    </dgm:pt>
    <dgm:pt modelId="{A93DB457-0296-498C-8901-1DB1480350FA}" type="parTrans" cxnId="{69B15DA2-4135-4517-829E-8C17846CADA3}">
      <dgm:prSet/>
      <dgm:spPr/>
      <dgm:t>
        <a:bodyPr/>
        <a:lstStyle/>
        <a:p>
          <a:endParaRPr lang="en-US"/>
        </a:p>
      </dgm:t>
    </dgm:pt>
    <dgm:pt modelId="{76094CCA-411A-4C8A-A634-CC0B4A303054}" type="sibTrans" cxnId="{69B15DA2-4135-4517-829E-8C17846CADA3}">
      <dgm:prSet/>
      <dgm:spPr/>
      <dgm:t>
        <a:bodyPr/>
        <a:lstStyle/>
        <a:p>
          <a:endParaRPr lang="en-US"/>
        </a:p>
      </dgm:t>
    </dgm:pt>
    <dgm:pt modelId="{1CDF8520-AAF8-44CF-9B52-211193CCEC32}">
      <dgm:prSet custT="1"/>
      <dgm:spPr/>
      <dgm:t>
        <a:bodyPr/>
        <a:lstStyle/>
        <a:p>
          <a:r>
            <a:rPr lang="en-US" sz="1200" dirty="0">
              <a:latin typeface="Avenir Next LT Pro Light" panose="020B0304020202020204" pitchFamily="34" charset="0"/>
            </a:rPr>
            <a:t>Prototyping activities workshop</a:t>
          </a:r>
        </a:p>
      </dgm:t>
    </dgm:pt>
    <dgm:pt modelId="{901B016F-00F0-475B-ADE9-E81C96CE00FE}" type="parTrans" cxnId="{17D31091-536D-42B9-89CE-4200B7D79655}">
      <dgm:prSet/>
      <dgm:spPr/>
      <dgm:t>
        <a:bodyPr/>
        <a:lstStyle/>
        <a:p>
          <a:endParaRPr lang="en-US"/>
        </a:p>
      </dgm:t>
    </dgm:pt>
    <dgm:pt modelId="{3A992C78-58CE-4BE9-A77B-996F00E9920C}" type="sibTrans" cxnId="{17D31091-536D-42B9-89CE-4200B7D79655}">
      <dgm:prSet/>
      <dgm:spPr/>
      <dgm:t>
        <a:bodyPr/>
        <a:lstStyle/>
        <a:p>
          <a:endParaRPr lang="en-US"/>
        </a:p>
      </dgm:t>
    </dgm:pt>
    <dgm:pt modelId="{68259E07-DBA5-45D6-8945-17EFBCB44ECC}">
      <dgm:prSet/>
      <dgm:spPr/>
      <dgm:t>
        <a:bodyPr/>
        <a:lstStyle/>
        <a:p>
          <a:pPr>
            <a:defRPr b="1"/>
          </a:pPr>
          <a:r>
            <a:rPr lang="en-US" b="0" dirty="0">
              <a:latin typeface="Avenir Next LT Pro Light" panose="020B0304020202020204" pitchFamily="34" charset="0"/>
            </a:rPr>
            <a:t>9 Nov. 2021</a:t>
          </a:r>
        </a:p>
      </dgm:t>
    </dgm:pt>
    <dgm:pt modelId="{85681941-6FC5-4303-A965-AB002502BC74}" type="parTrans" cxnId="{DB521C9B-D34B-47E2-B22B-02CD2735ACAD}">
      <dgm:prSet/>
      <dgm:spPr/>
      <dgm:t>
        <a:bodyPr/>
        <a:lstStyle/>
        <a:p>
          <a:endParaRPr lang="en-US"/>
        </a:p>
      </dgm:t>
    </dgm:pt>
    <dgm:pt modelId="{EEAA37B2-6376-4AED-8255-53799530DAEC}" type="sibTrans" cxnId="{DB521C9B-D34B-47E2-B22B-02CD2735ACAD}">
      <dgm:prSet/>
      <dgm:spPr/>
      <dgm:t>
        <a:bodyPr/>
        <a:lstStyle/>
        <a:p>
          <a:endParaRPr lang="en-US"/>
        </a:p>
      </dgm:t>
    </dgm:pt>
    <dgm:pt modelId="{F383AB6E-088A-4644-8F3F-120CCDAB995D}">
      <dgm:prSet custT="1"/>
      <dgm:spPr/>
      <dgm:t>
        <a:bodyPr/>
        <a:lstStyle/>
        <a:p>
          <a:r>
            <a:rPr lang="en-US" sz="1200" dirty="0">
              <a:latin typeface="Avenir Next LT Pro Light" panose="020B0304020202020204" pitchFamily="34" charset="0"/>
            </a:rPr>
            <a:t>Developmental Prototype: V.1 Suite of Tools</a:t>
          </a:r>
        </a:p>
      </dgm:t>
    </dgm:pt>
    <dgm:pt modelId="{9FCE93BF-187D-423C-A6B4-DD0723640CD9}" type="parTrans" cxnId="{D370215A-DCF3-4B5E-BADA-298105231652}">
      <dgm:prSet/>
      <dgm:spPr/>
      <dgm:t>
        <a:bodyPr/>
        <a:lstStyle/>
        <a:p>
          <a:endParaRPr lang="en-US"/>
        </a:p>
      </dgm:t>
    </dgm:pt>
    <dgm:pt modelId="{9D57528B-C0C7-43DD-AA8E-EFE8117FDB9B}" type="sibTrans" cxnId="{D370215A-DCF3-4B5E-BADA-298105231652}">
      <dgm:prSet/>
      <dgm:spPr/>
      <dgm:t>
        <a:bodyPr/>
        <a:lstStyle/>
        <a:p>
          <a:endParaRPr lang="en-US"/>
        </a:p>
      </dgm:t>
    </dgm:pt>
    <dgm:pt modelId="{90C9FAC3-5AF6-4D4A-9E1D-A8DA23C07F11}">
      <dgm:prSet/>
      <dgm:spPr/>
      <dgm:t>
        <a:bodyPr/>
        <a:lstStyle/>
        <a:p>
          <a:pPr>
            <a:defRPr b="1"/>
          </a:pPr>
          <a:r>
            <a:rPr lang="en-US" b="0" dirty="0">
              <a:latin typeface="Avenir Next LT Pro Light" panose="020B0304020202020204" pitchFamily="34" charset="0"/>
            </a:rPr>
            <a:t>7 Dec. 2021</a:t>
          </a:r>
        </a:p>
      </dgm:t>
    </dgm:pt>
    <dgm:pt modelId="{BD41226A-9195-41C3-A9B9-329B5868C302}" type="parTrans" cxnId="{B0AF9B68-1CB6-44CE-911B-5A406C97B452}">
      <dgm:prSet/>
      <dgm:spPr/>
      <dgm:t>
        <a:bodyPr/>
        <a:lstStyle/>
        <a:p>
          <a:endParaRPr lang="en-US"/>
        </a:p>
      </dgm:t>
    </dgm:pt>
    <dgm:pt modelId="{6A8167A4-982E-4BE9-A684-FC9FD0A48C7A}" type="sibTrans" cxnId="{B0AF9B68-1CB6-44CE-911B-5A406C97B452}">
      <dgm:prSet/>
      <dgm:spPr/>
      <dgm:t>
        <a:bodyPr/>
        <a:lstStyle/>
        <a:p>
          <a:endParaRPr lang="en-US"/>
        </a:p>
      </dgm:t>
    </dgm:pt>
    <dgm:pt modelId="{369916B9-8F19-40D3-8808-9959B0544E01}">
      <dgm:prSet custT="1"/>
      <dgm:spPr/>
      <dgm:t>
        <a:bodyPr/>
        <a:lstStyle/>
        <a:p>
          <a:r>
            <a:rPr lang="en-US" sz="1200" dirty="0">
              <a:latin typeface="Avenir Next LT Pro Light" panose="020B0304020202020204" pitchFamily="34" charset="0"/>
            </a:rPr>
            <a:t>Developmental Prototype: V.2 Suite of Tools</a:t>
          </a:r>
        </a:p>
      </dgm:t>
    </dgm:pt>
    <dgm:pt modelId="{A65B3B6D-667E-4DB4-8332-6305EA11AE37}" type="parTrans" cxnId="{DC929A62-3600-44F0-992C-76283AED387A}">
      <dgm:prSet/>
      <dgm:spPr/>
      <dgm:t>
        <a:bodyPr/>
        <a:lstStyle/>
        <a:p>
          <a:endParaRPr lang="en-US"/>
        </a:p>
      </dgm:t>
    </dgm:pt>
    <dgm:pt modelId="{3FFCC527-4F7F-4B00-B49E-6A3A10B3050E}" type="sibTrans" cxnId="{DC929A62-3600-44F0-992C-76283AED387A}">
      <dgm:prSet/>
      <dgm:spPr/>
      <dgm:t>
        <a:bodyPr/>
        <a:lstStyle/>
        <a:p>
          <a:endParaRPr lang="en-US"/>
        </a:p>
      </dgm:t>
    </dgm:pt>
    <dgm:pt modelId="{04EC6032-40D0-4DF9-8FCB-8AED999552CF}">
      <dgm:prSet/>
      <dgm:spPr/>
      <dgm:t>
        <a:bodyPr/>
        <a:lstStyle/>
        <a:p>
          <a:pPr>
            <a:defRPr b="1"/>
          </a:pPr>
          <a:r>
            <a:rPr lang="en-US" b="0" dirty="0">
              <a:latin typeface="Avenir Next LT Pro Light" panose="020B0304020202020204" pitchFamily="34" charset="0"/>
            </a:rPr>
            <a:t>8 Feb. 2022</a:t>
          </a:r>
        </a:p>
      </dgm:t>
    </dgm:pt>
    <dgm:pt modelId="{EBCE3D24-3CA8-4825-A041-3778BE0DF12D}" type="parTrans" cxnId="{8CD85BA5-01C0-4E7D-9FD2-F756AFE6801E}">
      <dgm:prSet/>
      <dgm:spPr/>
      <dgm:t>
        <a:bodyPr/>
        <a:lstStyle/>
        <a:p>
          <a:endParaRPr lang="en-US"/>
        </a:p>
      </dgm:t>
    </dgm:pt>
    <dgm:pt modelId="{4C24BB0C-15DA-45A0-95E5-6F69A9D22F54}" type="sibTrans" cxnId="{8CD85BA5-01C0-4E7D-9FD2-F756AFE6801E}">
      <dgm:prSet/>
      <dgm:spPr/>
      <dgm:t>
        <a:bodyPr/>
        <a:lstStyle/>
        <a:p>
          <a:endParaRPr lang="en-US"/>
        </a:p>
      </dgm:t>
    </dgm:pt>
    <dgm:pt modelId="{131D6FF4-BBF4-4DDE-A841-F23E7DE4B867}">
      <dgm:prSet custT="1"/>
      <dgm:spPr/>
      <dgm:t>
        <a:bodyPr/>
        <a:lstStyle/>
        <a:p>
          <a:r>
            <a:rPr lang="en-US" sz="1200" dirty="0">
              <a:latin typeface="Avenir Next LT Pro Light" panose="020B0304020202020204" pitchFamily="34" charset="0"/>
            </a:rPr>
            <a:t>Lessons Learned Roundtable / Road map engagement session</a:t>
          </a:r>
        </a:p>
      </dgm:t>
    </dgm:pt>
    <dgm:pt modelId="{CB6610D7-DB81-412D-92C6-B6C01108FDE3}" type="parTrans" cxnId="{34224180-D167-45B9-A590-890A1A6A1DDE}">
      <dgm:prSet/>
      <dgm:spPr/>
      <dgm:t>
        <a:bodyPr/>
        <a:lstStyle/>
        <a:p>
          <a:endParaRPr lang="en-US"/>
        </a:p>
      </dgm:t>
    </dgm:pt>
    <dgm:pt modelId="{B641EA6B-E57D-4878-AF19-6BE1151D13B1}" type="sibTrans" cxnId="{34224180-D167-45B9-A590-890A1A6A1DDE}">
      <dgm:prSet/>
      <dgm:spPr/>
      <dgm:t>
        <a:bodyPr/>
        <a:lstStyle/>
        <a:p>
          <a:endParaRPr lang="en-US"/>
        </a:p>
      </dgm:t>
    </dgm:pt>
    <dgm:pt modelId="{649AD015-E671-440A-8915-73AD27DC359A}">
      <dgm:prSet/>
      <dgm:spPr/>
      <dgm:t>
        <a:bodyPr/>
        <a:lstStyle/>
        <a:p>
          <a:pPr>
            <a:defRPr b="1"/>
          </a:pPr>
          <a:r>
            <a:rPr lang="en-US" b="0" dirty="0">
              <a:latin typeface="Avenir Next LT Pro Light" panose="020B0304020202020204" pitchFamily="34" charset="0"/>
            </a:rPr>
            <a:t>8 Mar. 2022</a:t>
          </a:r>
        </a:p>
      </dgm:t>
    </dgm:pt>
    <dgm:pt modelId="{3ED91D75-99CB-4093-B34C-61DAEFE3B9D0}" type="parTrans" cxnId="{56D7CF26-6F27-4C05-B9FA-0AD6581B9CD1}">
      <dgm:prSet/>
      <dgm:spPr/>
      <dgm:t>
        <a:bodyPr/>
        <a:lstStyle/>
        <a:p>
          <a:endParaRPr lang="en-US"/>
        </a:p>
      </dgm:t>
    </dgm:pt>
    <dgm:pt modelId="{7FBE009B-87FD-4634-BB5E-F0A7F44D5EF8}" type="sibTrans" cxnId="{56D7CF26-6F27-4C05-B9FA-0AD6581B9CD1}">
      <dgm:prSet/>
      <dgm:spPr/>
      <dgm:t>
        <a:bodyPr/>
        <a:lstStyle/>
        <a:p>
          <a:endParaRPr lang="en-US"/>
        </a:p>
      </dgm:t>
    </dgm:pt>
    <dgm:pt modelId="{BE34B92E-1B05-4D7F-91D7-C2BD92046747}">
      <dgm:prSet custT="1"/>
      <dgm:spPr/>
      <dgm:t>
        <a:bodyPr/>
        <a:lstStyle/>
        <a:p>
          <a:r>
            <a:rPr lang="en-US" sz="1200">
              <a:latin typeface="Avenir Next LT Pro Light" panose="020B0304020202020204" pitchFamily="34" charset="0"/>
            </a:rPr>
            <a:t>Sharing project results and transition to post-project implementation</a:t>
          </a:r>
        </a:p>
      </dgm:t>
    </dgm:pt>
    <dgm:pt modelId="{D109B58B-16D5-4FD0-B4E8-BD847A4B4838}" type="parTrans" cxnId="{39CFBE8F-89AB-4CDA-83BC-02AE62DE12A1}">
      <dgm:prSet/>
      <dgm:spPr/>
      <dgm:t>
        <a:bodyPr/>
        <a:lstStyle/>
        <a:p>
          <a:endParaRPr lang="en-US"/>
        </a:p>
      </dgm:t>
    </dgm:pt>
    <dgm:pt modelId="{44870DCE-7135-4FF0-9E8E-6A6EC17C9008}" type="sibTrans" cxnId="{39CFBE8F-89AB-4CDA-83BC-02AE62DE12A1}">
      <dgm:prSet/>
      <dgm:spPr/>
      <dgm:t>
        <a:bodyPr/>
        <a:lstStyle/>
        <a:p>
          <a:endParaRPr lang="en-US"/>
        </a:p>
      </dgm:t>
    </dgm:pt>
    <dgm:pt modelId="{6475E64D-62E9-4548-8087-44741AB1F77D}" type="pres">
      <dgm:prSet presAssocID="{0D477522-B991-468F-ABD6-43F2F11C4CE5}" presName="root" presStyleCnt="0">
        <dgm:presLayoutVars>
          <dgm:chMax/>
          <dgm:chPref/>
          <dgm:animLvl val="lvl"/>
        </dgm:presLayoutVars>
      </dgm:prSet>
      <dgm:spPr/>
    </dgm:pt>
    <dgm:pt modelId="{0A010415-DFBD-4F49-898E-257177C53798}" type="pres">
      <dgm:prSet presAssocID="{0D477522-B991-468F-ABD6-43F2F11C4CE5}" presName="divider" presStyleLbl="node1" presStyleIdx="0" presStyleCnt="1"/>
      <dgm:spPr>
        <a:solidFill>
          <a:srgbClr val="365673"/>
        </a:solidFill>
      </dgm:spPr>
    </dgm:pt>
    <dgm:pt modelId="{A4D7B042-FE3A-44EA-AA86-8B445EFE6BB7}" type="pres">
      <dgm:prSet presAssocID="{0D477522-B991-468F-ABD6-43F2F11C4CE5}" presName="nodes" presStyleCnt="0">
        <dgm:presLayoutVars>
          <dgm:chMax/>
          <dgm:chPref/>
          <dgm:animLvl val="lvl"/>
        </dgm:presLayoutVars>
      </dgm:prSet>
      <dgm:spPr/>
    </dgm:pt>
    <dgm:pt modelId="{199E644C-36E3-42FD-8391-4953A007CFB5}" type="pres">
      <dgm:prSet presAssocID="{4DF8EFA1-93A3-4B17-9334-D045202D11B5}" presName="composite" presStyleCnt="0"/>
      <dgm:spPr/>
    </dgm:pt>
    <dgm:pt modelId="{A12B6291-C812-4EC4-A860-3646D042EF30}" type="pres">
      <dgm:prSet presAssocID="{4DF8EFA1-93A3-4B17-9334-D045202D11B5}" presName="L1TextContainer" presStyleLbl="revTx" presStyleIdx="0" presStyleCnt="8">
        <dgm:presLayoutVars>
          <dgm:chMax val="1"/>
          <dgm:chPref val="1"/>
          <dgm:bulletEnabled val="1"/>
        </dgm:presLayoutVars>
      </dgm:prSet>
      <dgm:spPr/>
    </dgm:pt>
    <dgm:pt modelId="{394B1B92-C7A7-4E61-8E8F-26FE7CFD26DF}" type="pres">
      <dgm:prSet presAssocID="{4DF8EFA1-93A3-4B17-9334-D045202D11B5}" presName="L2TextContainerWrapper" presStyleCnt="0">
        <dgm:presLayoutVars>
          <dgm:chMax val="0"/>
          <dgm:chPref val="0"/>
          <dgm:bulletEnabled val="1"/>
        </dgm:presLayoutVars>
      </dgm:prSet>
      <dgm:spPr/>
    </dgm:pt>
    <dgm:pt modelId="{A15C5EAA-B438-4AB9-9199-31C5C4275838}" type="pres">
      <dgm:prSet presAssocID="{4DF8EFA1-93A3-4B17-9334-D045202D11B5}" presName="L2TextContainer" presStyleLbl="bgAccFollowNode1" presStyleIdx="0" presStyleCnt="8" custLinFactNeighborX="4550" custLinFactNeighborY="1229"/>
      <dgm:spPr/>
    </dgm:pt>
    <dgm:pt modelId="{E1B36095-7751-4CD4-A3AD-77B4011E8679}" type="pres">
      <dgm:prSet presAssocID="{4DF8EFA1-93A3-4B17-9334-D045202D11B5}" presName="FlexibleEmptyPlaceHolder" presStyleCnt="0"/>
      <dgm:spPr/>
    </dgm:pt>
    <dgm:pt modelId="{3978CA76-3E4E-419E-81EA-78D4B2B8E356}" type="pres">
      <dgm:prSet presAssocID="{4DF8EFA1-93A3-4B17-9334-D045202D11B5}" presName="ConnectLine" presStyleLbl="alignNode1" presStyleIdx="0" presStyleCnt="8"/>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9D7B2309-9222-4649-97EA-218A4026EA67}" type="pres">
      <dgm:prSet presAssocID="{4DF8EFA1-93A3-4B17-9334-D045202D11B5}" presName="ConnectorPoint" presStyleLbl="fgAcc1" presStyleIdx="0" presStyleCnt="8"/>
      <dgm:spPr>
        <a:solidFill>
          <a:schemeClr val="lt1">
            <a:alpha val="90000"/>
            <a:hueOff val="0"/>
            <a:satOff val="0"/>
            <a:lumOff val="0"/>
            <a:alphaOff val="0"/>
          </a:schemeClr>
        </a:solidFill>
        <a:ln w="12700" cap="flat" cmpd="sng" algn="ctr">
          <a:noFill/>
          <a:prstDash val="solid"/>
          <a:miter lim="800000"/>
        </a:ln>
        <a:effectLst/>
      </dgm:spPr>
    </dgm:pt>
    <dgm:pt modelId="{9F54E55C-D582-42FC-B2C9-310B15915C54}" type="pres">
      <dgm:prSet presAssocID="{4DF8EFA1-93A3-4B17-9334-D045202D11B5}" presName="EmptyPlaceHolder" presStyleCnt="0"/>
      <dgm:spPr/>
    </dgm:pt>
    <dgm:pt modelId="{9202DF23-AEE9-44EF-B869-7DB64A1ED399}" type="pres">
      <dgm:prSet presAssocID="{C25160FF-FC39-48FA-86FE-940950D5E8DA}" presName="spaceBetweenRectangles" presStyleCnt="0"/>
      <dgm:spPr/>
    </dgm:pt>
    <dgm:pt modelId="{EB26E0B9-E429-432C-BEBA-FA66530A1C56}" type="pres">
      <dgm:prSet presAssocID="{DDB7207A-DAC8-45DF-B94C-0AB54F56845E}" presName="composite" presStyleCnt="0"/>
      <dgm:spPr/>
    </dgm:pt>
    <dgm:pt modelId="{493DDD3D-4B24-45A2-9097-64630CC52A0B}" type="pres">
      <dgm:prSet presAssocID="{DDB7207A-DAC8-45DF-B94C-0AB54F56845E}" presName="L1TextContainer" presStyleLbl="revTx" presStyleIdx="1" presStyleCnt="8">
        <dgm:presLayoutVars>
          <dgm:chMax val="1"/>
          <dgm:chPref val="1"/>
          <dgm:bulletEnabled val="1"/>
        </dgm:presLayoutVars>
      </dgm:prSet>
      <dgm:spPr/>
    </dgm:pt>
    <dgm:pt modelId="{48D30222-3FBC-407B-9778-BBF8E66F2B99}" type="pres">
      <dgm:prSet presAssocID="{DDB7207A-DAC8-45DF-B94C-0AB54F56845E}" presName="L2TextContainerWrapper" presStyleCnt="0">
        <dgm:presLayoutVars>
          <dgm:chMax val="0"/>
          <dgm:chPref val="0"/>
          <dgm:bulletEnabled val="1"/>
        </dgm:presLayoutVars>
      </dgm:prSet>
      <dgm:spPr/>
    </dgm:pt>
    <dgm:pt modelId="{18F7144A-6F4B-4B00-93ED-EF94B580767F}" type="pres">
      <dgm:prSet presAssocID="{DDB7207A-DAC8-45DF-B94C-0AB54F56845E}" presName="L2TextContainer" presStyleLbl="bgAccFollowNode1" presStyleIdx="1" presStyleCnt="8" custScaleX="133404" custLinFactNeighborX="-3797" custLinFactNeighborY="3375"/>
      <dgm:spPr/>
    </dgm:pt>
    <dgm:pt modelId="{A0C7E75D-A4EF-4E47-8094-7CE4442F2BBD}" type="pres">
      <dgm:prSet presAssocID="{DDB7207A-DAC8-45DF-B94C-0AB54F56845E}" presName="FlexibleEmptyPlaceHolder" presStyleCnt="0"/>
      <dgm:spPr/>
    </dgm:pt>
    <dgm:pt modelId="{24CD313B-7760-42B5-A5CB-4BA4B9AB5D6D}" type="pres">
      <dgm:prSet presAssocID="{DDB7207A-DAC8-45DF-B94C-0AB54F56845E}" presName="ConnectLine" presStyleLbl="alignNode1" presStyleIdx="1" presStyleCnt="8" custFlipVert="0" custFlipHor="1" custSzX="45720" custScaleY="98737" custLinFactX="-300000" custLinFactNeighborX="-335484" custLinFactNeighborY="2335"/>
      <dgm:spPr>
        <a:solidFill>
          <a:schemeClr val="accent5">
            <a:hueOff val="-965506"/>
            <a:satOff val="-2488"/>
            <a:lumOff val="-1681"/>
            <a:alphaOff val="0"/>
          </a:schemeClr>
        </a:solidFill>
        <a:ln w="6350" cap="flat" cmpd="sng" algn="ctr">
          <a:solidFill>
            <a:schemeClr val="accent5">
              <a:hueOff val="-965506"/>
              <a:satOff val="-2488"/>
              <a:lumOff val="-1681"/>
              <a:alphaOff val="0"/>
            </a:schemeClr>
          </a:solidFill>
          <a:prstDash val="dash"/>
          <a:miter lim="800000"/>
        </a:ln>
        <a:effectLst/>
      </dgm:spPr>
    </dgm:pt>
    <dgm:pt modelId="{21BC10D3-F176-4EBD-B7A5-44F9E1787A75}" type="pres">
      <dgm:prSet presAssocID="{DDB7207A-DAC8-45DF-B94C-0AB54F56845E}" presName="ConnectorPoint" presStyleLbl="fgAcc1" presStyleIdx="1" presStyleCnt="8" custLinFactX="-60370" custLinFactNeighborX="-100000"/>
      <dgm:spPr>
        <a:solidFill>
          <a:schemeClr val="lt1">
            <a:alpha val="90000"/>
            <a:hueOff val="0"/>
            <a:satOff val="0"/>
            <a:lumOff val="0"/>
            <a:alphaOff val="0"/>
          </a:schemeClr>
        </a:solidFill>
        <a:ln w="12700" cap="flat" cmpd="sng" algn="ctr">
          <a:noFill/>
          <a:prstDash val="solid"/>
          <a:miter lim="800000"/>
        </a:ln>
        <a:effectLst/>
      </dgm:spPr>
    </dgm:pt>
    <dgm:pt modelId="{BDB29BDA-92A1-4117-99BD-0B618F0160B4}" type="pres">
      <dgm:prSet presAssocID="{DDB7207A-DAC8-45DF-B94C-0AB54F56845E}" presName="EmptyPlaceHolder" presStyleCnt="0"/>
      <dgm:spPr/>
    </dgm:pt>
    <dgm:pt modelId="{4A6E89ED-AEF8-4D21-81C8-EDA951135256}" type="pres">
      <dgm:prSet presAssocID="{373A5B58-E974-4A9F-96DB-7A518BB1F1F0}" presName="spaceBetweenRectangles" presStyleCnt="0"/>
      <dgm:spPr/>
    </dgm:pt>
    <dgm:pt modelId="{E0434B4C-18E3-4B50-9909-EFE47E4F7847}" type="pres">
      <dgm:prSet presAssocID="{A513A213-52C8-4887-8145-1661BD448D1C}" presName="composite" presStyleCnt="0"/>
      <dgm:spPr/>
    </dgm:pt>
    <dgm:pt modelId="{52ADE82C-CFE6-4D65-9B95-DF7E4590B222}" type="pres">
      <dgm:prSet presAssocID="{A513A213-52C8-4887-8145-1661BD448D1C}" presName="L1TextContainer" presStyleLbl="revTx" presStyleIdx="2" presStyleCnt="8">
        <dgm:presLayoutVars>
          <dgm:chMax val="1"/>
          <dgm:chPref val="1"/>
          <dgm:bulletEnabled val="1"/>
        </dgm:presLayoutVars>
      </dgm:prSet>
      <dgm:spPr/>
    </dgm:pt>
    <dgm:pt modelId="{D33F537E-2A6D-4D00-A9D2-785A83505B17}" type="pres">
      <dgm:prSet presAssocID="{A513A213-52C8-4887-8145-1661BD448D1C}" presName="L2TextContainerWrapper" presStyleCnt="0">
        <dgm:presLayoutVars>
          <dgm:chMax val="0"/>
          <dgm:chPref val="0"/>
          <dgm:bulletEnabled val="1"/>
        </dgm:presLayoutVars>
      </dgm:prSet>
      <dgm:spPr/>
    </dgm:pt>
    <dgm:pt modelId="{310F3391-0F59-46CC-AA78-830E45980EAF}" type="pres">
      <dgm:prSet presAssocID="{A513A213-52C8-4887-8145-1661BD448D1C}" presName="L2TextContainer" presStyleLbl="bgAccFollowNode1" presStyleIdx="2" presStyleCnt="8" custScaleX="110664"/>
      <dgm:spPr/>
    </dgm:pt>
    <dgm:pt modelId="{8D179E9F-150A-40A3-9E77-427F7A122259}" type="pres">
      <dgm:prSet presAssocID="{A513A213-52C8-4887-8145-1661BD448D1C}" presName="FlexibleEmptyPlaceHolder" presStyleCnt="0"/>
      <dgm:spPr/>
    </dgm:pt>
    <dgm:pt modelId="{41F55590-97AD-41AC-96D7-8C8A9A8B0CC7}" type="pres">
      <dgm:prSet presAssocID="{A513A213-52C8-4887-8145-1661BD448D1C}" presName="ConnectLine" presStyleLbl="alignNode1" presStyleIdx="2" presStyleCnt="8"/>
      <dgm:spPr>
        <a:solidFill>
          <a:schemeClr val="accent5">
            <a:hueOff val="-1931012"/>
            <a:satOff val="-4977"/>
            <a:lumOff val="-3361"/>
            <a:alphaOff val="0"/>
          </a:schemeClr>
        </a:solidFill>
        <a:ln w="6350" cap="flat" cmpd="sng" algn="ctr">
          <a:solidFill>
            <a:schemeClr val="accent5">
              <a:hueOff val="-1931012"/>
              <a:satOff val="-4977"/>
              <a:lumOff val="-3361"/>
              <a:alphaOff val="0"/>
            </a:schemeClr>
          </a:solidFill>
          <a:prstDash val="dash"/>
          <a:miter lim="800000"/>
        </a:ln>
        <a:effectLst/>
      </dgm:spPr>
    </dgm:pt>
    <dgm:pt modelId="{624AFBA9-C822-41FA-AC38-0E42AAD4DC03}" type="pres">
      <dgm:prSet presAssocID="{A513A213-52C8-4887-8145-1661BD448D1C}" presName="ConnectorPoint"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8939FBA3-B6CB-4246-A37B-770FB1C5112B}" type="pres">
      <dgm:prSet presAssocID="{A513A213-52C8-4887-8145-1661BD448D1C}" presName="EmptyPlaceHolder" presStyleCnt="0"/>
      <dgm:spPr/>
    </dgm:pt>
    <dgm:pt modelId="{18465486-9920-4AF9-A4F9-6D962671B35C}" type="pres">
      <dgm:prSet presAssocID="{4E13D1FD-502E-41D3-BA43-1808F261ACC8}" presName="spaceBetweenRectangles" presStyleCnt="0"/>
      <dgm:spPr/>
    </dgm:pt>
    <dgm:pt modelId="{2983A09B-BB8C-4FC3-9BD0-1BBAF0448B24}" type="pres">
      <dgm:prSet presAssocID="{71D8B147-8718-4CB5-A78D-09ADFDB46993}" presName="composite" presStyleCnt="0"/>
      <dgm:spPr/>
    </dgm:pt>
    <dgm:pt modelId="{36910D2D-0CAA-46AD-BCDA-B6B6D4F3E23B}" type="pres">
      <dgm:prSet presAssocID="{71D8B147-8718-4CB5-A78D-09ADFDB46993}" presName="L1TextContainer" presStyleLbl="revTx" presStyleIdx="3" presStyleCnt="8">
        <dgm:presLayoutVars>
          <dgm:chMax val="1"/>
          <dgm:chPref val="1"/>
          <dgm:bulletEnabled val="1"/>
        </dgm:presLayoutVars>
      </dgm:prSet>
      <dgm:spPr/>
    </dgm:pt>
    <dgm:pt modelId="{5CC84FEA-759C-4749-B203-275A3B7912B5}" type="pres">
      <dgm:prSet presAssocID="{71D8B147-8718-4CB5-A78D-09ADFDB46993}" presName="L2TextContainerWrapper" presStyleCnt="0">
        <dgm:presLayoutVars>
          <dgm:chMax val="0"/>
          <dgm:chPref val="0"/>
          <dgm:bulletEnabled val="1"/>
        </dgm:presLayoutVars>
      </dgm:prSet>
      <dgm:spPr/>
    </dgm:pt>
    <dgm:pt modelId="{AA9BD3EA-599A-4AE0-9F93-1D98C0A69942}" type="pres">
      <dgm:prSet presAssocID="{71D8B147-8718-4CB5-A78D-09ADFDB46993}" presName="L2TextContainer" presStyleLbl="bgAccFollowNode1" presStyleIdx="3" presStyleCnt="8"/>
      <dgm:spPr/>
    </dgm:pt>
    <dgm:pt modelId="{D2C5DA62-5C80-4AE9-A399-6B50A630C31B}" type="pres">
      <dgm:prSet presAssocID="{71D8B147-8718-4CB5-A78D-09ADFDB46993}" presName="FlexibleEmptyPlaceHolder" presStyleCnt="0"/>
      <dgm:spPr/>
    </dgm:pt>
    <dgm:pt modelId="{085FF022-FC2D-448D-B9E5-851B1E458B5C}" type="pres">
      <dgm:prSet presAssocID="{71D8B147-8718-4CB5-A78D-09ADFDB46993}" presName="ConnectLine" presStyleLbl="alignNode1" presStyleIdx="3" presStyleCnt="8"/>
      <dgm:spPr>
        <a:solidFill>
          <a:schemeClr val="accent5">
            <a:hueOff val="-2896518"/>
            <a:satOff val="-7465"/>
            <a:lumOff val="-5042"/>
            <a:alphaOff val="0"/>
          </a:schemeClr>
        </a:solidFill>
        <a:ln w="6350" cap="flat" cmpd="sng" algn="ctr">
          <a:solidFill>
            <a:schemeClr val="accent5">
              <a:hueOff val="-2896518"/>
              <a:satOff val="-7465"/>
              <a:lumOff val="-5042"/>
              <a:alphaOff val="0"/>
            </a:schemeClr>
          </a:solidFill>
          <a:prstDash val="dash"/>
          <a:miter lim="800000"/>
        </a:ln>
        <a:effectLst/>
      </dgm:spPr>
    </dgm:pt>
    <dgm:pt modelId="{EA03AA66-452C-4AEB-953A-80D68FA28048}" type="pres">
      <dgm:prSet presAssocID="{71D8B147-8718-4CB5-A78D-09ADFDB46993}" presName="ConnectorPoint"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0CFC6C7C-C619-47F6-A9E6-370D7F329556}" type="pres">
      <dgm:prSet presAssocID="{71D8B147-8718-4CB5-A78D-09ADFDB46993}" presName="EmptyPlaceHolder" presStyleCnt="0"/>
      <dgm:spPr/>
    </dgm:pt>
    <dgm:pt modelId="{95476E28-038B-443D-AC60-1D09C508349F}" type="pres">
      <dgm:prSet presAssocID="{76094CCA-411A-4C8A-A634-CC0B4A303054}" presName="spaceBetweenRectangles" presStyleCnt="0"/>
      <dgm:spPr/>
    </dgm:pt>
    <dgm:pt modelId="{1E5F9AA4-9B0A-4383-BC2C-371C1EBB105A}" type="pres">
      <dgm:prSet presAssocID="{68259E07-DBA5-45D6-8945-17EFBCB44ECC}" presName="composite" presStyleCnt="0"/>
      <dgm:spPr/>
    </dgm:pt>
    <dgm:pt modelId="{789DD40B-CB22-48DA-87AA-771F4A7C3411}" type="pres">
      <dgm:prSet presAssocID="{68259E07-DBA5-45D6-8945-17EFBCB44ECC}" presName="L1TextContainer" presStyleLbl="revTx" presStyleIdx="4" presStyleCnt="8">
        <dgm:presLayoutVars>
          <dgm:chMax val="1"/>
          <dgm:chPref val="1"/>
          <dgm:bulletEnabled val="1"/>
        </dgm:presLayoutVars>
      </dgm:prSet>
      <dgm:spPr/>
    </dgm:pt>
    <dgm:pt modelId="{96DEAA81-52F9-442D-9EC0-219AF5F3F6F5}" type="pres">
      <dgm:prSet presAssocID="{68259E07-DBA5-45D6-8945-17EFBCB44ECC}" presName="L2TextContainerWrapper" presStyleCnt="0">
        <dgm:presLayoutVars>
          <dgm:chMax val="0"/>
          <dgm:chPref val="0"/>
          <dgm:bulletEnabled val="1"/>
        </dgm:presLayoutVars>
      </dgm:prSet>
      <dgm:spPr/>
    </dgm:pt>
    <dgm:pt modelId="{25676E1E-887C-4650-BC3A-4CB35502BAED}" type="pres">
      <dgm:prSet presAssocID="{68259E07-DBA5-45D6-8945-17EFBCB44ECC}" presName="L2TextContainer" presStyleLbl="bgAccFollowNode1" presStyleIdx="4" presStyleCnt="8"/>
      <dgm:spPr/>
    </dgm:pt>
    <dgm:pt modelId="{EDB88B6D-D981-4856-B900-9FC79CB28E2D}" type="pres">
      <dgm:prSet presAssocID="{68259E07-DBA5-45D6-8945-17EFBCB44ECC}" presName="FlexibleEmptyPlaceHolder" presStyleCnt="0"/>
      <dgm:spPr/>
    </dgm:pt>
    <dgm:pt modelId="{ED67A19F-3CF6-4BF5-AA20-923BBA239AE8}" type="pres">
      <dgm:prSet presAssocID="{68259E07-DBA5-45D6-8945-17EFBCB44ECC}" presName="ConnectLine" presStyleLbl="alignNode1" presStyleIdx="4" presStyleCnt="8"/>
      <dgm:spPr>
        <a:solidFill>
          <a:schemeClr val="accent5">
            <a:hueOff val="-3862025"/>
            <a:satOff val="-9954"/>
            <a:lumOff val="-6723"/>
            <a:alphaOff val="0"/>
          </a:schemeClr>
        </a:solidFill>
        <a:ln w="6350" cap="flat" cmpd="sng" algn="ctr">
          <a:solidFill>
            <a:schemeClr val="accent5">
              <a:hueOff val="-3862025"/>
              <a:satOff val="-9954"/>
              <a:lumOff val="-6723"/>
              <a:alphaOff val="0"/>
            </a:schemeClr>
          </a:solidFill>
          <a:prstDash val="dash"/>
          <a:miter lim="800000"/>
        </a:ln>
        <a:effectLst/>
      </dgm:spPr>
    </dgm:pt>
    <dgm:pt modelId="{55351E2F-7DA5-47EE-A869-329E3C5FD2D1}" type="pres">
      <dgm:prSet presAssocID="{68259E07-DBA5-45D6-8945-17EFBCB44ECC}" presName="ConnectorPoint"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75E64F86-D3FD-4149-A851-D99C74CAD57D}" type="pres">
      <dgm:prSet presAssocID="{68259E07-DBA5-45D6-8945-17EFBCB44ECC}" presName="EmptyPlaceHolder" presStyleCnt="0"/>
      <dgm:spPr/>
    </dgm:pt>
    <dgm:pt modelId="{C6B2DFC6-7F3C-4D26-8396-4EA2194C3B48}" type="pres">
      <dgm:prSet presAssocID="{EEAA37B2-6376-4AED-8255-53799530DAEC}" presName="spaceBetweenRectangles" presStyleCnt="0"/>
      <dgm:spPr/>
    </dgm:pt>
    <dgm:pt modelId="{E18BC06E-27A6-4B93-A90F-E9B7BB8AAFEF}" type="pres">
      <dgm:prSet presAssocID="{90C9FAC3-5AF6-4D4A-9E1D-A8DA23C07F11}" presName="composite" presStyleCnt="0"/>
      <dgm:spPr/>
    </dgm:pt>
    <dgm:pt modelId="{7CD0D751-FD97-46C9-AF2D-10B4E7014928}" type="pres">
      <dgm:prSet presAssocID="{90C9FAC3-5AF6-4D4A-9E1D-A8DA23C07F11}" presName="L1TextContainer" presStyleLbl="revTx" presStyleIdx="5" presStyleCnt="8">
        <dgm:presLayoutVars>
          <dgm:chMax val="1"/>
          <dgm:chPref val="1"/>
          <dgm:bulletEnabled val="1"/>
        </dgm:presLayoutVars>
      </dgm:prSet>
      <dgm:spPr/>
    </dgm:pt>
    <dgm:pt modelId="{F0C54F4B-8682-4957-B412-EA7EAC4F32DA}" type="pres">
      <dgm:prSet presAssocID="{90C9FAC3-5AF6-4D4A-9E1D-A8DA23C07F11}" presName="L2TextContainerWrapper" presStyleCnt="0">
        <dgm:presLayoutVars>
          <dgm:chMax val="0"/>
          <dgm:chPref val="0"/>
          <dgm:bulletEnabled val="1"/>
        </dgm:presLayoutVars>
      </dgm:prSet>
      <dgm:spPr/>
    </dgm:pt>
    <dgm:pt modelId="{859FB001-2F3D-4441-B410-1C3913B2DCCC}" type="pres">
      <dgm:prSet presAssocID="{90C9FAC3-5AF6-4D4A-9E1D-A8DA23C07F11}" presName="L2TextContainer" presStyleLbl="bgAccFollowNode1" presStyleIdx="5" presStyleCnt="8"/>
      <dgm:spPr/>
    </dgm:pt>
    <dgm:pt modelId="{2C52D21C-36DB-4F6A-8DD2-C9F5159895CF}" type="pres">
      <dgm:prSet presAssocID="{90C9FAC3-5AF6-4D4A-9E1D-A8DA23C07F11}" presName="FlexibleEmptyPlaceHolder" presStyleCnt="0"/>
      <dgm:spPr/>
    </dgm:pt>
    <dgm:pt modelId="{4785F16F-20FA-4728-BC01-18FF0F6C501F}" type="pres">
      <dgm:prSet presAssocID="{90C9FAC3-5AF6-4D4A-9E1D-A8DA23C07F11}" presName="ConnectLine" presStyleLbl="alignNode1" presStyleIdx="5" presStyleCnt="8"/>
      <dgm:spPr>
        <a:solidFill>
          <a:schemeClr val="accent5">
            <a:hueOff val="-4827531"/>
            <a:satOff val="-12442"/>
            <a:lumOff val="-8404"/>
            <a:alphaOff val="0"/>
          </a:schemeClr>
        </a:solidFill>
        <a:ln w="6350" cap="flat" cmpd="sng" algn="ctr">
          <a:solidFill>
            <a:schemeClr val="accent5">
              <a:hueOff val="-4827531"/>
              <a:satOff val="-12442"/>
              <a:lumOff val="-8404"/>
              <a:alphaOff val="0"/>
            </a:schemeClr>
          </a:solidFill>
          <a:prstDash val="dash"/>
          <a:miter lim="800000"/>
        </a:ln>
        <a:effectLst/>
      </dgm:spPr>
    </dgm:pt>
    <dgm:pt modelId="{7DF5D5A1-A519-43BC-A60B-A58AAB9650E5}" type="pres">
      <dgm:prSet presAssocID="{90C9FAC3-5AF6-4D4A-9E1D-A8DA23C07F11}" presName="ConnectorPoint"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C51EFF6F-A7E2-40AC-B338-C08B3A2499E7}" type="pres">
      <dgm:prSet presAssocID="{90C9FAC3-5AF6-4D4A-9E1D-A8DA23C07F11}" presName="EmptyPlaceHolder" presStyleCnt="0"/>
      <dgm:spPr/>
    </dgm:pt>
    <dgm:pt modelId="{FB4FDF31-1A76-4863-BBB3-B7A50083476F}" type="pres">
      <dgm:prSet presAssocID="{6A8167A4-982E-4BE9-A684-FC9FD0A48C7A}" presName="spaceBetweenRectangles" presStyleCnt="0"/>
      <dgm:spPr/>
    </dgm:pt>
    <dgm:pt modelId="{D50F269F-9A14-4FDB-9DDE-5BBB02233614}" type="pres">
      <dgm:prSet presAssocID="{04EC6032-40D0-4DF9-8FCB-8AED999552CF}" presName="composite" presStyleCnt="0"/>
      <dgm:spPr/>
    </dgm:pt>
    <dgm:pt modelId="{0F74235F-B27D-4FDB-B709-66ADA2CDB0A5}" type="pres">
      <dgm:prSet presAssocID="{04EC6032-40D0-4DF9-8FCB-8AED999552CF}" presName="L1TextContainer" presStyleLbl="revTx" presStyleIdx="6" presStyleCnt="8">
        <dgm:presLayoutVars>
          <dgm:chMax val="1"/>
          <dgm:chPref val="1"/>
          <dgm:bulletEnabled val="1"/>
        </dgm:presLayoutVars>
      </dgm:prSet>
      <dgm:spPr/>
    </dgm:pt>
    <dgm:pt modelId="{6CB7C100-D50C-492B-850E-AA9005E31D36}" type="pres">
      <dgm:prSet presAssocID="{04EC6032-40D0-4DF9-8FCB-8AED999552CF}" presName="L2TextContainerWrapper" presStyleCnt="0">
        <dgm:presLayoutVars>
          <dgm:chMax val="0"/>
          <dgm:chPref val="0"/>
          <dgm:bulletEnabled val="1"/>
        </dgm:presLayoutVars>
      </dgm:prSet>
      <dgm:spPr/>
    </dgm:pt>
    <dgm:pt modelId="{E665093C-8A50-427B-9609-83C792B7833C}" type="pres">
      <dgm:prSet presAssocID="{04EC6032-40D0-4DF9-8FCB-8AED999552CF}" presName="L2TextContainer" presStyleLbl="bgAccFollowNode1" presStyleIdx="6" presStyleCnt="8"/>
      <dgm:spPr/>
    </dgm:pt>
    <dgm:pt modelId="{653EA092-C417-44BD-A382-F20418693726}" type="pres">
      <dgm:prSet presAssocID="{04EC6032-40D0-4DF9-8FCB-8AED999552CF}" presName="FlexibleEmptyPlaceHolder" presStyleCnt="0"/>
      <dgm:spPr/>
    </dgm:pt>
    <dgm:pt modelId="{A30598F8-48FF-468D-A570-D2C0D486F26A}" type="pres">
      <dgm:prSet presAssocID="{04EC6032-40D0-4DF9-8FCB-8AED999552CF}" presName="ConnectLine" presStyleLbl="alignNode1" presStyleIdx="6" presStyleCnt="8"/>
      <dgm:spPr>
        <a:solidFill>
          <a:schemeClr val="accent5">
            <a:hueOff val="-5793037"/>
            <a:satOff val="-14931"/>
            <a:lumOff val="-10084"/>
            <a:alphaOff val="0"/>
          </a:schemeClr>
        </a:solidFill>
        <a:ln w="6350" cap="flat" cmpd="sng" algn="ctr">
          <a:solidFill>
            <a:schemeClr val="accent5">
              <a:hueOff val="-5793037"/>
              <a:satOff val="-14931"/>
              <a:lumOff val="-10084"/>
              <a:alphaOff val="0"/>
            </a:schemeClr>
          </a:solidFill>
          <a:prstDash val="dash"/>
          <a:miter lim="800000"/>
        </a:ln>
        <a:effectLst/>
      </dgm:spPr>
    </dgm:pt>
    <dgm:pt modelId="{18E8571F-74A8-4454-9945-F19EE723D5ED}" type="pres">
      <dgm:prSet presAssocID="{04EC6032-40D0-4DF9-8FCB-8AED999552CF}" presName="ConnectorPoint"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5DCEBCDC-6596-4FD8-8E47-BC861CEE7509}" type="pres">
      <dgm:prSet presAssocID="{04EC6032-40D0-4DF9-8FCB-8AED999552CF}" presName="EmptyPlaceHolder" presStyleCnt="0"/>
      <dgm:spPr/>
    </dgm:pt>
    <dgm:pt modelId="{05CC4F1B-38E9-48FD-B093-27ED88947710}" type="pres">
      <dgm:prSet presAssocID="{4C24BB0C-15DA-45A0-95E5-6F69A9D22F54}" presName="spaceBetweenRectangles" presStyleCnt="0"/>
      <dgm:spPr/>
    </dgm:pt>
    <dgm:pt modelId="{99436412-5613-45FA-A174-B54C4930B990}" type="pres">
      <dgm:prSet presAssocID="{649AD015-E671-440A-8915-73AD27DC359A}" presName="composite" presStyleCnt="0"/>
      <dgm:spPr/>
    </dgm:pt>
    <dgm:pt modelId="{8D21589F-D20E-451A-B721-7BFB150ED986}" type="pres">
      <dgm:prSet presAssocID="{649AD015-E671-440A-8915-73AD27DC359A}" presName="L1TextContainer" presStyleLbl="revTx" presStyleIdx="7" presStyleCnt="8">
        <dgm:presLayoutVars>
          <dgm:chMax val="1"/>
          <dgm:chPref val="1"/>
          <dgm:bulletEnabled val="1"/>
        </dgm:presLayoutVars>
      </dgm:prSet>
      <dgm:spPr/>
    </dgm:pt>
    <dgm:pt modelId="{8BA1E7E1-B2F5-41A7-A2E9-EC2D2AD54A3B}" type="pres">
      <dgm:prSet presAssocID="{649AD015-E671-440A-8915-73AD27DC359A}" presName="L2TextContainerWrapper" presStyleCnt="0">
        <dgm:presLayoutVars>
          <dgm:chMax val="0"/>
          <dgm:chPref val="0"/>
          <dgm:bulletEnabled val="1"/>
        </dgm:presLayoutVars>
      </dgm:prSet>
      <dgm:spPr/>
    </dgm:pt>
    <dgm:pt modelId="{07FCAE97-9AD2-4A02-870F-DF80A5689FA2}" type="pres">
      <dgm:prSet presAssocID="{649AD015-E671-440A-8915-73AD27DC359A}" presName="L2TextContainer" presStyleLbl="bgAccFollowNode1" presStyleIdx="7" presStyleCnt="8"/>
      <dgm:spPr/>
    </dgm:pt>
    <dgm:pt modelId="{5006DDE2-8F65-4700-BF77-D6A0801D8FED}" type="pres">
      <dgm:prSet presAssocID="{649AD015-E671-440A-8915-73AD27DC359A}" presName="FlexibleEmptyPlaceHolder" presStyleCnt="0"/>
      <dgm:spPr/>
    </dgm:pt>
    <dgm:pt modelId="{E5B646F0-1A48-40AB-81FB-855E11F1E2E0}" type="pres">
      <dgm:prSet presAssocID="{649AD015-E671-440A-8915-73AD27DC359A}" presName="ConnectLine" presStyleLbl="alignNode1" presStyleIdx="7" presStyleCnt="8"/>
      <dgm:spPr>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gm:spPr>
    </dgm:pt>
    <dgm:pt modelId="{7E8CC26E-51AD-457D-909E-5AF6F6EC8A12}" type="pres">
      <dgm:prSet presAssocID="{649AD015-E671-440A-8915-73AD27DC359A}" presName="ConnectorPoint"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050D280-8C82-4A74-94D5-EEF01CC5524B}" type="pres">
      <dgm:prSet presAssocID="{649AD015-E671-440A-8915-73AD27DC359A}" presName="EmptyPlaceHolder" presStyleCnt="0"/>
      <dgm:spPr/>
    </dgm:pt>
  </dgm:ptLst>
  <dgm:cxnLst>
    <dgm:cxn modelId="{6EFA6507-3C24-49AE-B9CE-FD1445B446A9}" type="presOf" srcId="{F383AB6E-088A-4644-8F3F-120CCDAB995D}" destId="{25676E1E-887C-4650-BC3A-4CB35502BAED}" srcOrd="0" destOrd="0" presId="urn:microsoft.com/office/officeart/2017/3/layout/HorizontalPathTimeline"/>
    <dgm:cxn modelId="{56D7CF26-6F27-4C05-B9FA-0AD6581B9CD1}" srcId="{0D477522-B991-468F-ABD6-43F2F11C4CE5}" destId="{649AD015-E671-440A-8915-73AD27DC359A}" srcOrd="7" destOrd="0" parTransId="{3ED91D75-99CB-4093-B34C-61DAEFE3B9D0}" sibTransId="{7FBE009B-87FD-4634-BB5E-F0A7F44D5EF8}"/>
    <dgm:cxn modelId="{A0EC7A29-B82F-44BE-86F9-92C382CFC436}" type="presOf" srcId="{2B390E0E-48E1-429F-9622-BB88A506589F}" destId="{A15C5EAA-B438-4AB9-9199-31C5C4275838}" srcOrd="0" destOrd="0" presId="urn:microsoft.com/office/officeart/2017/3/layout/HorizontalPathTimeline"/>
    <dgm:cxn modelId="{DF820D34-8C43-480D-BCC4-AEE8B36D2EF3}" srcId="{A513A213-52C8-4887-8145-1661BD448D1C}" destId="{3F928A60-6BF9-4E01-B2BF-62706B8B37A3}" srcOrd="0" destOrd="0" parTransId="{74C36389-21A7-4E30-B823-FF2184E9067E}" sibTransId="{436559DB-EE54-42EE-87EB-99E05E14A4EE}"/>
    <dgm:cxn modelId="{95F1A83F-ED06-4C1C-985A-AEB22323B3BF}" type="presOf" srcId="{0D477522-B991-468F-ABD6-43F2F11C4CE5}" destId="{6475E64D-62E9-4548-8087-44741AB1F77D}" srcOrd="0" destOrd="0" presId="urn:microsoft.com/office/officeart/2017/3/layout/HorizontalPathTimeline"/>
    <dgm:cxn modelId="{ACFC5961-D4CA-439A-B265-108D01CF8533}" srcId="{0D477522-B991-468F-ABD6-43F2F11C4CE5}" destId="{4DF8EFA1-93A3-4B17-9334-D045202D11B5}" srcOrd="0" destOrd="0" parTransId="{254AC6A9-4D3C-45D0-A7C2-54E36FF20A5F}" sibTransId="{C25160FF-FC39-48FA-86FE-940950D5E8DA}"/>
    <dgm:cxn modelId="{DC929A62-3600-44F0-992C-76283AED387A}" srcId="{90C9FAC3-5AF6-4D4A-9E1D-A8DA23C07F11}" destId="{369916B9-8F19-40D3-8808-9959B0544E01}" srcOrd="0" destOrd="0" parTransId="{A65B3B6D-667E-4DB4-8332-6305EA11AE37}" sibTransId="{3FFCC527-4F7F-4B00-B49E-6A3A10B3050E}"/>
    <dgm:cxn modelId="{FA0FD867-2906-4B61-B792-86A05DF74FF8}" type="presOf" srcId="{4DF8EFA1-93A3-4B17-9334-D045202D11B5}" destId="{A12B6291-C812-4EC4-A860-3646D042EF30}" srcOrd="0" destOrd="0" presId="urn:microsoft.com/office/officeart/2017/3/layout/HorizontalPathTimeline"/>
    <dgm:cxn modelId="{3F384168-1CFF-4D64-B19B-87550782D131}" type="presOf" srcId="{90C9FAC3-5AF6-4D4A-9E1D-A8DA23C07F11}" destId="{7CD0D751-FD97-46C9-AF2D-10B4E7014928}" srcOrd="0" destOrd="0" presId="urn:microsoft.com/office/officeart/2017/3/layout/HorizontalPathTimeline"/>
    <dgm:cxn modelId="{B0AF9B68-1CB6-44CE-911B-5A406C97B452}" srcId="{0D477522-B991-468F-ABD6-43F2F11C4CE5}" destId="{90C9FAC3-5AF6-4D4A-9E1D-A8DA23C07F11}" srcOrd="5" destOrd="0" parTransId="{BD41226A-9195-41C3-A9B9-329B5868C302}" sibTransId="{6A8167A4-982E-4BE9-A684-FC9FD0A48C7A}"/>
    <dgm:cxn modelId="{8A42C351-43AC-46F6-BC16-9F27DCFF6438}" type="presOf" srcId="{3F928A60-6BF9-4E01-B2BF-62706B8B37A3}" destId="{310F3391-0F59-46CC-AA78-830E45980EAF}" srcOrd="0" destOrd="0" presId="urn:microsoft.com/office/officeart/2017/3/layout/HorizontalPathTimeline"/>
    <dgm:cxn modelId="{F1D73572-2C0A-4E54-8F3B-188695CD5CC9}" type="presOf" srcId="{1CDF8520-AAF8-44CF-9B52-211193CCEC32}" destId="{AA9BD3EA-599A-4AE0-9F93-1D98C0A69942}" srcOrd="0" destOrd="0" presId="urn:microsoft.com/office/officeart/2017/3/layout/HorizontalPathTimeline"/>
    <dgm:cxn modelId="{7C55BB77-DF43-4D39-A2CF-B77D13F2D2AC}" type="presOf" srcId="{A513A213-52C8-4887-8145-1661BD448D1C}" destId="{52ADE82C-CFE6-4D65-9B95-DF7E4590B222}" srcOrd="0" destOrd="0" presId="urn:microsoft.com/office/officeart/2017/3/layout/HorizontalPathTimeline"/>
    <dgm:cxn modelId="{D370215A-DCF3-4B5E-BADA-298105231652}" srcId="{68259E07-DBA5-45D6-8945-17EFBCB44ECC}" destId="{F383AB6E-088A-4644-8F3F-120CCDAB995D}" srcOrd="0" destOrd="0" parTransId="{9FCE93BF-187D-423C-A6B4-DD0723640CD9}" sibTransId="{9D57528B-C0C7-43DD-AA8E-EFE8117FDB9B}"/>
    <dgm:cxn modelId="{34224180-D167-45B9-A590-890A1A6A1DDE}" srcId="{04EC6032-40D0-4DF9-8FCB-8AED999552CF}" destId="{131D6FF4-BBF4-4DDE-A841-F23E7DE4B867}" srcOrd="0" destOrd="0" parTransId="{CB6610D7-DB81-412D-92C6-B6C01108FDE3}" sibTransId="{B641EA6B-E57D-4878-AF19-6BE1151D13B1}"/>
    <dgm:cxn modelId="{4F4CB489-7269-4573-B91B-4F0884154729}" type="presOf" srcId="{649AD015-E671-440A-8915-73AD27DC359A}" destId="{8D21589F-D20E-451A-B721-7BFB150ED986}" srcOrd="0" destOrd="0" presId="urn:microsoft.com/office/officeart/2017/3/layout/HorizontalPathTimeline"/>
    <dgm:cxn modelId="{39CFBE8F-89AB-4CDA-83BC-02AE62DE12A1}" srcId="{649AD015-E671-440A-8915-73AD27DC359A}" destId="{BE34B92E-1B05-4D7F-91D7-C2BD92046747}" srcOrd="0" destOrd="0" parTransId="{D109B58B-16D5-4FD0-B4E8-BD847A4B4838}" sibTransId="{44870DCE-7135-4FF0-9E8E-6A6EC17C9008}"/>
    <dgm:cxn modelId="{17D31091-536D-42B9-89CE-4200B7D79655}" srcId="{71D8B147-8718-4CB5-A78D-09ADFDB46993}" destId="{1CDF8520-AAF8-44CF-9B52-211193CCEC32}" srcOrd="0" destOrd="0" parTransId="{901B016F-00F0-475B-ADE9-E81C96CE00FE}" sibTransId="{3A992C78-58CE-4BE9-A77B-996F00E9920C}"/>
    <dgm:cxn modelId="{557BD296-9786-4200-AEE3-C1873220490E}" type="presOf" srcId="{DDB7207A-DAC8-45DF-B94C-0AB54F56845E}" destId="{493DDD3D-4B24-45A2-9097-64630CC52A0B}" srcOrd="0" destOrd="0" presId="urn:microsoft.com/office/officeart/2017/3/layout/HorizontalPathTimeline"/>
    <dgm:cxn modelId="{DB521C9B-D34B-47E2-B22B-02CD2735ACAD}" srcId="{0D477522-B991-468F-ABD6-43F2F11C4CE5}" destId="{68259E07-DBA5-45D6-8945-17EFBCB44ECC}" srcOrd="4" destOrd="0" parTransId="{85681941-6FC5-4303-A965-AB002502BC74}" sibTransId="{EEAA37B2-6376-4AED-8255-53799530DAEC}"/>
    <dgm:cxn modelId="{607A129E-832A-4444-A6A5-01D123ADF6AF}" type="presOf" srcId="{BE34B92E-1B05-4D7F-91D7-C2BD92046747}" destId="{07FCAE97-9AD2-4A02-870F-DF80A5689FA2}" srcOrd="0" destOrd="0" presId="urn:microsoft.com/office/officeart/2017/3/layout/HorizontalPathTimeline"/>
    <dgm:cxn modelId="{80D3229E-19F7-4302-97FD-8670D82F1C82}" type="presOf" srcId="{68259E07-DBA5-45D6-8945-17EFBCB44ECC}" destId="{789DD40B-CB22-48DA-87AA-771F4A7C3411}" srcOrd="0" destOrd="0" presId="urn:microsoft.com/office/officeart/2017/3/layout/HorizontalPathTimeline"/>
    <dgm:cxn modelId="{91D1A3A1-79E5-4310-B565-053EF21D4368}" srcId="{0D477522-B991-468F-ABD6-43F2F11C4CE5}" destId="{A513A213-52C8-4887-8145-1661BD448D1C}" srcOrd="2" destOrd="0" parTransId="{C617E02D-E539-4E1C-832C-C8F444A14305}" sibTransId="{4E13D1FD-502E-41D3-BA43-1808F261ACC8}"/>
    <dgm:cxn modelId="{69B15DA2-4135-4517-829E-8C17846CADA3}" srcId="{0D477522-B991-468F-ABD6-43F2F11C4CE5}" destId="{71D8B147-8718-4CB5-A78D-09ADFDB46993}" srcOrd="3" destOrd="0" parTransId="{A93DB457-0296-498C-8901-1DB1480350FA}" sibTransId="{76094CCA-411A-4C8A-A634-CC0B4A303054}"/>
    <dgm:cxn modelId="{CB7ADCA3-B2E9-4C0E-8DFB-688A1D3FD993}" type="presOf" srcId="{04EC6032-40D0-4DF9-8FCB-8AED999552CF}" destId="{0F74235F-B27D-4FDB-B709-66ADA2CDB0A5}" srcOrd="0" destOrd="0" presId="urn:microsoft.com/office/officeart/2017/3/layout/HorizontalPathTimeline"/>
    <dgm:cxn modelId="{8CD85BA5-01C0-4E7D-9FD2-F756AFE6801E}" srcId="{0D477522-B991-468F-ABD6-43F2F11C4CE5}" destId="{04EC6032-40D0-4DF9-8FCB-8AED999552CF}" srcOrd="6" destOrd="0" parTransId="{EBCE3D24-3CA8-4825-A041-3778BE0DF12D}" sibTransId="{4C24BB0C-15DA-45A0-95E5-6F69A9D22F54}"/>
    <dgm:cxn modelId="{BECE69AC-EDB4-4B71-97CC-4F246A19A063}" srcId="{4DF8EFA1-93A3-4B17-9334-D045202D11B5}" destId="{2B390E0E-48E1-429F-9622-BB88A506589F}" srcOrd="0" destOrd="0" parTransId="{B98E35A5-F527-4912-B350-82BFFDA8680C}" sibTransId="{0569E361-3A79-417B-85B6-DBA308F6F297}"/>
    <dgm:cxn modelId="{2A8E91BE-A72E-428F-B522-9E5CC2A8B060}" srcId="{DDB7207A-DAC8-45DF-B94C-0AB54F56845E}" destId="{06CDDE66-2FDE-4E18-B912-C72FD8829AF3}" srcOrd="0" destOrd="0" parTransId="{1D07A1CC-03EA-494B-B56B-31A529777808}" sibTransId="{C5A74349-4939-4CE0-8446-860E4A2D939D}"/>
    <dgm:cxn modelId="{055EDACD-B940-4A3B-98AF-BBD9336D394D}" type="presOf" srcId="{369916B9-8F19-40D3-8808-9959B0544E01}" destId="{859FB001-2F3D-4441-B410-1C3913B2DCCC}" srcOrd="0" destOrd="0" presId="urn:microsoft.com/office/officeart/2017/3/layout/HorizontalPathTimeline"/>
    <dgm:cxn modelId="{44DC4ED1-7896-4AF5-AE1E-B06C3434D6DE}" type="presOf" srcId="{131D6FF4-BBF4-4DDE-A841-F23E7DE4B867}" destId="{E665093C-8A50-427B-9609-83C792B7833C}" srcOrd="0" destOrd="0" presId="urn:microsoft.com/office/officeart/2017/3/layout/HorizontalPathTimeline"/>
    <dgm:cxn modelId="{51EA7EE9-DD30-46CB-8E26-D5680A055109}" type="presOf" srcId="{71D8B147-8718-4CB5-A78D-09ADFDB46993}" destId="{36910D2D-0CAA-46AD-BCDA-B6B6D4F3E23B}" srcOrd="0" destOrd="0" presId="urn:microsoft.com/office/officeart/2017/3/layout/HorizontalPathTimeline"/>
    <dgm:cxn modelId="{01BB48F2-E129-4459-AF0F-8700034A7D40}" srcId="{0D477522-B991-468F-ABD6-43F2F11C4CE5}" destId="{DDB7207A-DAC8-45DF-B94C-0AB54F56845E}" srcOrd="1" destOrd="0" parTransId="{2187F898-552F-4C50-8C37-C619EFDAF3E6}" sibTransId="{373A5B58-E974-4A9F-96DB-7A518BB1F1F0}"/>
    <dgm:cxn modelId="{E3D1DAFA-9CDE-40E0-A3FE-3A09B2EC84C8}" type="presOf" srcId="{06CDDE66-2FDE-4E18-B912-C72FD8829AF3}" destId="{18F7144A-6F4B-4B00-93ED-EF94B580767F}" srcOrd="0" destOrd="0" presId="urn:microsoft.com/office/officeart/2017/3/layout/HorizontalPathTimeline"/>
    <dgm:cxn modelId="{C4851B78-A22E-46A6-B0AA-518E821CC1CA}" type="presParOf" srcId="{6475E64D-62E9-4548-8087-44741AB1F77D}" destId="{0A010415-DFBD-4F49-898E-257177C53798}" srcOrd="0" destOrd="0" presId="urn:microsoft.com/office/officeart/2017/3/layout/HorizontalPathTimeline"/>
    <dgm:cxn modelId="{38768BF7-D79A-42AF-A9E3-CB7FEE666BEC}" type="presParOf" srcId="{6475E64D-62E9-4548-8087-44741AB1F77D}" destId="{A4D7B042-FE3A-44EA-AA86-8B445EFE6BB7}" srcOrd="1" destOrd="0" presId="urn:microsoft.com/office/officeart/2017/3/layout/HorizontalPathTimeline"/>
    <dgm:cxn modelId="{B41EC023-7774-4F84-B72C-9DA1A5BE7FAC}" type="presParOf" srcId="{A4D7B042-FE3A-44EA-AA86-8B445EFE6BB7}" destId="{199E644C-36E3-42FD-8391-4953A007CFB5}" srcOrd="0" destOrd="0" presId="urn:microsoft.com/office/officeart/2017/3/layout/HorizontalPathTimeline"/>
    <dgm:cxn modelId="{8BE55C77-7206-42D6-A497-6AD031F809F6}" type="presParOf" srcId="{199E644C-36E3-42FD-8391-4953A007CFB5}" destId="{A12B6291-C812-4EC4-A860-3646D042EF30}" srcOrd="0" destOrd="0" presId="urn:microsoft.com/office/officeart/2017/3/layout/HorizontalPathTimeline"/>
    <dgm:cxn modelId="{F01156FD-DA14-4C7F-BDD3-836CBBA3976F}" type="presParOf" srcId="{199E644C-36E3-42FD-8391-4953A007CFB5}" destId="{394B1B92-C7A7-4E61-8E8F-26FE7CFD26DF}" srcOrd="1" destOrd="0" presId="urn:microsoft.com/office/officeart/2017/3/layout/HorizontalPathTimeline"/>
    <dgm:cxn modelId="{ECA148CE-CAA1-441F-A013-CCD1EDC1235D}" type="presParOf" srcId="{394B1B92-C7A7-4E61-8E8F-26FE7CFD26DF}" destId="{A15C5EAA-B438-4AB9-9199-31C5C4275838}" srcOrd="0" destOrd="0" presId="urn:microsoft.com/office/officeart/2017/3/layout/HorizontalPathTimeline"/>
    <dgm:cxn modelId="{A501A8BF-C32F-42BA-9A59-B88300BEEB1E}" type="presParOf" srcId="{394B1B92-C7A7-4E61-8E8F-26FE7CFD26DF}" destId="{E1B36095-7751-4CD4-A3AD-77B4011E8679}" srcOrd="1" destOrd="0" presId="urn:microsoft.com/office/officeart/2017/3/layout/HorizontalPathTimeline"/>
    <dgm:cxn modelId="{7375AC28-C82E-4C85-A824-864BD28C6274}" type="presParOf" srcId="{199E644C-36E3-42FD-8391-4953A007CFB5}" destId="{3978CA76-3E4E-419E-81EA-78D4B2B8E356}" srcOrd="2" destOrd="0" presId="urn:microsoft.com/office/officeart/2017/3/layout/HorizontalPathTimeline"/>
    <dgm:cxn modelId="{4CEAA121-4C35-4D1D-9CE3-C117A740D98C}" type="presParOf" srcId="{199E644C-36E3-42FD-8391-4953A007CFB5}" destId="{9D7B2309-9222-4649-97EA-218A4026EA67}" srcOrd="3" destOrd="0" presId="urn:microsoft.com/office/officeart/2017/3/layout/HorizontalPathTimeline"/>
    <dgm:cxn modelId="{CF7B29F4-7DB2-423D-8F48-9C4D89006CC8}" type="presParOf" srcId="{199E644C-36E3-42FD-8391-4953A007CFB5}" destId="{9F54E55C-D582-42FC-B2C9-310B15915C54}" srcOrd="4" destOrd="0" presId="urn:microsoft.com/office/officeart/2017/3/layout/HorizontalPathTimeline"/>
    <dgm:cxn modelId="{699F4558-656A-42AC-ABFE-6DF68F20A836}" type="presParOf" srcId="{A4D7B042-FE3A-44EA-AA86-8B445EFE6BB7}" destId="{9202DF23-AEE9-44EF-B869-7DB64A1ED399}" srcOrd="1" destOrd="0" presId="urn:microsoft.com/office/officeart/2017/3/layout/HorizontalPathTimeline"/>
    <dgm:cxn modelId="{F51054A6-B4D4-4701-ACC6-F45AAD7AA93A}" type="presParOf" srcId="{A4D7B042-FE3A-44EA-AA86-8B445EFE6BB7}" destId="{EB26E0B9-E429-432C-BEBA-FA66530A1C56}" srcOrd="2" destOrd="0" presId="urn:microsoft.com/office/officeart/2017/3/layout/HorizontalPathTimeline"/>
    <dgm:cxn modelId="{F2985E01-C899-4193-8E90-5F04B15FF1A3}" type="presParOf" srcId="{EB26E0B9-E429-432C-BEBA-FA66530A1C56}" destId="{493DDD3D-4B24-45A2-9097-64630CC52A0B}" srcOrd="0" destOrd="0" presId="urn:microsoft.com/office/officeart/2017/3/layout/HorizontalPathTimeline"/>
    <dgm:cxn modelId="{E2DE5E3D-1429-479C-991E-CC02A16C0887}" type="presParOf" srcId="{EB26E0B9-E429-432C-BEBA-FA66530A1C56}" destId="{48D30222-3FBC-407B-9778-BBF8E66F2B99}" srcOrd="1" destOrd="0" presId="urn:microsoft.com/office/officeart/2017/3/layout/HorizontalPathTimeline"/>
    <dgm:cxn modelId="{3AB65FBE-BED2-4468-BCFC-70C959A4BDE2}" type="presParOf" srcId="{48D30222-3FBC-407B-9778-BBF8E66F2B99}" destId="{18F7144A-6F4B-4B00-93ED-EF94B580767F}" srcOrd="0" destOrd="0" presId="urn:microsoft.com/office/officeart/2017/3/layout/HorizontalPathTimeline"/>
    <dgm:cxn modelId="{4C874D78-4172-4EF4-8D3B-AA59055F2987}" type="presParOf" srcId="{48D30222-3FBC-407B-9778-BBF8E66F2B99}" destId="{A0C7E75D-A4EF-4E47-8094-7CE4442F2BBD}" srcOrd="1" destOrd="0" presId="urn:microsoft.com/office/officeart/2017/3/layout/HorizontalPathTimeline"/>
    <dgm:cxn modelId="{F5CB0845-3A39-47D0-B950-6D4B4695DB59}" type="presParOf" srcId="{EB26E0B9-E429-432C-BEBA-FA66530A1C56}" destId="{24CD313B-7760-42B5-A5CB-4BA4B9AB5D6D}" srcOrd="2" destOrd="0" presId="urn:microsoft.com/office/officeart/2017/3/layout/HorizontalPathTimeline"/>
    <dgm:cxn modelId="{2B1B34B7-BF1F-4929-8E77-C24A2623EF1B}" type="presParOf" srcId="{EB26E0B9-E429-432C-BEBA-FA66530A1C56}" destId="{21BC10D3-F176-4EBD-B7A5-44F9E1787A75}" srcOrd="3" destOrd="0" presId="urn:microsoft.com/office/officeart/2017/3/layout/HorizontalPathTimeline"/>
    <dgm:cxn modelId="{C5A0B9A8-8207-46CD-AD70-EBB06BAA78CC}" type="presParOf" srcId="{EB26E0B9-E429-432C-BEBA-FA66530A1C56}" destId="{BDB29BDA-92A1-4117-99BD-0B618F0160B4}" srcOrd="4" destOrd="0" presId="urn:microsoft.com/office/officeart/2017/3/layout/HorizontalPathTimeline"/>
    <dgm:cxn modelId="{DBBAFDDA-CD84-4DF7-AFBC-F4A736DAD9D8}" type="presParOf" srcId="{A4D7B042-FE3A-44EA-AA86-8B445EFE6BB7}" destId="{4A6E89ED-AEF8-4D21-81C8-EDA951135256}" srcOrd="3" destOrd="0" presId="urn:microsoft.com/office/officeart/2017/3/layout/HorizontalPathTimeline"/>
    <dgm:cxn modelId="{BF518BF0-AB3A-41B3-BA86-5D8307352D25}" type="presParOf" srcId="{A4D7B042-FE3A-44EA-AA86-8B445EFE6BB7}" destId="{E0434B4C-18E3-4B50-9909-EFE47E4F7847}" srcOrd="4" destOrd="0" presId="urn:microsoft.com/office/officeart/2017/3/layout/HorizontalPathTimeline"/>
    <dgm:cxn modelId="{403DA0F5-A3D6-4405-AD4C-F64BAFA98487}" type="presParOf" srcId="{E0434B4C-18E3-4B50-9909-EFE47E4F7847}" destId="{52ADE82C-CFE6-4D65-9B95-DF7E4590B222}" srcOrd="0" destOrd="0" presId="urn:microsoft.com/office/officeart/2017/3/layout/HorizontalPathTimeline"/>
    <dgm:cxn modelId="{61676D00-7708-4E34-9773-31B3640A98CB}" type="presParOf" srcId="{E0434B4C-18E3-4B50-9909-EFE47E4F7847}" destId="{D33F537E-2A6D-4D00-A9D2-785A83505B17}" srcOrd="1" destOrd="0" presId="urn:microsoft.com/office/officeart/2017/3/layout/HorizontalPathTimeline"/>
    <dgm:cxn modelId="{FB0A6FB8-A3D4-4821-8C4A-48436CB669B3}" type="presParOf" srcId="{D33F537E-2A6D-4D00-A9D2-785A83505B17}" destId="{310F3391-0F59-46CC-AA78-830E45980EAF}" srcOrd="0" destOrd="0" presId="urn:microsoft.com/office/officeart/2017/3/layout/HorizontalPathTimeline"/>
    <dgm:cxn modelId="{43658718-0B71-4503-A0F6-263C58952364}" type="presParOf" srcId="{D33F537E-2A6D-4D00-A9D2-785A83505B17}" destId="{8D179E9F-150A-40A3-9E77-427F7A122259}" srcOrd="1" destOrd="0" presId="urn:microsoft.com/office/officeart/2017/3/layout/HorizontalPathTimeline"/>
    <dgm:cxn modelId="{CB51DB10-BDCE-4BD9-88F6-CAA2E710B014}" type="presParOf" srcId="{E0434B4C-18E3-4B50-9909-EFE47E4F7847}" destId="{41F55590-97AD-41AC-96D7-8C8A9A8B0CC7}" srcOrd="2" destOrd="0" presId="urn:microsoft.com/office/officeart/2017/3/layout/HorizontalPathTimeline"/>
    <dgm:cxn modelId="{232750CA-5569-4E71-8AD7-580AA84D54B4}" type="presParOf" srcId="{E0434B4C-18E3-4B50-9909-EFE47E4F7847}" destId="{624AFBA9-C822-41FA-AC38-0E42AAD4DC03}" srcOrd="3" destOrd="0" presId="urn:microsoft.com/office/officeart/2017/3/layout/HorizontalPathTimeline"/>
    <dgm:cxn modelId="{E014B363-17C7-439C-9894-681FF0EBE310}" type="presParOf" srcId="{E0434B4C-18E3-4B50-9909-EFE47E4F7847}" destId="{8939FBA3-B6CB-4246-A37B-770FB1C5112B}" srcOrd="4" destOrd="0" presId="urn:microsoft.com/office/officeart/2017/3/layout/HorizontalPathTimeline"/>
    <dgm:cxn modelId="{D76B6618-5A4C-4125-B19A-58054CD2D43C}" type="presParOf" srcId="{A4D7B042-FE3A-44EA-AA86-8B445EFE6BB7}" destId="{18465486-9920-4AF9-A4F9-6D962671B35C}" srcOrd="5" destOrd="0" presId="urn:microsoft.com/office/officeart/2017/3/layout/HorizontalPathTimeline"/>
    <dgm:cxn modelId="{DE35B8A3-3DBD-47F1-8933-693C68875821}" type="presParOf" srcId="{A4D7B042-FE3A-44EA-AA86-8B445EFE6BB7}" destId="{2983A09B-BB8C-4FC3-9BD0-1BBAF0448B24}" srcOrd="6" destOrd="0" presId="urn:microsoft.com/office/officeart/2017/3/layout/HorizontalPathTimeline"/>
    <dgm:cxn modelId="{DDFA337A-16D5-4623-B776-5F7B2457C5A9}" type="presParOf" srcId="{2983A09B-BB8C-4FC3-9BD0-1BBAF0448B24}" destId="{36910D2D-0CAA-46AD-BCDA-B6B6D4F3E23B}" srcOrd="0" destOrd="0" presId="urn:microsoft.com/office/officeart/2017/3/layout/HorizontalPathTimeline"/>
    <dgm:cxn modelId="{86AA7378-38B5-44A9-B085-3FE784C20842}" type="presParOf" srcId="{2983A09B-BB8C-4FC3-9BD0-1BBAF0448B24}" destId="{5CC84FEA-759C-4749-B203-275A3B7912B5}" srcOrd="1" destOrd="0" presId="urn:microsoft.com/office/officeart/2017/3/layout/HorizontalPathTimeline"/>
    <dgm:cxn modelId="{E623ECFB-DA2C-4771-A09B-53B9CBA3C101}" type="presParOf" srcId="{5CC84FEA-759C-4749-B203-275A3B7912B5}" destId="{AA9BD3EA-599A-4AE0-9F93-1D98C0A69942}" srcOrd="0" destOrd="0" presId="urn:microsoft.com/office/officeart/2017/3/layout/HorizontalPathTimeline"/>
    <dgm:cxn modelId="{26C59ECF-E39F-4887-B491-64C0852D83B0}" type="presParOf" srcId="{5CC84FEA-759C-4749-B203-275A3B7912B5}" destId="{D2C5DA62-5C80-4AE9-A399-6B50A630C31B}" srcOrd="1" destOrd="0" presId="urn:microsoft.com/office/officeart/2017/3/layout/HorizontalPathTimeline"/>
    <dgm:cxn modelId="{75652DEE-08EA-4B77-AE13-F6387BCF02A9}" type="presParOf" srcId="{2983A09B-BB8C-4FC3-9BD0-1BBAF0448B24}" destId="{085FF022-FC2D-448D-B9E5-851B1E458B5C}" srcOrd="2" destOrd="0" presId="urn:microsoft.com/office/officeart/2017/3/layout/HorizontalPathTimeline"/>
    <dgm:cxn modelId="{01D22467-9AEE-45FA-8F96-3CD34DBB4744}" type="presParOf" srcId="{2983A09B-BB8C-4FC3-9BD0-1BBAF0448B24}" destId="{EA03AA66-452C-4AEB-953A-80D68FA28048}" srcOrd="3" destOrd="0" presId="urn:microsoft.com/office/officeart/2017/3/layout/HorizontalPathTimeline"/>
    <dgm:cxn modelId="{19D5645B-A4D2-4DA5-BED6-43DC6DD85EEF}" type="presParOf" srcId="{2983A09B-BB8C-4FC3-9BD0-1BBAF0448B24}" destId="{0CFC6C7C-C619-47F6-A9E6-370D7F329556}" srcOrd="4" destOrd="0" presId="urn:microsoft.com/office/officeart/2017/3/layout/HorizontalPathTimeline"/>
    <dgm:cxn modelId="{57E3DABF-4084-4F01-86EB-20421C8934F3}" type="presParOf" srcId="{A4D7B042-FE3A-44EA-AA86-8B445EFE6BB7}" destId="{95476E28-038B-443D-AC60-1D09C508349F}" srcOrd="7" destOrd="0" presId="urn:microsoft.com/office/officeart/2017/3/layout/HorizontalPathTimeline"/>
    <dgm:cxn modelId="{D1C69321-E0A3-448A-8B92-EA5D8947AF20}" type="presParOf" srcId="{A4D7B042-FE3A-44EA-AA86-8B445EFE6BB7}" destId="{1E5F9AA4-9B0A-4383-BC2C-371C1EBB105A}" srcOrd="8" destOrd="0" presId="urn:microsoft.com/office/officeart/2017/3/layout/HorizontalPathTimeline"/>
    <dgm:cxn modelId="{76A2FE1D-1B04-47A4-8D5D-1275A87EDC51}" type="presParOf" srcId="{1E5F9AA4-9B0A-4383-BC2C-371C1EBB105A}" destId="{789DD40B-CB22-48DA-87AA-771F4A7C3411}" srcOrd="0" destOrd="0" presId="urn:microsoft.com/office/officeart/2017/3/layout/HorizontalPathTimeline"/>
    <dgm:cxn modelId="{5DE20450-C521-40FE-A155-37A0449D2811}" type="presParOf" srcId="{1E5F9AA4-9B0A-4383-BC2C-371C1EBB105A}" destId="{96DEAA81-52F9-442D-9EC0-219AF5F3F6F5}" srcOrd="1" destOrd="0" presId="urn:microsoft.com/office/officeart/2017/3/layout/HorizontalPathTimeline"/>
    <dgm:cxn modelId="{FD955F82-BD32-4AF5-902E-10C5BEC834F3}" type="presParOf" srcId="{96DEAA81-52F9-442D-9EC0-219AF5F3F6F5}" destId="{25676E1E-887C-4650-BC3A-4CB35502BAED}" srcOrd="0" destOrd="0" presId="urn:microsoft.com/office/officeart/2017/3/layout/HorizontalPathTimeline"/>
    <dgm:cxn modelId="{EE661549-02DD-41AC-B7FC-C96FA966660F}" type="presParOf" srcId="{96DEAA81-52F9-442D-9EC0-219AF5F3F6F5}" destId="{EDB88B6D-D981-4856-B900-9FC79CB28E2D}" srcOrd="1" destOrd="0" presId="urn:microsoft.com/office/officeart/2017/3/layout/HorizontalPathTimeline"/>
    <dgm:cxn modelId="{ED7D59A2-01D8-4399-98C1-84211BAE8E6C}" type="presParOf" srcId="{1E5F9AA4-9B0A-4383-BC2C-371C1EBB105A}" destId="{ED67A19F-3CF6-4BF5-AA20-923BBA239AE8}" srcOrd="2" destOrd="0" presId="urn:microsoft.com/office/officeart/2017/3/layout/HorizontalPathTimeline"/>
    <dgm:cxn modelId="{4F278298-48D6-4CAF-B5D9-0AA45FFFE2E9}" type="presParOf" srcId="{1E5F9AA4-9B0A-4383-BC2C-371C1EBB105A}" destId="{55351E2F-7DA5-47EE-A869-329E3C5FD2D1}" srcOrd="3" destOrd="0" presId="urn:microsoft.com/office/officeart/2017/3/layout/HorizontalPathTimeline"/>
    <dgm:cxn modelId="{1E740BDA-2ED7-425D-9050-C665BD6525EA}" type="presParOf" srcId="{1E5F9AA4-9B0A-4383-BC2C-371C1EBB105A}" destId="{75E64F86-D3FD-4149-A851-D99C74CAD57D}" srcOrd="4" destOrd="0" presId="urn:microsoft.com/office/officeart/2017/3/layout/HorizontalPathTimeline"/>
    <dgm:cxn modelId="{086206C9-7030-480F-B4CF-2647C8FA502F}" type="presParOf" srcId="{A4D7B042-FE3A-44EA-AA86-8B445EFE6BB7}" destId="{C6B2DFC6-7F3C-4D26-8396-4EA2194C3B48}" srcOrd="9" destOrd="0" presId="urn:microsoft.com/office/officeart/2017/3/layout/HorizontalPathTimeline"/>
    <dgm:cxn modelId="{5D8FDB07-E24C-468A-A676-9F36C6B16AA3}" type="presParOf" srcId="{A4D7B042-FE3A-44EA-AA86-8B445EFE6BB7}" destId="{E18BC06E-27A6-4B93-A90F-E9B7BB8AAFEF}" srcOrd="10" destOrd="0" presId="urn:microsoft.com/office/officeart/2017/3/layout/HorizontalPathTimeline"/>
    <dgm:cxn modelId="{B96AAAF8-2642-47B3-95C1-4E2386C9C6B5}" type="presParOf" srcId="{E18BC06E-27A6-4B93-A90F-E9B7BB8AAFEF}" destId="{7CD0D751-FD97-46C9-AF2D-10B4E7014928}" srcOrd="0" destOrd="0" presId="urn:microsoft.com/office/officeart/2017/3/layout/HorizontalPathTimeline"/>
    <dgm:cxn modelId="{A6BFF4C8-393E-450C-B12C-A3FAF999C9AA}" type="presParOf" srcId="{E18BC06E-27A6-4B93-A90F-E9B7BB8AAFEF}" destId="{F0C54F4B-8682-4957-B412-EA7EAC4F32DA}" srcOrd="1" destOrd="0" presId="urn:microsoft.com/office/officeart/2017/3/layout/HorizontalPathTimeline"/>
    <dgm:cxn modelId="{1C9D1B68-B0BC-468C-9EC2-6BA246553B4C}" type="presParOf" srcId="{F0C54F4B-8682-4957-B412-EA7EAC4F32DA}" destId="{859FB001-2F3D-4441-B410-1C3913B2DCCC}" srcOrd="0" destOrd="0" presId="urn:microsoft.com/office/officeart/2017/3/layout/HorizontalPathTimeline"/>
    <dgm:cxn modelId="{42E07F59-66DE-4B22-A98D-A8E0BF3C6BB5}" type="presParOf" srcId="{F0C54F4B-8682-4957-B412-EA7EAC4F32DA}" destId="{2C52D21C-36DB-4F6A-8DD2-C9F5159895CF}" srcOrd="1" destOrd="0" presId="urn:microsoft.com/office/officeart/2017/3/layout/HorizontalPathTimeline"/>
    <dgm:cxn modelId="{1D871B02-0187-4D7C-B9AC-985410A59816}" type="presParOf" srcId="{E18BC06E-27A6-4B93-A90F-E9B7BB8AAFEF}" destId="{4785F16F-20FA-4728-BC01-18FF0F6C501F}" srcOrd="2" destOrd="0" presId="urn:microsoft.com/office/officeart/2017/3/layout/HorizontalPathTimeline"/>
    <dgm:cxn modelId="{8350E3DD-F759-4D37-A0E2-5F847944BBBD}" type="presParOf" srcId="{E18BC06E-27A6-4B93-A90F-E9B7BB8AAFEF}" destId="{7DF5D5A1-A519-43BC-A60B-A58AAB9650E5}" srcOrd="3" destOrd="0" presId="urn:microsoft.com/office/officeart/2017/3/layout/HorizontalPathTimeline"/>
    <dgm:cxn modelId="{4AF95084-999A-47AE-B9AA-21872187DA5C}" type="presParOf" srcId="{E18BC06E-27A6-4B93-A90F-E9B7BB8AAFEF}" destId="{C51EFF6F-A7E2-40AC-B338-C08B3A2499E7}" srcOrd="4" destOrd="0" presId="urn:microsoft.com/office/officeart/2017/3/layout/HorizontalPathTimeline"/>
    <dgm:cxn modelId="{9FB69DED-A206-4109-8113-859514835D34}" type="presParOf" srcId="{A4D7B042-FE3A-44EA-AA86-8B445EFE6BB7}" destId="{FB4FDF31-1A76-4863-BBB3-B7A50083476F}" srcOrd="11" destOrd="0" presId="urn:microsoft.com/office/officeart/2017/3/layout/HorizontalPathTimeline"/>
    <dgm:cxn modelId="{9F219DD8-F1DD-4F33-A2F4-82BFCA6095BD}" type="presParOf" srcId="{A4D7B042-FE3A-44EA-AA86-8B445EFE6BB7}" destId="{D50F269F-9A14-4FDB-9DDE-5BBB02233614}" srcOrd="12" destOrd="0" presId="urn:microsoft.com/office/officeart/2017/3/layout/HorizontalPathTimeline"/>
    <dgm:cxn modelId="{D1618F58-21B8-4E17-B13F-B8EFB55092EC}" type="presParOf" srcId="{D50F269F-9A14-4FDB-9DDE-5BBB02233614}" destId="{0F74235F-B27D-4FDB-B709-66ADA2CDB0A5}" srcOrd="0" destOrd="0" presId="urn:microsoft.com/office/officeart/2017/3/layout/HorizontalPathTimeline"/>
    <dgm:cxn modelId="{9CC2C710-BC4E-4B0A-BEDF-CA116FEEE60C}" type="presParOf" srcId="{D50F269F-9A14-4FDB-9DDE-5BBB02233614}" destId="{6CB7C100-D50C-492B-850E-AA9005E31D36}" srcOrd="1" destOrd="0" presId="urn:microsoft.com/office/officeart/2017/3/layout/HorizontalPathTimeline"/>
    <dgm:cxn modelId="{CBEB0CE9-F40D-4A06-AA60-595F82BB7F1E}" type="presParOf" srcId="{6CB7C100-D50C-492B-850E-AA9005E31D36}" destId="{E665093C-8A50-427B-9609-83C792B7833C}" srcOrd="0" destOrd="0" presId="urn:microsoft.com/office/officeart/2017/3/layout/HorizontalPathTimeline"/>
    <dgm:cxn modelId="{C7DDAE28-5FA5-47C7-A6A7-7D30950E36AB}" type="presParOf" srcId="{6CB7C100-D50C-492B-850E-AA9005E31D36}" destId="{653EA092-C417-44BD-A382-F20418693726}" srcOrd="1" destOrd="0" presId="urn:microsoft.com/office/officeart/2017/3/layout/HorizontalPathTimeline"/>
    <dgm:cxn modelId="{5010E019-246A-41DE-AE92-978CAB77E17D}" type="presParOf" srcId="{D50F269F-9A14-4FDB-9DDE-5BBB02233614}" destId="{A30598F8-48FF-468D-A570-D2C0D486F26A}" srcOrd="2" destOrd="0" presId="urn:microsoft.com/office/officeart/2017/3/layout/HorizontalPathTimeline"/>
    <dgm:cxn modelId="{BF0F3023-2DD3-4676-8F2A-9387201D7157}" type="presParOf" srcId="{D50F269F-9A14-4FDB-9DDE-5BBB02233614}" destId="{18E8571F-74A8-4454-9945-F19EE723D5ED}" srcOrd="3" destOrd="0" presId="urn:microsoft.com/office/officeart/2017/3/layout/HorizontalPathTimeline"/>
    <dgm:cxn modelId="{6E596D5B-0D0D-4EE2-A5C3-6994042D7409}" type="presParOf" srcId="{D50F269F-9A14-4FDB-9DDE-5BBB02233614}" destId="{5DCEBCDC-6596-4FD8-8E47-BC861CEE7509}" srcOrd="4" destOrd="0" presId="urn:microsoft.com/office/officeart/2017/3/layout/HorizontalPathTimeline"/>
    <dgm:cxn modelId="{C6DEB6E1-3FE6-4BD4-BC8F-9C2BAC7ACD8E}" type="presParOf" srcId="{A4D7B042-FE3A-44EA-AA86-8B445EFE6BB7}" destId="{05CC4F1B-38E9-48FD-B093-27ED88947710}" srcOrd="13" destOrd="0" presId="urn:microsoft.com/office/officeart/2017/3/layout/HorizontalPathTimeline"/>
    <dgm:cxn modelId="{8645E62B-8D59-4DDA-91DA-AD1992D63ED9}" type="presParOf" srcId="{A4D7B042-FE3A-44EA-AA86-8B445EFE6BB7}" destId="{99436412-5613-45FA-A174-B54C4930B990}" srcOrd="14" destOrd="0" presId="urn:microsoft.com/office/officeart/2017/3/layout/HorizontalPathTimeline"/>
    <dgm:cxn modelId="{FB05E1F5-54A2-4740-9A1E-50F2FC9E2920}" type="presParOf" srcId="{99436412-5613-45FA-A174-B54C4930B990}" destId="{8D21589F-D20E-451A-B721-7BFB150ED986}" srcOrd="0" destOrd="0" presId="urn:microsoft.com/office/officeart/2017/3/layout/HorizontalPathTimeline"/>
    <dgm:cxn modelId="{397730E4-98E0-4AE1-AAA2-6E3F6806EF9A}" type="presParOf" srcId="{99436412-5613-45FA-A174-B54C4930B990}" destId="{8BA1E7E1-B2F5-41A7-A2E9-EC2D2AD54A3B}" srcOrd="1" destOrd="0" presId="urn:microsoft.com/office/officeart/2017/3/layout/HorizontalPathTimeline"/>
    <dgm:cxn modelId="{053E296C-2802-4184-BA1D-5170378460C7}" type="presParOf" srcId="{8BA1E7E1-B2F5-41A7-A2E9-EC2D2AD54A3B}" destId="{07FCAE97-9AD2-4A02-870F-DF80A5689FA2}" srcOrd="0" destOrd="0" presId="urn:microsoft.com/office/officeart/2017/3/layout/HorizontalPathTimeline"/>
    <dgm:cxn modelId="{EC08FD18-54B4-49E2-A423-6E86A60FACBB}" type="presParOf" srcId="{8BA1E7E1-B2F5-41A7-A2E9-EC2D2AD54A3B}" destId="{5006DDE2-8F65-4700-BF77-D6A0801D8FED}" srcOrd="1" destOrd="0" presId="urn:microsoft.com/office/officeart/2017/3/layout/HorizontalPathTimeline"/>
    <dgm:cxn modelId="{E7C231D4-75B2-48E7-8F25-645736DA1A35}" type="presParOf" srcId="{99436412-5613-45FA-A174-B54C4930B990}" destId="{E5B646F0-1A48-40AB-81FB-855E11F1E2E0}" srcOrd="2" destOrd="0" presId="urn:microsoft.com/office/officeart/2017/3/layout/HorizontalPathTimeline"/>
    <dgm:cxn modelId="{5C8E0ECF-A294-492A-BE51-ACF9E20C3D4C}" type="presParOf" srcId="{99436412-5613-45FA-A174-B54C4930B990}" destId="{7E8CC26E-51AD-457D-909E-5AF6F6EC8A12}" srcOrd="3" destOrd="0" presId="urn:microsoft.com/office/officeart/2017/3/layout/HorizontalPathTimeline"/>
    <dgm:cxn modelId="{A177DA39-B8E0-49CD-9BAE-23E0F5DA369C}" type="presParOf" srcId="{99436412-5613-45FA-A174-B54C4930B990}" destId="{2050D280-8C82-4A74-94D5-EEF01CC5524B}"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B6291-C812-4EC4-A860-3646D042EF30}">
      <dsp:nvSpPr>
        <dsp:cNvPr id="0" name=""/>
        <dsp:cNvSpPr/>
      </dsp:nvSpPr>
      <dsp:spPr>
        <a:xfrm>
          <a:off x="230462"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2 Mar. 2021</a:t>
          </a:r>
        </a:p>
      </dsp:txBody>
      <dsp:txXfrm>
        <a:off x="230462" y="2864357"/>
        <a:ext cx="1826857" cy="602742"/>
      </dsp:txXfrm>
    </dsp:sp>
    <dsp:sp modelId="{0A010415-DFBD-4F49-898E-257177C53798}">
      <dsp:nvSpPr>
        <dsp:cNvPr id="0" name=""/>
        <dsp:cNvSpPr/>
      </dsp:nvSpPr>
      <dsp:spPr>
        <a:xfrm>
          <a:off x="0" y="2560319"/>
          <a:ext cx="10677525" cy="213360"/>
        </a:xfrm>
        <a:prstGeom prst="rect">
          <a:avLst/>
        </a:prstGeom>
        <a:solidFill>
          <a:srgbClr val="36567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15C5EAA-B438-4AB9-9199-31C5C4275838}">
      <dsp:nvSpPr>
        <dsp:cNvPr id="0" name=""/>
        <dsp:cNvSpPr/>
      </dsp:nvSpPr>
      <dsp:spPr>
        <a:xfrm>
          <a:off x="230553" y="918591"/>
          <a:ext cx="2009543" cy="74409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National Insight Generation Workshop</a:t>
          </a:r>
        </a:p>
      </dsp:txBody>
      <dsp:txXfrm>
        <a:off x="230553" y="918591"/>
        <a:ext cx="2009543" cy="744093"/>
      </dsp:txXfrm>
    </dsp:sp>
    <dsp:sp modelId="{3978CA76-3E4E-419E-81EA-78D4B2B8E356}">
      <dsp:nvSpPr>
        <dsp:cNvPr id="0" name=""/>
        <dsp:cNvSpPr/>
      </dsp:nvSpPr>
      <dsp:spPr>
        <a:xfrm>
          <a:off x="1143891" y="1653539"/>
          <a:ext cx="0" cy="906780"/>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493DDD3D-4B24-45A2-9097-64630CC52A0B}">
      <dsp:nvSpPr>
        <dsp:cNvPr id="0" name=""/>
        <dsp:cNvSpPr/>
      </dsp:nvSpPr>
      <dsp:spPr>
        <a:xfrm>
          <a:off x="1570868"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22 Apr. 2021</a:t>
          </a:r>
        </a:p>
      </dsp:txBody>
      <dsp:txXfrm>
        <a:off x="1570868" y="1866899"/>
        <a:ext cx="1826857" cy="602742"/>
      </dsp:txXfrm>
    </dsp:sp>
    <dsp:sp modelId="{18F7144A-6F4B-4B00-93ED-EF94B580767F}">
      <dsp:nvSpPr>
        <dsp:cNvPr id="0" name=""/>
        <dsp:cNvSpPr/>
      </dsp:nvSpPr>
      <dsp:spPr>
        <a:xfrm>
          <a:off x="1067589" y="3711066"/>
          <a:ext cx="2680811" cy="906863"/>
        </a:xfrm>
        <a:prstGeom prst="rect">
          <a:avLst/>
        </a:prstGeom>
        <a:solidFill>
          <a:schemeClr val="accent5">
            <a:tint val="40000"/>
            <a:alpha val="90000"/>
            <a:hueOff val="-962823"/>
            <a:satOff val="-3262"/>
            <a:lumOff val="-418"/>
            <a:alphaOff val="0"/>
          </a:schemeClr>
        </a:solidFill>
        <a:ln w="12700" cap="flat" cmpd="sng" algn="ctr">
          <a:solidFill>
            <a:schemeClr val="accent5">
              <a:tint val="40000"/>
              <a:alpha val="90000"/>
              <a:hueOff val="-962823"/>
              <a:satOff val="-3262"/>
              <a:lumOff val="-4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Avenir Next LT Pro Light" panose="020B0304020202020204" pitchFamily="34" charset="0"/>
            </a:rPr>
            <a:t>National level ideation session followed by micro-labs engagement of local stakeholders ideation sessions</a:t>
          </a:r>
        </a:p>
      </dsp:txBody>
      <dsp:txXfrm>
        <a:off x="1067589" y="3711066"/>
        <a:ext cx="2680811" cy="906863"/>
      </dsp:txXfrm>
    </dsp:sp>
    <dsp:sp modelId="{24CD313B-7760-42B5-A5CB-4BA4B9AB5D6D}">
      <dsp:nvSpPr>
        <dsp:cNvPr id="0" name=""/>
        <dsp:cNvSpPr/>
      </dsp:nvSpPr>
      <dsp:spPr>
        <a:xfrm flipH="1">
          <a:off x="2232662" y="2800579"/>
          <a:ext cx="45720" cy="895327"/>
        </a:xfrm>
        <a:prstGeom prst="line">
          <a:avLst/>
        </a:prstGeom>
        <a:solidFill>
          <a:schemeClr val="accent5">
            <a:hueOff val="-965506"/>
            <a:satOff val="-2488"/>
            <a:lumOff val="-1681"/>
            <a:alphaOff val="0"/>
          </a:schemeClr>
        </a:solidFill>
        <a:ln w="6350" cap="flat" cmpd="sng" algn="ctr">
          <a:solidFill>
            <a:schemeClr val="accent5">
              <a:hueOff val="-965506"/>
              <a:satOff val="-2488"/>
              <a:lumOff val="-1681"/>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9D7B2309-9222-4649-97EA-218A4026EA67}">
      <dsp:nvSpPr>
        <dsp:cNvPr id="0" name=""/>
        <dsp:cNvSpPr/>
      </dsp:nvSpPr>
      <dsp:spPr>
        <a:xfrm>
          <a:off x="1077216"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BC10D3-F176-4EBD-B7A5-44F9E1787A75}">
      <dsp:nvSpPr>
        <dsp:cNvPr id="0" name=""/>
        <dsp:cNvSpPr/>
      </dsp:nvSpPr>
      <dsp:spPr>
        <a:xfrm>
          <a:off x="2203768"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2ADE82C-CFE6-4D65-9B95-DF7E4590B222}">
      <dsp:nvSpPr>
        <dsp:cNvPr id="0" name=""/>
        <dsp:cNvSpPr/>
      </dsp:nvSpPr>
      <dsp:spPr>
        <a:xfrm>
          <a:off x="2911274"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15 June 2021</a:t>
          </a:r>
        </a:p>
      </dsp:txBody>
      <dsp:txXfrm>
        <a:off x="2911274" y="2864357"/>
        <a:ext cx="1826857" cy="602742"/>
      </dsp:txXfrm>
    </dsp:sp>
    <dsp:sp modelId="{310F3391-0F59-46CC-AA78-830E45980EAF}">
      <dsp:nvSpPr>
        <dsp:cNvPr id="0" name=""/>
        <dsp:cNvSpPr/>
      </dsp:nvSpPr>
      <dsp:spPr>
        <a:xfrm>
          <a:off x="2712782" y="746676"/>
          <a:ext cx="2223841" cy="906863"/>
        </a:xfrm>
        <a:prstGeom prst="rect">
          <a:avLst/>
        </a:prstGeom>
        <a:solidFill>
          <a:schemeClr val="accent5">
            <a:tint val="40000"/>
            <a:alpha val="90000"/>
            <a:hueOff val="-1925647"/>
            <a:satOff val="-6523"/>
            <a:lumOff val="-837"/>
            <a:alphaOff val="0"/>
          </a:schemeClr>
        </a:solidFill>
        <a:ln w="12700" cap="flat" cmpd="sng" algn="ctr">
          <a:solidFill>
            <a:schemeClr val="accent5">
              <a:tint val="40000"/>
              <a:alpha val="90000"/>
              <a:hueOff val="-1925647"/>
              <a:satOff val="-6523"/>
              <a:lumOff val="-8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National session to share ideas from local micro-labs &amp; confirm prototyping approach  </a:t>
          </a:r>
        </a:p>
      </dsp:txBody>
      <dsp:txXfrm>
        <a:off x="2712782" y="746676"/>
        <a:ext cx="2223841" cy="906863"/>
      </dsp:txXfrm>
    </dsp:sp>
    <dsp:sp modelId="{41F55590-97AD-41AC-96D7-8C8A9A8B0CC7}">
      <dsp:nvSpPr>
        <dsp:cNvPr id="0" name=""/>
        <dsp:cNvSpPr/>
      </dsp:nvSpPr>
      <dsp:spPr>
        <a:xfrm>
          <a:off x="3824702" y="1653539"/>
          <a:ext cx="0" cy="906780"/>
        </a:xfrm>
        <a:prstGeom prst="line">
          <a:avLst/>
        </a:prstGeom>
        <a:solidFill>
          <a:schemeClr val="accent5">
            <a:hueOff val="-1931012"/>
            <a:satOff val="-4977"/>
            <a:lumOff val="-3361"/>
            <a:alphaOff val="0"/>
          </a:schemeClr>
        </a:solidFill>
        <a:ln w="6350" cap="flat" cmpd="sng" algn="ctr">
          <a:solidFill>
            <a:schemeClr val="accent5">
              <a:hueOff val="-1931012"/>
              <a:satOff val="-4977"/>
              <a:lumOff val="-3361"/>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36910D2D-0CAA-46AD-BCDA-B6B6D4F3E23B}">
      <dsp:nvSpPr>
        <dsp:cNvPr id="0" name=""/>
        <dsp:cNvSpPr/>
      </dsp:nvSpPr>
      <dsp:spPr>
        <a:xfrm>
          <a:off x="4053060"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14 Sep. 2021</a:t>
          </a:r>
        </a:p>
      </dsp:txBody>
      <dsp:txXfrm>
        <a:off x="4053060" y="1866899"/>
        <a:ext cx="1826857" cy="602742"/>
      </dsp:txXfrm>
    </dsp:sp>
    <dsp:sp modelId="{AA9BD3EA-599A-4AE0-9F93-1D98C0A69942}">
      <dsp:nvSpPr>
        <dsp:cNvPr id="0" name=""/>
        <dsp:cNvSpPr/>
      </dsp:nvSpPr>
      <dsp:spPr>
        <a:xfrm>
          <a:off x="3961717" y="3680460"/>
          <a:ext cx="2009543" cy="744093"/>
        </a:xfrm>
        <a:prstGeom prst="rect">
          <a:avLst/>
        </a:prstGeom>
        <a:solidFill>
          <a:schemeClr val="accent5">
            <a:tint val="40000"/>
            <a:alpha val="90000"/>
            <a:hueOff val="-2888470"/>
            <a:satOff val="-9785"/>
            <a:lumOff val="-1255"/>
            <a:alphaOff val="0"/>
          </a:schemeClr>
        </a:solidFill>
        <a:ln w="12700" cap="flat" cmpd="sng" algn="ctr">
          <a:solidFill>
            <a:schemeClr val="accent5">
              <a:tint val="40000"/>
              <a:alpha val="90000"/>
              <a:hueOff val="-2888470"/>
              <a:satOff val="-9785"/>
              <a:lumOff val="-1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Prototyping activities workshop</a:t>
          </a:r>
        </a:p>
      </dsp:txBody>
      <dsp:txXfrm>
        <a:off x="3961717" y="3680460"/>
        <a:ext cx="2009543" cy="744093"/>
      </dsp:txXfrm>
    </dsp:sp>
    <dsp:sp modelId="{085FF022-FC2D-448D-B9E5-851B1E458B5C}">
      <dsp:nvSpPr>
        <dsp:cNvPr id="0" name=""/>
        <dsp:cNvSpPr/>
      </dsp:nvSpPr>
      <dsp:spPr>
        <a:xfrm>
          <a:off x="4966489" y="2773679"/>
          <a:ext cx="0" cy="906780"/>
        </a:xfrm>
        <a:prstGeom prst="line">
          <a:avLst/>
        </a:prstGeom>
        <a:solidFill>
          <a:schemeClr val="accent5">
            <a:hueOff val="-2896518"/>
            <a:satOff val="-7465"/>
            <a:lumOff val="-5042"/>
            <a:alphaOff val="0"/>
          </a:schemeClr>
        </a:solidFill>
        <a:ln w="6350" cap="flat" cmpd="sng" algn="ctr">
          <a:solidFill>
            <a:schemeClr val="accent5">
              <a:hueOff val="-2896518"/>
              <a:satOff val="-7465"/>
              <a:lumOff val="-5042"/>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624AFBA9-C822-41FA-AC38-0E42AAD4DC03}">
      <dsp:nvSpPr>
        <dsp:cNvPr id="0" name=""/>
        <dsp:cNvSpPr/>
      </dsp:nvSpPr>
      <dsp:spPr>
        <a:xfrm>
          <a:off x="3758027"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A03AA66-452C-4AEB-953A-80D68FA28048}">
      <dsp:nvSpPr>
        <dsp:cNvPr id="0" name=""/>
        <dsp:cNvSpPr/>
      </dsp:nvSpPr>
      <dsp:spPr>
        <a:xfrm>
          <a:off x="4899814"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89DD40B-CB22-48DA-87AA-771F4A7C3411}">
      <dsp:nvSpPr>
        <dsp:cNvPr id="0" name=""/>
        <dsp:cNvSpPr/>
      </dsp:nvSpPr>
      <dsp:spPr>
        <a:xfrm>
          <a:off x="5194846"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9 Nov. 2021</a:t>
          </a:r>
        </a:p>
      </dsp:txBody>
      <dsp:txXfrm>
        <a:off x="5194846" y="2864357"/>
        <a:ext cx="1826857" cy="602742"/>
      </dsp:txXfrm>
    </dsp:sp>
    <dsp:sp modelId="{25676E1E-887C-4650-BC3A-4CB35502BAED}">
      <dsp:nvSpPr>
        <dsp:cNvPr id="0" name=""/>
        <dsp:cNvSpPr/>
      </dsp:nvSpPr>
      <dsp:spPr>
        <a:xfrm>
          <a:off x="5103503" y="909446"/>
          <a:ext cx="2009543" cy="744093"/>
        </a:xfrm>
        <a:prstGeom prst="rect">
          <a:avLst/>
        </a:prstGeom>
        <a:solidFill>
          <a:schemeClr val="accent5">
            <a:tint val="40000"/>
            <a:alpha val="90000"/>
            <a:hueOff val="-3851293"/>
            <a:satOff val="-13047"/>
            <a:lumOff val="-1673"/>
            <a:alphaOff val="0"/>
          </a:schemeClr>
        </a:solidFill>
        <a:ln w="12700" cap="flat" cmpd="sng" algn="ctr">
          <a:solidFill>
            <a:schemeClr val="accent5">
              <a:tint val="40000"/>
              <a:alpha val="90000"/>
              <a:hueOff val="-3851293"/>
              <a:satOff val="-13047"/>
              <a:lumOff val="-16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Developmental Prototype: V.1 Suite of Tools</a:t>
          </a:r>
        </a:p>
      </dsp:txBody>
      <dsp:txXfrm>
        <a:off x="5103503" y="909446"/>
        <a:ext cx="2009543" cy="744093"/>
      </dsp:txXfrm>
    </dsp:sp>
    <dsp:sp modelId="{ED67A19F-3CF6-4BF5-AA20-923BBA239AE8}">
      <dsp:nvSpPr>
        <dsp:cNvPr id="0" name=""/>
        <dsp:cNvSpPr/>
      </dsp:nvSpPr>
      <dsp:spPr>
        <a:xfrm>
          <a:off x="6108275" y="1653539"/>
          <a:ext cx="0" cy="906780"/>
        </a:xfrm>
        <a:prstGeom prst="line">
          <a:avLst/>
        </a:prstGeom>
        <a:solidFill>
          <a:schemeClr val="accent5">
            <a:hueOff val="-3862025"/>
            <a:satOff val="-9954"/>
            <a:lumOff val="-6723"/>
            <a:alphaOff val="0"/>
          </a:schemeClr>
        </a:solidFill>
        <a:ln w="6350" cap="flat" cmpd="sng" algn="ctr">
          <a:solidFill>
            <a:schemeClr val="accent5">
              <a:hueOff val="-3862025"/>
              <a:satOff val="-9954"/>
              <a:lumOff val="-6723"/>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7CD0D751-FD97-46C9-AF2D-10B4E7014928}">
      <dsp:nvSpPr>
        <dsp:cNvPr id="0" name=""/>
        <dsp:cNvSpPr/>
      </dsp:nvSpPr>
      <dsp:spPr>
        <a:xfrm>
          <a:off x="6336632"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7 Dec. 2021</a:t>
          </a:r>
        </a:p>
      </dsp:txBody>
      <dsp:txXfrm>
        <a:off x="6336632" y="1866899"/>
        <a:ext cx="1826857" cy="602742"/>
      </dsp:txXfrm>
    </dsp:sp>
    <dsp:sp modelId="{859FB001-2F3D-4441-B410-1C3913B2DCCC}">
      <dsp:nvSpPr>
        <dsp:cNvPr id="0" name=""/>
        <dsp:cNvSpPr/>
      </dsp:nvSpPr>
      <dsp:spPr>
        <a:xfrm>
          <a:off x="6245289" y="3680460"/>
          <a:ext cx="2009543" cy="744093"/>
        </a:xfrm>
        <a:prstGeom prst="rect">
          <a:avLst/>
        </a:prstGeom>
        <a:solidFill>
          <a:schemeClr val="accent5">
            <a:tint val="40000"/>
            <a:alpha val="90000"/>
            <a:hueOff val="-4814116"/>
            <a:satOff val="-16309"/>
            <a:lumOff val="-2091"/>
            <a:alphaOff val="0"/>
          </a:schemeClr>
        </a:solidFill>
        <a:ln w="12700" cap="flat" cmpd="sng" algn="ctr">
          <a:solidFill>
            <a:schemeClr val="accent5">
              <a:tint val="40000"/>
              <a:alpha val="90000"/>
              <a:hueOff val="-4814116"/>
              <a:satOff val="-16309"/>
              <a:lumOff val="-20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Developmental Prototype: V.2 Suite of Tools</a:t>
          </a:r>
        </a:p>
      </dsp:txBody>
      <dsp:txXfrm>
        <a:off x="6245289" y="3680460"/>
        <a:ext cx="2009543" cy="744093"/>
      </dsp:txXfrm>
    </dsp:sp>
    <dsp:sp modelId="{4785F16F-20FA-4728-BC01-18FF0F6C501F}">
      <dsp:nvSpPr>
        <dsp:cNvPr id="0" name=""/>
        <dsp:cNvSpPr/>
      </dsp:nvSpPr>
      <dsp:spPr>
        <a:xfrm>
          <a:off x="7250061" y="2773679"/>
          <a:ext cx="0" cy="906780"/>
        </a:xfrm>
        <a:prstGeom prst="line">
          <a:avLst/>
        </a:prstGeom>
        <a:solidFill>
          <a:schemeClr val="accent5">
            <a:hueOff val="-4827531"/>
            <a:satOff val="-12442"/>
            <a:lumOff val="-8404"/>
            <a:alphaOff val="0"/>
          </a:schemeClr>
        </a:solidFill>
        <a:ln w="6350" cap="flat" cmpd="sng" algn="ctr">
          <a:solidFill>
            <a:schemeClr val="accent5">
              <a:hueOff val="-4827531"/>
              <a:satOff val="-12442"/>
              <a:lumOff val="-8404"/>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55351E2F-7DA5-47EE-A869-329E3C5FD2D1}">
      <dsp:nvSpPr>
        <dsp:cNvPr id="0" name=""/>
        <dsp:cNvSpPr/>
      </dsp:nvSpPr>
      <dsp:spPr>
        <a:xfrm>
          <a:off x="6041600"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DF5D5A1-A519-43BC-A60B-A58AAB9650E5}">
      <dsp:nvSpPr>
        <dsp:cNvPr id="0" name=""/>
        <dsp:cNvSpPr/>
      </dsp:nvSpPr>
      <dsp:spPr>
        <a:xfrm>
          <a:off x="7183386"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F74235F-B27D-4FDB-B709-66ADA2CDB0A5}">
      <dsp:nvSpPr>
        <dsp:cNvPr id="0" name=""/>
        <dsp:cNvSpPr/>
      </dsp:nvSpPr>
      <dsp:spPr>
        <a:xfrm>
          <a:off x="7478418"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8 Feb. 2022</a:t>
          </a:r>
        </a:p>
      </dsp:txBody>
      <dsp:txXfrm>
        <a:off x="7478418" y="2864357"/>
        <a:ext cx="1826857" cy="602742"/>
      </dsp:txXfrm>
    </dsp:sp>
    <dsp:sp modelId="{E665093C-8A50-427B-9609-83C792B7833C}">
      <dsp:nvSpPr>
        <dsp:cNvPr id="0" name=""/>
        <dsp:cNvSpPr/>
      </dsp:nvSpPr>
      <dsp:spPr>
        <a:xfrm>
          <a:off x="7387075" y="909446"/>
          <a:ext cx="2009543" cy="744093"/>
        </a:xfrm>
        <a:prstGeom prst="rect">
          <a:avLst/>
        </a:prstGeom>
        <a:solidFill>
          <a:schemeClr val="accent5">
            <a:tint val="40000"/>
            <a:alpha val="90000"/>
            <a:hueOff val="-5776939"/>
            <a:satOff val="-19570"/>
            <a:lumOff val="-2510"/>
            <a:alphaOff val="0"/>
          </a:schemeClr>
        </a:solidFill>
        <a:ln w="12700" cap="flat" cmpd="sng" algn="ctr">
          <a:solidFill>
            <a:schemeClr val="accent5">
              <a:tint val="40000"/>
              <a:alpha val="90000"/>
              <a:hueOff val="-5776939"/>
              <a:satOff val="-19570"/>
              <a:lumOff val="-2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Lessons Learned Roundtable / Road map engagement session</a:t>
          </a:r>
        </a:p>
      </dsp:txBody>
      <dsp:txXfrm>
        <a:off x="7387075" y="909446"/>
        <a:ext cx="2009543" cy="744093"/>
      </dsp:txXfrm>
    </dsp:sp>
    <dsp:sp modelId="{A30598F8-48FF-468D-A570-D2C0D486F26A}">
      <dsp:nvSpPr>
        <dsp:cNvPr id="0" name=""/>
        <dsp:cNvSpPr/>
      </dsp:nvSpPr>
      <dsp:spPr>
        <a:xfrm>
          <a:off x="8391847" y="1653539"/>
          <a:ext cx="0" cy="906780"/>
        </a:xfrm>
        <a:prstGeom prst="line">
          <a:avLst/>
        </a:prstGeom>
        <a:solidFill>
          <a:schemeClr val="accent5">
            <a:hueOff val="-5793037"/>
            <a:satOff val="-14931"/>
            <a:lumOff val="-10084"/>
            <a:alphaOff val="0"/>
          </a:schemeClr>
        </a:solidFill>
        <a:ln w="6350" cap="flat" cmpd="sng" algn="ctr">
          <a:solidFill>
            <a:schemeClr val="accent5">
              <a:hueOff val="-5793037"/>
              <a:satOff val="-14931"/>
              <a:lumOff val="-10084"/>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8D21589F-D20E-451A-B721-7BFB150ED986}">
      <dsp:nvSpPr>
        <dsp:cNvPr id="0" name=""/>
        <dsp:cNvSpPr/>
      </dsp:nvSpPr>
      <dsp:spPr>
        <a:xfrm>
          <a:off x="8620204"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8 Mar. 2022</a:t>
          </a:r>
        </a:p>
      </dsp:txBody>
      <dsp:txXfrm>
        <a:off x="8620204" y="1866899"/>
        <a:ext cx="1826857" cy="602742"/>
      </dsp:txXfrm>
    </dsp:sp>
    <dsp:sp modelId="{07FCAE97-9AD2-4A02-870F-DF80A5689FA2}">
      <dsp:nvSpPr>
        <dsp:cNvPr id="0" name=""/>
        <dsp:cNvSpPr/>
      </dsp:nvSpPr>
      <dsp:spPr>
        <a:xfrm>
          <a:off x="8528861" y="3680460"/>
          <a:ext cx="2009543" cy="74409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venir Next LT Pro Light" panose="020B0304020202020204" pitchFamily="34" charset="0"/>
            </a:rPr>
            <a:t>Sharing project results and transition to post-project implementation</a:t>
          </a:r>
        </a:p>
      </dsp:txBody>
      <dsp:txXfrm>
        <a:off x="8528861" y="3680460"/>
        <a:ext cx="2009543" cy="744093"/>
      </dsp:txXfrm>
    </dsp:sp>
    <dsp:sp modelId="{E5B646F0-1A48-40AB-81FB-855E11F1E2E0}">
      <dsp:nvSpPr>
        <dsp:cNvPr id="0" name=""/>
        <dsp:cNvSpPr/>
      </dsp:nvSpPr>
      <dsp:spPr>
        <a:xfrm>
          <a:off x="9533633" y="2773679"/>
          <a:ext cx="0" cy="906780"/>
        </a:xfrm>
        <a:prstGeom prst="line">
          <a:avLst/>
        </a:prstGeom>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18E8571F-74A8-4454-9945-F19EE723D5ED}">
      <dsp:nvSpPr>
        <dsp:cNvPr id="0" name=""/>
        <dsp:cNvSpPr/>
      </dsp:nvSpPr>
      <dsp:spPr>
        <a:xfrm>
          <a:off x="8325172"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E8CC26E-51AD-457D-909E-5AF6F6EC8A12}">
      <dsp:nvSpPr>
        <dsp:cNvPr id="0" name=""/>
        <dsp:cNvSpPr/>
      </dsp:nvSpPr>
      <dsp:spPr>
        <a:xfrm>
          <a:off x="9466958"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07C3A-8930-499C-8F28-1D36AE86D0FB}" type="datetimeFigureOut">
              <a:rPr lang="en-CA" smtClean="0"/>
              <a:t>2021-09-13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721F2-5170-47E3-951C-5B1186FF750C}" type="slidenum">
              <a:rPr lang="en-CA" smtClean="0"/>
              <a:t>‹#›</a:t>
            </a:fld>
            <a:endParaRPr lang="en-CA"/>
          </a:p>
        </p:txBody>
      </p:sp>
    </p:spTree>
    <p:extLst>
      <p:ext uri="{BB962C8B-B14F-4D97-AF65-F5344CB8AC3E}">
        <p14:creationId xmlns:p14="http://schemas.microsoft.com/office/powerpoint/2010/main" val="210446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-Updates – time to share issues, challenges, and opportunities </a:t>
            </a:r>
          </a:p>
        </p:txBody>
      </p:sp>
      <p:sp>
        <p:nvSpPr>
          <p:cNvPr id="4" name="Slide Number Placeholder 3"/>
          <p:cNvSpPr>
            <a:spLocks noGrp="1"/>
          </p:cNvSpPr>
          <p:nvPr>
            <p:ph type="sldNum" sz="quarter" idx="5"/>
          </p:nvPr>
        </p:nvSpPr>
        <p:spPr/>
        <p:txBody>
          <a:bodyPr/>
          <a:lstStyle/>
          <a:p>
            <a:fld id="{018721F2-5170-47E3-951C-5B1186FF750C}" type="slidenum">
              <a:rPr lang="en-CA" smtClean="0"/>
              <a:t>2</a:t>
            </a:fld>
            <a:endParaRPr lang="en-CA"/>
          </a:p>
        </p:txBody>
      </p:sp>
    </p:spTree>
    <p:extLst>
      <p:ext uri="{BB962C8B-B14F-4D97-AF65-F5344CB8AC3E}">
        <p14:creationId xmlns:p14="http://schemas.microsoft.com/office/powerpoint/2010/main" val="285527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Dashboard – link will be provided, survey with set of question, participants to play with dashboard following meeting, what questions are we asking of participants?</a:t>
            </a:r>
          </a:p>
          <a:p>
            <a:endParaRPr lang="en-CA" dirty="0"/>
          </a:p>
          <a:p>
            <a:r>
              <a:rPr lang="en-CA" dirty="0"/>
              <a:t>Playbook for meeting </a:t>
            </a:r>
          </a:p>
        </p:txBody>
      </p:sp>
      <p:sp>
        <p:nvSpPr>
          <p:cNvPr id="4" name="Slide Number Placeholder 3"/>
          <p:cNvSpPr>
            <a:spLocks noGrp="1"/>
          </p:cNvSpPr>
          <p:nvPr>
            <p:ph type="sldNum" sz="quarter" idx="5"/>
          </p:nvPr>
        </p:nvSpPr>
        <p:spPr/>
        <p:txBody>
          <a:bodyPr/>
          <a:lstStyle/>
          <a:p>
            <a:fld id="{018721F2-5170-47E3-951C-5B1186FF750C}" type="slidenum">
              <a:rPr lang="en-CA" smtClean="0"/>
              <a:t>34</a:t>
            </a:fld>
            <a:endParaRPr lang="en-CA"/>
          </a:p>
        </p:txBody>
      </p:sp>
    </p:spTree>
    <p:extLst>
      <p:ext uri="{BB962C8B-B14F-4D97-AF65-F5344CB8AC3E}">
        <p14:creationId xmlns:p14="http://schemas.microsoft.com/office/powerpoint/2010/main" val="371363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Description of prototype </a:t>
            </a:r>
          </a:p>
          <a:p>
            <a:pPr marL="228600" indent="-228600">
              <a:buAutoNum type="arabicPeriod"/>
            </a:pPr>
            <a:r>
              <a:rPr lang="en-CA" dirty="0"/>
              <a:t>Interact </a:t>
            </a:r>
          </a:p>
          <a:p>
            <a:pPr marL="228600" indent="-228600">
              <a:buAutoNum type="arabicPeriod"/>
            </a:pPr>
            <a:r>
              <a:rPr lang="en-CA" dirty="0"/>
              <a:t>Building partnerships </a:t>
            </a:r>
            <a:r>
              <a:rPr lang="en-CA" dirty="0">
                <a:sym typeface="Wingdings" panose="05000000000000000000" pitchFamily="2" charset="2"/>
              </a:rPr>
              <a:t> heard it was important, first step to acquiring data  what type of ongoing engagement would be useful, explore different types of engagement and outreach, what can people do at local level to engage</a:t>
            </a:r>
          </a:p>
        </p:txBody>
      </p:sp>
      <p:sp>
        <p:nvSpPr>
          <p:cNvPr id="4" name="Slide Number Placeholder 3"/>
          <p:cNvSpPr>
            <a:spLocks noGrp="1"/>
          </p:cNvSpPr>
          <p:nvPr>
            <p:ph type="sldNum" sz="quarter" idx="5"/>
          </p:nvPr>
        </p:nvSpPr>
        <p:spPr/>
        <p:txBody>
          <a:bodyPr/>
          <a:lstStyle/>
          <a:p>
            <a:fld id="{018721F2-5170-47E3-951C-5B1186FF750C}" type="slidenum">
              <a:rPr lang="en-CA" smtClean="0"/>
              <a:t>36</a:t>
            </a:fld>
            <a:endParaRPr lang="en-CA"/>
          </a:p>
        </p:txBody>
      </p:sp>
    </p:spTree>
    <p:extLst>
      <p:ext uri="{BB962C8B-B14F-4D97-AF65-F5344CB8AC3E}">
        <p14:creationId xmlns:p14="http://schemas.microsoft.com/office/powerpoint/2010/main" val="229285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Data advocacy – Role CDP plays in accessing data for membership – specific types of data</a:t>
            </a:r>
          </a:p>
          <a:p>
            <a:endParaRPr lang="en-CA" dirty="0"/>
          </a:p>
          <a:p>
            <a:r>
              <a:rPr lang="en-CA" dirty="0"/>
              <a:t>Advocacy happens at different scales – provincial / federal </a:t>
            </a:r>
          </a:p>
        </p:txBody>
      </p:sp>
      <p:sp>
        <p:nvSpPr>
          <p:cNvPr id="4" name="Slide Number Placeholder 3"/>
          <p:cNvSpPr>
            <a:spLocks noGrp="1"/>
          </p:cNvSpPr>
          <p:nvPr>
            <p:ph type="sldNum" sz="quarter" idx="5"/>
          </p:nvPr>
        </p:nvSpPr>
        <p:spPr/>
        <p:txBody>
          <a:bodyPr/>
          <a:lstStyle/>
          <a:p>
            <a:fld id="{018721F2-5170-47E3-951C-5B1186FF750C}" type="slidenum">
              <a:rPr lang="en-CA" smtClean="0"/>
              <a:t>39</a:t>
            </a:fld>
            <a:endParaRPr lang="en-CA"/>
          </a:p>
        </p:txBody>
      </p:sp>
    </p:spTree>
    <p:extLst>
      <p:ext uri="{BB962C8B-B14F-4D97-AF65-F5344CB8AC3E}">
        <p14:creationId xmlns:p14="http://schemas.microsoft.com/office/powerpoint/2010/main" val="131943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Who is willing to participate? </a:t>
            </a:r>
          </a:p>
          <a:p>
            <a:r>
              <a:rPr lang="en-CA" dirty="0"/>
              <a:t>Allow for feedback first</a:t>
            </a:r>
          </a:p>
        </p:txBody>
      </p:sp>
      <p:sp>
        <p:nvSpPr>
          <p:cNvPr id="4" name="Slide Number Placeholder 3"/>
          <p:cNvSpPr>
            <a:spLocks noGrp="1"/>
          </p:cNvSpPr>
          <p:nvPr>
            <p:ph type="sldNum" sz="quarter" idx="5"/>
          </p:nvPr>
        </p:nvSpPr>
        <p:spPr/>
        <p:txBody>
          <a:bodyPr/>
          <a:lstStyle/>
          <a:p>
            <a:fld id="{018721F2-5170-47E3-951C-5B1186FF750C}" type="slidenum">
              <a:rPr lang="en-CA" smtClean="0"/>
              <a:t>41</a:t>
            </a:fld>
            <a:endParaRPr lang="en-CA"/>
          </a:p>
        </p:txBody>
      </p:sp>
    </p:spTree>
    <p:extLst>
      <p:ext uri="{BB962C8B-B14F-4D97-AF65-F5344CB8AC3E}">
        <p14:creationId xmlns:p14="http://schemas.microsoft.com/office/powerpoint/2010/main" val="4081631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steps for each of the prototypes </a:t>
            </a:r>
          </a:p>
        </p:txBody>
      </p:sp>
      <p:sp>
        <p:nvSpPr>
          <p:cNvPr id="4" name="Slide Number Placeholder 3"/>
          <p:cNvSpPr>
            <a:spLocks noGrp="1"/>
          </p:cNvSpPr>
          <p:nvPr>
            <p:ph type="sldNum" sz="quarter" idx="5"/>
          </p:nvPr>
        </p:nvSpPr>
        <p:spPr/>
        <p:txBody>
          <a:bodyPr/>
          <a:lstStyle/>
          <a:p>
            <a:fld id="{018721F2-5170-47E3-951C-5B1186FF750C}" type="slidenum">
              <a:rPr lang="en-CA" smtClean="0"/>
              <a:t>43</a:t>
            </a:fld>
            <a:endParaRPr lang="en-CA"/>
          </a:p>
        </p:txBody>
      </p:sp>
    </p:spTree>
    <p:extLst>
      <p:ext uri="{BB962C8B-B14F-4D97-AF65-F5344CB8AC3E}">
        <p14:creationId xmlns:p14="http://schemas.microsoft.com/office/powerpoint/2010/main" val="315356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Avenir Next LT Pro Light" panose="020B0304020202020204" pitchFamily="34" charset="0"/>
              </a:rPr>
              <a:t>Workshop Goal: To showcase the four prototypes and clarify role of micro-labs in prototype development. </a:t>
            </a:r>
            <a:br>
              <a:rPr lang="en-CA" dirty="0">
                <a:latin typeface="Avenir Next LT Pro Light" panose="020B0304020202020204" pitchFamily="34" charset="0"/>
              </a:rPr>
            </a:br>
            <a:endParaRPr lang="en-CA" dirty="0">
              <a:latin typeface="Avenir Next LT Pro Light" panose="020B0304020202020204" pitchFamily="34" charset="0"/>
            </a:endParaRPr>
          </a:p>
          <a:p>
            <a:endParaRPr lang="en-CA" dirty="0"/>
          </a:p>
        </p:txBody>
      </p:sp>
      <p:sp>
        <p:nvSpPr>
          <p:cNvPr id="4" name="Slide Number Placeholder 3"/>
          <p:cNvSpPr>
            <a:spLocks noGrp="1"/>
          </p:cNvSpPr>
          <p:nvPr>
            <p:ph type="sldNum" sz="quarter" idx="5"/>
          </p:nvPr>
        </p:nvSpPr>
        <p:spPr/>
        <p:txBody>
          <a:bodyPr/>
          <a:lstStyle/>
          <a:p>
            <a:fld id="{018721F2-5170-47E3-951C-5B1186FF750C}" type="slidenum">
              <a:rPr lang="en-CA" smtClean="0"/>
              <a:t>3</a:t>
            </a:fld>
            <a:endParaRPr lang="en-CA"/>
          </a:p>
        </p:txBody>
      </p:sp>
    </p:spTree>
    <p:extLst>
      <p:ext uri="{BB962C8B-B14F-4D97-AF65-F5344CB8AC3E}">
        <p14:creationId xmlns:p14="http://schemas.microsoft.com/office/powerpoint/2010/main" val="55981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-Updates – time to share issues, challenges, and opportunities </a:t>
            </a:r>
          </a:p>
        </p:txBody>
      </p:sp>
      <p:sp>
        <p:nvSpPr>
          <p:cNvPr id="4" name="Slide Number Placeholder 3"/>
          <p:cNvSpPr>
            <a:spLocks noGrp="1"/>
          </p:cNvSpPr>
          <p:nvPr>
            <p:ph type="sldNum" sz="quarter" idx="5"/>
          </p:nvPr>
        </p:nvSpPr>
        <p:spPr/>
        <p:txBody>
          <a:bodyPr/>
          <a:lstStyle/>
          <a:p>
            <a:fld id="{018721F2-5170-47E3-951C-5B1186FF750C}" type="slidenum">
              <a:rPr lang="en-CA" smtClean="0"/>
              <a:t>4</a:t>
            </a:fld>
            <a:endParaRPr lang="en-CA"/>
          </a:p>
        </p:txBody>
      </p:sp>
    </p:spTree>
    <p:extLst>
      <p:ext uri="{BB962C8B-B14F-4D97-AF65-F5344CB8AC3E}">
        <p14:creationId xmlns:p14="http://schemas.microsoft.com/office/powerpoint/2010/main" val="5765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-Updates – time to share issues, challenges, and opportunities </a:t>
            </a:r>
          </a:p>
        </p:txBody>
      </p:sp>
      <p:sp>
        <p:nvSpPr>
          <p:cNvPr id="4" name="Slide Number Placeholder 3"/>
          <p:cNvSpPr>
            <a:spLocks noGrp="1"/>
          </p:cNvSpPr>
          <p:nvPr>
            <p:ph type="sldNum" sz="quarter" idx="5"/>
          </p:nvPr>
        </p:nvSpPr>
        <p:spPr/>
        <p:txBody>
          <a:bodyPr/>
          <a:lstStyle/>
          <a:p>
            <a:fld id="{018721F2-5170-47E3-951C-5B1186FF750C}" type="slidenum">
              <a:rPr lang="en-CA" smtClean="0"/>
              <a:t>5</a:t>
            </a:fld>
            <a:endParaRPr lang="en-CA"/>
          </a:p>
        </p:txBody>
      </p:sp>
    </p:spTree>
    <p:extLst>
      <p:ext uri="{BB962C8B-B14F-4D97-AF65-F5344CB8AC3E}">
        <p14:creationId xmlns:p14="http://schemas.microsoft.com/office/powerpoint/2010/main" val="161272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Segway into how we are going to run the session</a:t>
            </a:r>
          </a:p>
        </p:txBody>
      </p:sp>
      <p:sp>
        <p:nvSpPr>
          <p:cNvPr id="4" name="Slide Number Placeholder 3"/>
          <p:cNvSpPr>
            <a:spLocks noGrp="1"/>
          </p:cNvSpPr>
          <p:nvPr>
            <p:ph type="sldNum" sz="quarter" idx="5"/>
          </p:nvPr>
        </p:nvSpPr>
        <p:spPr/>
        <p:txBody>
          <a:bodyPr/>
          <a:lstStyle/>
          <a:p>
            <a:fld id="{018721F2-5170-47E3-951C-5B1186FF750C}" type="slidenum">
              <a:rPr lang="en-CA" smtClean="0"/>
              <a:t>6</a:t>
            </a:fld>
            <a:endParaRPr lang="en-CA"/>
          </a:p>
        </p:txBody>
      </p:sp>
    </p:spTree>
    <p:extLst>
      <p:ext uri="{BB962C8B-B14F-4D97-AF65-F5344CB8AC3E}">
        <p14:creationId xmlns:p14="http://schemas.microsoft.com/office/powerpoint/2010/main" val="104264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18721F2-5170-47E3-951C-5B1186FF750C}" type="slidenum">
              <a:rPr lang="en-CA" smtClean="0"/>
              <a:t>8</a:t>
            </a:fld>
            <a:endParaRPr lang="en-CA"/>
          </a:p>
        </p:txBody>
      </p:sp>
    </p:spTree>
    <p:extLst>
      <p:ext uri="{BB962C8B-B14F-4D97-AF65-F5344CB8AC3E}">
        <p14:creationId xmlns:p14="http://schemas.microsoft.com/office/powerpoint/2010/main" val="369152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-Updates – time to share issues, challenges, and opportunities </a:t>
            </a:r>
          </a:p>
        </p:txBody>
      </p:sp>
      <p:sp>
        <p:nvSpPr>
          <p:cNvPr id="4" name="Slide Number Placeholder 3"/>
          <p:cNvSpPr>
            <a:spLocks noGrp="1"/>
          </p:cNvSpPr>
          <p:nvPr>
            <p:ph type="sldNum" sz="quarter" idx="5"/>
          </p:nvPr>
        </p:nvSpPr>
        <p:spPr/>
        <p:txBody>
          <a:bodyPr/>
          <a:lstStyle/>
          <a:p>
            <a:fld id="{018721F2-5170-47E3-951C-5B1186FF750C}" type="slidenum">
              <a:rPr lang="en-CA" smtClean="0"/>
              <a:t>10</a:t>
            </a:fld>
            <a:endParaRPr lang="en-CA"/>
          </a:p>
        </p:txBody>
      </p:sp>
    </p:spTree>
    <p:extLst>
      <p:ext uri="{BB962C8B-B14F-4D97-AF65-F5344CB8AC3E}">
        <p14:creationId xmlns:p14="http://schemas.microsoft.com/office/powerpoint/2010/main" val="349884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Allow time for feedback </a:t>
            </a:r>
            <a:r>
              <a:rPr lang="en-CA" dirty="0">
                <a:sym typeface="Wingdings" panose="05000000000000000000" pitchFamily="2" charset="2"/>
              </a:rPr>
              <a:t> check in about further data gaps</a:t>
            </a:r>
            <a:endParaRPr lang="en-CA" dirty="0"/>
          </a:p>
        </p:txBody>
      </p:sp>
      <p:sp>
        <p:nvSpPr>
          <p:cNvPr id="4" name="Slide Number Placeholder 3"/>
          <p:cNvSpPr>
            <a:spLocks noGrp="1"/>
          </p:cNvSpPr>
          <p:nvPr>
            <p:ph type="sldNum" sz="quarter" idx="5"/>
          </p:nvPr>
        </p:nvSpPr>
        <p:spPr/>
        <p:txBody>
          <a:bodyPr/>
          <a:lstStyle/>
          <a:p>
            <a:fld id="{018721F2-5170-47E3-951C-5B1186FF750C}" type="slidenum">
              <a:rPr lang="en-CA" smtClean="0"/>
              <a:t>18</a:t>
            </a:fld>
            <a:endParaRPr lang="en-CA"/>
          </a:p>
        </p:txBody>
      </p:sp>
    </p:spTree>
    <p:extLst>
      <p:ext uri="{BB962C8B-B14F-4D97-AF65-F5344CB8AC3E}">
        <p14:creationId xmlns:p14="http://schemas.microsoft.com/office/powerpoint/2010/main" val="1368249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John to add more context</a:t>
            </a:r>
          </a:p>
        </p:txBody>
      </p:sp>
      <p:sp>
        <p:nvSpPr>
          <p:cNvPr id="4" name="Slide Number Placeholder 3"/>
          <p:cNvSpPr>
            <a:spLocks noGrp="1"/>
          </p:cNvSpPr>
          <p:nvPr>
            <p:ph type="sldNum" sz="quarter" idx="5"/>
          </p:nvPr>
        </p:nvSpPr>
        <p:spPr/>
        <p:txBody>
          <a:bodyPr/>
          <a:lstStyle/>
          <a:p>
            <a:fld id="{018721F2-5170-47E3-951C-5B1186FF750C}" type="slidenum">
              <a:rPr lang="en-CA" smtClean="0"/>
              <a:t>19</a:t>
            </a:fld>
            <a:endParaRPr lang="en-CA"/>
          </a:p>
        </p:txBody>
      </p:sp>
    </p:spTree>
    <p:extLst>
      <p:ext uri="{BB962C8B-B14F-4D97-AF65-F5344CB8AC3E}">
        <p14:creationId xmlns:p14="http://schemas.microsoft.com/office/powerpoint/2010/main" val="19644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6265-D6BD-4E2D-AF8A-A8725A2660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5C51DEA-2CAE-4AF3-9C4D-ADA2212411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63A7F18-1027-4919-9CDB-7C30C415E372}"/>
              </a:ext>
            </a:extLst>
          </p:cNvPr>
          <p:cNvSpPr>
            <a:spLocks noGrp="1"/>
          </p:cNvSpPr>
          <p:nvPr>
            <p:ph type="dt" sz="half" idx="10"/>
          </p:nvPr>
        </p:nvSpPr>
        <p:spPr/>
        <p:txBody>
          <a:bodyPr/>
          <a:lstStyle/>
          <a:p>
            <a:fld id="{9ABA85C9-8D4E-4A6A-BBA6-4129164E9F55}" type="datetimeFigureOut">
              <a:rPr lang="en-CA" smtClean="0"/>
              <a:t>2021-09-13</a:t>
            </a:fld>
            <a:endParaRPr lang="en-CA"/>
          </a:p>
        </p:txBody>
      </p:sp>
      <p:sp>
        <p:nvSpPr>
          <p:cNvPr id="5" name="Footer Placeholder 4">
            <a:extLst>
              <a:ext uri="{FF2B5EF4-FFF2-40B4-BE49-F238E27FC236}">
                <a16:creationId xmlns:a16="http://schemas.microsoft.com/office/drawing/2014/main" id="{1702CFD8-1295-4B74-ADF9-ACAA129DD6D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91BF4D-1047-414B-B5C9-29641034BBED}"/>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186742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F9AC-A8EE-47A2-B3F4-3F1BC61A312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889A936-F324-45AC-9F82-CD8EE98E33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E14870-78BF-424A-B534-68B4CC6878B6}"/>
              </a:ext>
            </a:extLst>
          </p:cNvPr>
          <p:cNvSpPr>
            <a:spLocks noGrp="1"/>
          </p:cNvSpPr>
          <p:nvPr>
            <p:ph type="dt" sz="half" idx="10"/>
          </p:nvPr>
        </p:nvSpPr>
        <p:spPr/>
        <p:txBody>
          <a:bodyPr/>
          <a:lstStyle/>
          <a:p>
            <a:fld id="{9ABA85C9-8D4E-4A6A-BBA6-4129164E9F55}" type="datetimeFigureOut">
              <a:rPr lang="en-CA" smtClean="0"/>
              <a:t>2021-09-13</a:t>
            </a:fld>
            <a:endParaRPr lang="en-CA"/>
          </a:p>
        </p:txBody>
      </p:sp>
      <p:sp>
        <p:nvSpPr>
          <p:cNvPr id="5" name="Footer Placeholder 4">
            <a:extLst>
              <a:ext uri="{FF2B5EF4-FFF2-40B4-BE49-F238E27FC236}">
                <a16:creationId xmlns:a16="http://schemas.microsoft.com/office/drawing/2014/main" id="{9799EF9E-5F84-4476-A3D2-DC637EBD67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54D8E9C-9AA7-42E8-83F9-DC610F113780}"/>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45529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E542D6-4156-4241-A023-D249E14455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3DF7952-B985-479E-A62B-CEFF07788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C79C19-304D-438F-A07B-75E033CC598A}"/>
              </a:ext>
            </a:extLst>
          </p:cNvPr>
          <p:cNvSpPr>
            <a:spLocks noGrp="1"/>
          </p:cNvSpPr>
          <p:nvPr>
            <p:ph type="dt" sz="half" idx="10"/>
          </p:nvPr>
        </p:nvSpPr>
        <p:spPr/>
        <p:txBody>
          <a:bodyPr/>
          <a:lstStyle/>
          <a:p>
            <a:fld id="{9ABA85C9-8D4E-4A6A-BBA6-4129164E9F55}" type="datetimeFigureOut">
              <a:rPr lang="en-CA" smtClean="0"/>
              <a:t>2021-09-13</a:t>
            </a:fld>
            <a:endParaRPr lang="en-CA"/>
          </a:p>
        </p:txBody>
      </p:sp>
      <p:sp>
        <p:nvSpPr>
          <p:cNvPr id="5" name="Footer Placeholder 4">
            <a:extLst>
              <a:ext uri="{FF2B5EF4-FFF2-40B4-BE49-F238E27FC236}">
                <a16:creationId xmlns:a16="http://schemas.microsoft.com/office/drawing/2014/main" id="{11B80A39-B21B-47E4-ADBA-72C473F536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8F310F-8943-4B06-8598-C144B921468D}"/>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351211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2840-A906-4BAC-B835-E23BAB724F0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4C67397-989D-4682-BADA-826F57F717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9796945-F253-4B12-B327-07163962064C}"/>
              </a:ext>
            </a:extLst>
          </p:cNvPr>
          <p:cNvSpPr>
            <a:spLocks noGrp="1"/>
          </p:cNvSpPr>
          <p:nvPr>
            <p:ph type="dt" sz="half" idx="10"/>
          </p:nvPr>
        </p:nvSpPr>
        <p:spPr/>
        <p:txBody>
          <a:bodyPr/>
          <a:lstStyle/>
          <a:p>
            <a:fld id="{9ABA85C9-8D4E-4A6A-BBA6-4129164E9F55}" type="datetimeFigureOut">
              <a:rPr lang="en-CA" smtClean="0"/>
              <a:t>2021-09-13</a:t>
            </a:fld>
            <a:endParaRPr lang="en-CA"/>
          </a:p>
        </p:txBody>
      </p:sp>
      <p:sp>
        <p:nvSpPr>
          <p:cNvPr id="5" name="Footer Placeholder 4">
            <a:extLst>
              <a:ext uri="{FF2B5EF4-FFF2-40B4-BE49-F238E27FC236}">
                <a16:creationId xmlns:a16="http://schemas.microsoft.com/office/drawing/2014/main" id="{C81131A3-56CC-474D-B0A3-AF7825E05A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E8D9DB5-74AB-4B98-84CE-EA8BA7B4D3FE}"/>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428507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696F-3B0F-497B-863C-F612B4F070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1D2B7A4-CF61-44FB-9E1B-E26789BE3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E798F-C8C3-43F4-BB55-094B3FEEA437}"/>
              </a:ext>
            </a:extLst>
          </p:cNvPr>
          <p:cNvSpPr>
            <a:spLocks noGrp="1"/>
          </p:cNvSpPr>
          <p:nvPr>
            <p:ph type="dt" sz="half" idx="10"/>
          </p:nvPr>
        </p:nvSpPr>
        <p:spPr/>
        <p:txBody>
          <a:bodyPr/>
          <a:lstStyle/>
          <a:p>
            <a:fld id="{9ABA85C9-8D4E-4A6A-BBA6-4129164E9F55}" type="datetimeFigureOut">
              <a:rPr lang="en-CA" smtClean="0"/>
              <a:t>2021-09-13</a:t>
            </a:fld>
            <a:endParaRPr lang="en-CA"/>
          </a:p>
        </p:txBody>
      </p:sp>
      <p:sp>
        <p:nvSpPr>
          <p:cNvPr id="5" name="Footer Placeholder 4">
            <a:extLst>
              <a:ext uri="{FF2B5EF4-FFF2-40B4-BE49-F238E27FC236}">
                <a16:creationId xmlns:a16="http://schemas.microsoft.com/office/drawing/2014/main" id="{F4B75248-DACB-416D-8B00-DD2A7CAFB9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6B12AD-DB77-4C29-8D43-0589E0771E0F}"/>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388415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C4E7-F686-4898-9DD3-AA4904B14F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69BE91E-59F9-4186-8288-5960EB94A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C0AFDD1-9D6E-4B32-9987-E97DBCA7B9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2301E18-F98F-4F85-8205-ACD6A1950DA9}"/>
              </a:ext>
            </a:extLst>
          </p:cNvPr>
          <p:cNvSpPr>
            <a:spLocks noGrp="1"/>
          </p:cNvSpPr>
          <p:nvPr>
            <p:ph type="dt" sz="half" idx="10"/>
          </p:nvPr>
        </p:nvSpPr>
        <p:spPr/>
        <p:txBody>
          <a:bodyPr/>
          <a:lstStyle/>
          <a:p>
            <a:fld id="{9ABA85C9-8D4E-4A6A-BBA6-4129164E9F55}" type="datetimeFigureOut">
              <a:rPr lang="en-CA" smtClean="0"/>
              <a:t>2021-09-13</a:t>
            </a:fld>
            <a:endParaRPr lang="en-CA"/>
          </a:p>
        </p:txBody>
      </p:sp>
      <p:sp>
        <p:nvSpPr>
          <p:cNvPr id="6" name="Footer Placeholder 5">
            <a:extLst>
              <a:ext uri="{FF2B5EF4-FFF2-40B4-BE49-F238E27FC236}">
                <a16:creationId xmlns:a16="http://schemas.microsoft.com/office/drawing/2014/main" id="{13958A12-2D44-448D-9B52-BFC629FC68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0B50292-E5CF-44B3-98D4-703731B8CEC7}"/>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66828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79CDE-37BA-4D4F-915E-E25130E8A3A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C8A097-E66A-4D59-A19F-1CDB517EC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E66238-7A66-4C6B-9892-3CA21826F6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74760C4-1316-41CB-8596-67F91B95B4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5A774-E3D7-4619-AB9C-5398B442CD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280C0D-9811-444C-B4CB-B2AF5B46B2A2}"/>
              </a:ext>
            </a:extLst>
          </p:cNvPr>
          <p:cNvSpPr>
            <a:spLocks noGrp="1"/>
          </p:cNvSpPr>
          <p:nvPr>
            <p:ph type="dt" sz="half" idx="10"/>
          </p:nvPr>
        </p:nvSpPr>
        <p:spPr/>
        <p:txBody>
          <a:bodyPr/>
          <a:lstStyle/>
          <a:p>
            <a:fld id="{9ABA85C9-8D4E-4A6A-BBA6-4129164E9F55}" type="datetimeFigureOut">
              <a:rPr lang="en-CA" smtClean="0"/>
              <a:t>2021-09-13</a:t>
            </a:fld>
            <a:endParaRPr lang="en-CA"/>
          </a:p>
        </p:txBody>
      </p:sp>
      <p:sp>
        <p:nvSpPr>
          <p:cNvPr id="8" name="Footer Placeholder 7">
            <a:extLst>
              <a:ext uri="{FF2B5EF4-FFF2-40B4-BE49-F238E27FC236}">
                <a16:creationId xmlns:a16="http://schemas.microsoft.com/office/drawing/2014/main" id="{C02411B7-35C6-4454-BFFC-B4604798BAA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B579A7F-2579-4704-9D98-950BC05754DD}"/>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132964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5587-4E06-4A41-B417-2327E9837F4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F3AEE54-594C-4C85-8E23-929DAE5771C9}"/>
              </a:ext>
            </a:extLst>
          </p:cNvPr>
          <p:cNvSpPr>
            <a:spLocks noGrp="1"/>
          </p:cNvSpPr>
          <p:nvPr>
            <p:ph type="dt" sz="half" idx="10"/>
          </p:nvPr>
        </p:nvSpPr>
        <p:spPr/>
        <p:txBody>
          <a:bodyPr/>
          <a:lstStyle/>
          <a:p>
            <a:fld id="{9ABA85C9-8D4E-4A6A-BBA6-4129164E9F55}" type="datetimeFigureOut">
              <a:rPr lang="en-CA" smtClean="0"/>
              <a:t>2021-09-13</a:t>
            </a:fld>
            <a:endParaRPr lang="en-CA"/>
          </a:p>
        </p:txBody>
      </p:sp>
      <p:sp>
        <p:nvSpPr>
          <p:cNvPr id="4" name="Footer Placeholder 3">
            <a:extLst>
              <a:ext uri="{FF2B5EF4-FFF2-40B4-BE49-F238E27FC236}">
                <a16:creationId xmlns:a16="http://schemas.microsoft.com/office/drawing/2014/main" id="{B7A9E1F0-54CE-4EFD-A230-140A05F7F6B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D718965-FA48-49EC-BD79-E740CAE2481A}"/>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347484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DA35D-ECFA-45A9-AFB4-1C2EDBD3F8AF}"/>
              </a:ext>
            </a:extLst>
          </p:cNvPr>
          <p:cNvSpPr>
            <a:spLocks noGrp="1"/>
          </p:cNvSpPr>
          <p:nvPr>
            <p:ph type="dt" sz="half" idx="10"/>
          </p:nvPr>
        </p:nvSpPr>
        <p:spPr/>
        <p:txBody>
          <a:bodyPr/>
          <a:lstStyle/>
          <a:p>
            <a:fld id="{9ABA85C9-8D4E-4A6A-BBA6-4129164E9F55}" type="datetimeFigureOut">
              <a:rPr lang="en-CA" smtClean="0"/>
              <a:t>2021-09-13</a:t>
            </a:fld>
            <a:endParaRPr lang="en-CA"/>
          </a:p>
        </p:txBody>
      </p:sp>
      <p:sp>
        <p:nvSpPr>
          <p:cNvPr id="3" name="Footer Placeholder 2">
            <a:extLst>
              <a:ext uri="{FF2B5EF4-FFF2-40B4-BE49-F238E27FC236}">
                <a16:creationId xmlns:a16="http://schemas.microsoft.com/office/drawing/2014/main" id="{C094C0C8-686C-4346-BC09-BCCF2957A2C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7E6270A-65B1-4BAC-87C0-9B79966DE77A}"/>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303375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7C06-4741-44A1-A7B2-6DB242324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DD9F47B-1BEF-4E85-8120-37BF8C335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327D5F8-4B25-451E-9471-AACA672DA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AE8C3-EC0D-4F4E-BEAF-85A0DF7380E0}"/>
              </a:ext>
            </a:extLst>
          </p:cNvPr>
          <p:cNvSpPr>
            <a:spLocks noGrp="1"/>
          </p:cNvSpPr>
          <p:nvPr>
            <p:ph type="dt" sz="half" idx="10"/>
          </p:nvPr>
        </p:nvSpPr>
        <p:spPr/>
        <p:txBody>
          <a:bodyPr/>
          <a:lstStyle/>
          <a:p>
            <a:fld id="{9ABA85C9-8D4E-4A6A-BBA6-4129164E9F55}" type="datetimeFigureOut">
              <a:rPr lang="en-CA" smtClean="0"/>
              <a:t>2021-09-13</a:t>
            </a:fld>
            <a:endParaRPr lang="en-CA"/>
          </a:p>
        </p:txBody>
      </p:sp>
      <p:sp>
        <p:nvSpPr>
          <p:cNvPr id="6" name="Footer Placeholder 5">
            <a:extLst>
              <a:ext uri="{FF2B5EF4-FFF2-40B4-BE49-F238E27FC236}">
                <a16:creationId xmlns:a16="http://schemas.microsoft.com/office/drawing/2014/main" id="{4E0DA214-F25E-40A3-8E00-D9D99CD1457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0D6A1E6-2088-4559-93FC-25BB81BCF6B4}"/>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239172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1F60-7F69-484F-ACCA-3DD05CB0F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4FCD0A3-75EC-44DA-B826-BDFEC2932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DC5DA32-D5C6-4734-B145-1FC6DA83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837CA-98F7-47A6-920F-BFAF932C5306}"/>
              </a:ext>
            </a:extLst>
          </p:cNvPr>
          <p:cNvSpPr>
            <a:spLocks noGrp="1"/>
          </p:cNvSpPr>
          <p:nvPr>
            <p:ph type="dt" sz="half" idx="10"/>
          </p:nvPr>
        </p:nvSpPr>
        <p:spPr/>
        <p:txBody>
          <a:bodyPr/>
          <a:lstStyle/>
          <a:p>
            <a:fld id="{9ABA85C9-8D4E-4A6A-BBA6-4129164E9F55}" type="datetimeFigureOut">
              <a:rPr lang="en-CA" smtClean="0"/>
              <a:t>2021-09-13</a:t>
            </a:fld>
            <a:endParaRPr lang="en-CA"/>
          </a:p>
        </p:txBody>
      </p:sp>
      <p:sp>
        <p:nvSpPr>
          <p:cNvPr id="6" name="Footer Placeholder 5">
            <a:extLst>
              <a:ext uri="{FF2B5EF4-FFF2-40B4-BE49-F238E27FC236}">
                <a16:creationId xmlns:a16="http://schemas.microsoft.com/office/drawing/2014/main" id="{49AD22B7-53BD-4727-BFE6-AAB1BFC5A25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B6F17FB-B036-4DA5-BC45-899502ED61A6}"/>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273876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5CA4AC-B395-49EE-A2EA-EFCA2E34B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1240107-135E-4FCF-871B-27A4DF326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81C44C-7AF8-401B-8A10-D64F4B6B1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A85C9-8D4E-4A6A-BBA6-4129164E9F55}" type="datetimeFigureOut">
              <a:rPr lang="en-CA" smtClean="0"/>
              <a:t>2021-09-13</a:t>
            </a:fld>
            <a:endParaRPr lang="en-CA"/>
          </a:p>
        </p:txBody>
      </p:sp>
      <p:sp>
        <p:nvSpPr>
          <p:cNvPr id="5" name="Footer Placeholder 4">
            <a:extLst>
              <a:ext uri="{FF2B5EF4-FFF2-40B4-BE49-F238E27FC236}">
                <a16:creationId xmlns:a16="http://schemas.microsoft.com/office/drawing/2014/main" id="{92D95903-8E91-48EB-BB8D-63F65EE09D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48BF781-9307-428D-8E69-262C602B18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B90F6-A2B7-4C12-9C9F-29870AEDFAD2}" type="slidenum">
              <a:rPr lang="en-CA" smtClean="0"/>
              <a:t>‹#›</a:t>
            </a:fld>
            <a:endParaRPr lang="en-CA"/>
          </a:p>
        </p:txBody>
      </p:sp>
    </p:spTree>
    <p:extLst>
      <p:ext uri="{BB962C8B-B14F-4D97-AF65-F5344CB8AC3E}">
        <p14:creationId xmlns:p14="http://schemas.microsoft.com/office/powerpoint/2010/main" val="370746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55C0-0A69-469E-A432-B095EA60CA0B}"/>
              </a:ext>
            </a:extLst>
          </p:cNvPr>
          <p:cNvSpPr>
            <a:spLocks noGrp="1"/>
          </p:cNvSpPr>
          <p:nvPr>
            <p:ph type="ctrTitle"/>
          </p:nvPr>
        </p:nvSpPr>
        <p:spPr>
          <a:xfrm>
            <a:off x="1523999" y="1122363"/>
            <a:ext cx="9670473" cy="2387600"/>
          </a:xfrm>
        </p:spPr>
        <p:txBody>
          <a:bodyPr>
            <a:normAutofit fontScale="90000"/>
          </a:bodyPr>
          <a:lstStyle/>
          <a:p>
            <a:pPr algn="ctr"/>
            <a:r>
              <a:rPr lang="en-CA" sz="6000" dirty="0">
                <a:solidFill>
                  <a:srgbClr val="365673"/>
                </a:solidFill>
                <a:latin typeface="Avenir Next LT Pro Demi" panose="020B0704020202020204" pitchFamily="34" charset="0"/>
              </a:rPr>
              <a:t>Community Decision Support Tool for Housing Issues </a:t>
            </a:r>
          </a:p>
        </p:txBody>
      </p:sp>
      <p:sp>
        <p:nvSpPr>
          <p:cNvPr id="3" name="Subtitle 2">
            <a:extLst>
              <a:ext uri="{FF2B5EF4-FFF2-40B4-BE49-F238E27FC236}">
                <a16:creationId xmlns:a16="http://schemas.microsoft.com/office/drawing/2014/main" id="{6DE8A0BF-3572-46EB-80FB-E30AC6568ED2}"/>
              </a:ext>
            </a:extLst>
          </p:cNvPr>
          <p:cNvSpPr>
            <a:spLocks noGrp="1"/>
          </p:cNvSpPr>
          <p:nvPr>
            <p:ph type="subTitle" idx="1"/>
          </p:nvPr>
        </p:nvSpPr>
        <p:spPr/>
        <p:txBody>
          <a:bodyPr/>
          <a:lstStyle/>
          <a:p>
            <a:r>
              <a:rPr lang="en-CA" dirty="0">
                <a:solidFill>
                  <a:srgbClr val="F2BE5C"/>
                </a:solidFill>
                <a:latin typeface="Avenir Next LT Pro Light" panose="020B0304020202020204" pitchFamily="34" charset="0"/>
              </a:rPr>
              <a:t>September 14</a:t>
            </a:r>
            <a:r>
              <a:rPr lang="en-CA" baseline="30000" dirty="0">
                <a:solidFill>
                  <a:srgbClr val="F2BE5C"/>
                </a:solidFill>
                <a:latin typeface="Avenir Next LT Pro Light" panose="020B0304020202020204" pitchFamily="34" charset="0"/>
              </a:rPr>
              <a:t>th</a:t>
            </a:r>
            <a:r>
              <a:rPr lang="en-CA" dirty="0">
                <a:solidFill>
                  <a:srgbClr val="F2BE5C"/>
                </a:solidFill>
                <a:latin typeface="Avenir Next LT Pro Light" panose="020B0304020202020204" pitchFamily="34" charset="0"/>
              </a:rPr>
              <a:t>, 2021</a:t>
            </a:r>
          </a:p>
        </p:txBody>
      </p:sp>
      <p:pic>
        <p:nvPicPr>
          <p:cNvPr id="6" name="Picture 2">
            <a:extLst>
              <a:ext uri="{FF2B5EF4-FFF2-40B4-BE49-F238E27FC236}">
                <a16:creationId xmlns:a16="http://schemas.microsoft.com/office/drawing/2014/main" id="{5AB67AFE-BC61-4870-A745-B1E1811907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88977" y="5159954"/>
            <a:ext cx="3361647" cy="11513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472C854-6773-43A4-92B3-2B68F7353E90}"/>
              </a:ext>
            </a:extLst>
          </p:cNvPr>
          <p:cNvSpPr/>
          <p:nvPr/>
        </p:nvSpPr>
        <p:spPr>
          <a:xfrm>
            <a:off x="0" y="0"/>
            <a:ext cx="12192000" cy="6858000"/>
          </a:xfrm>
          <a:prstGeom prst="rect">
            <a:avLst/>
          </a:prstGeom>
          <a:noFill/>
          <a:ln w="57150">
            <a:solidFill>
              <a:srgbClr val="D98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D98032"/>
              </a:solidFill>
            </a:endParaRPr>
          </a:p>
        </p:txBody>
      </p:sp>
      <p:pic>
        <p:nvPicPr>
          <p:cNvPr id="2050" name="Picture 2" descr="Home | Community Data Program">
            <a:extLst>
              <a:ext uri="{FF2B5EF4-FFF2-40B4-BE49-F238E27FC236}">
                <a16:creationId xmlns:a16="http://schemas.microsoft.com/office/drawing/2014/main" id="{FFFE4DD3-0C6A-4A46-9E7F-B73069AFA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05" y="4905767"/>
            <a:ext cx="1548678" cy="165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7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46C878-146E-45FA-98A9-27A6C70EC03A}"/>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2BE5C"/>
              </a:solidFill>
            </a:endParaRPr>
          </a:p>
        </p:txBody>
      </p:sp>
      <p:sp>
        <p:nvSpPr>
          <p:cNvPr id="3" name="Content Placeholder 2">
            <a:extLst>
              <a:ext uri="{FF2B5EF4-FFF2-40B4-BE49-F238E27FC236}">
                <a16:creationId xmlns:a16="http://schemas.microsoft.com/office/drawing/2014/main" id="{80C44B46-391A-4E39-8539-A05647E88DB1}"/>
              </a:ext>
            </a:extLst>
          </p:cNvPr>
          <p:cNvSpPr>
            <a:spLocks noGrp="1"/>
          </p:cNvSpPr>
          <p:nvPr>
            <p:ph idx="1"/>
          </p:nvPr>
        </p:nvSpPr>
        <p:spPr>
          <a:xfrm>
            <a:off x="957072" y="2483993"/>
            <a:ext cx="10515600" cy="1575943"/>
          </a:xfrm>
        </p:spPr>
        <p:txBody>
          <a:bodyPr>
            <a:normAutofit/>
          </a:bodyPr>
          <a:lstStyle/>
          <a:p>
            <a:pPr marL="0" indent="0">
              <a:buNone/>
            </a:pPr>
            <a:r>
              <a:rPr lang="en-CA" sz="5400" dirty="0">
                <a:solidFill>
                  <a:schemeClr val="bg1"/>
                </a:solidFill>
                <a:latin typeface="Avenir Next LT Pro Demi" panose="020B0704020202020204" pitchFamily="34" charset="0"/>
              </a:rPr>
              <a:t>Prototype</a:t>
            </a:r>
            <a:r>
              <a:rPr lang="en-CA" sz="4800" dirty="0">
                <a:solidFill>
                  <a:schemeClr val="bg1"/>
                </a:solidFill>
                <a:latin typeface="Avenir Next LT Pro Demi" panose="020B0704020202020204" pitchFamily="34" charset="0"/>
              </a:rPr>
              <a:t> Showcase </a:t>
            </a:r>
          </a:p>
        </p:txBody>
      </p:sp>
    </p:spTree>
    <p:extLst>
      <p:ext uri="{BB962C8B-B14F-4D97-AF65-F5344CB8AC3E}">
        <p14:creationId xmlns:p14="http://schemas.microsoft.com/office/powerpoint/2010/main" val="2267139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7148-2F82-45EF-BD97-90D9958BFAB3}"/>
              </a:ext>
            </a:extLst>
          </p:cNvPr>
          <p:cNvSpPr>
            <a:spLocks noGrp="1"/>
          </p:cNvSpPr>
          <p:nvPr>
            <p:ph type="title"/>
          </p:nvPr>
        </p:nvSpPr>
        <p:spPr>
          <a:xfrm>
            <a:off x="596051" y="100965"/>
            <a:ext cx="10757749" cy="1325563"/>
          </a:xfrm>
        </p:spPr>
        <p:txBody>
          <a:bodyPr/>
          <a:lstStyle/>
          <a:p>
            <a:r>
              <a:rPr lang="en-CA" dirty="0">
                <a:solidFill>
                  <a:srgbClr val="365673"/>
                </a:solidFill>
                <a:latin typeface="Avenir Next LT Pro Demi" panose="020B0704020202020204" pitchFamily="34" charset="0"/>
              </a:rPr>
              <a:t>7 Key Priorities</a:t>
            </a:r>
          </a:p>
        </p:txBody>
      </p:sp>
      <p:sp>
        <p:nvSpPr>
          <p:cNvPr id="3" name="Content Placeholder 2">
            <a:extLst>
              <a:ext uri="{FF2B5EF4-FFF2-40B4-BE49-F238E27FC236}">
                <a16:creationId xmlns:a16="http://schemas.microsoft.com/office/drawing/2014/main" id="{18BCFBD8-4113-4753-8691-2D0A308407AB}"/>
              </a:ext>
            </a:extLst>
          </p:cNvPr>
          <p:cNvSpPr>
            <a:spLocks noGrp="1"/>
          </p:cNvSpPr>
          <p:nvPr>
            <p:ph idx="1"/>
          </p:nvPr>
        </p:nvSpPr>
        <p:spPr>
          <a:xfrm>
            <a:off x="596052" y="1246293"/>
            <a:ext cx="11595947" cy="5611707"/>
          </a:xfrm>
        </p:spPr>
        <p:txBody>
          <a:bodyPr>
            <a:normAutofit fontScale="25000" lnSpcReduction="20000"/>
          </a:bodyPr>
          <a:lstStyle/>
          <a:p>
            <a:pPr marL="514350" indent="-514350">
              <a:lnSpc>
                <a:spcPct val="120000"/>
              </a:lnSpc>
              <a:buFont typeface="+mj-lt"/>
              <a:buAutoNum type="arabicPeriod"/>
            </a:pPr>
            <a:r>
              <a:rPr lang="en-US" sz="8000" dirty="0">
                <a:solidFill>
                  <a:prstClr val="black"/>
                </a:solidFill>
                <a:latin typeface="Avenir Next LT Pro Light" panose="020B0304020202020204" pitchFamily="34" charset="0"/>
                <a:ea typeface="+mj-ea"/>
                <a:cs typeface="+mj-cs"/>
              </a:rPr>
              <a:t>Conceptualizing housing data via the lens of a measurement framework: assessing current and potential indicators</a:t>
            </a:r>
            <a:br>
              <a:rPr lang="en-US" sz="8000" dirty="0">
                <a:solidFill>
                  <a:prstClr val="black"/>
                </a:solidFill>
                <a:latin typeface="Avenir Next LT Pro Light" panose="020B0304020202020204" pitchFamily="34" charset="0"/>
                <a:ea typeface="+mj-ea"/>
                <a:cs typeface="+mj-cs"/>
              </a:rPr>
            </a:br>
            <a:endParaRPr lang="en-US" sz="8000" dirty="0">
              <a:latin typeface="Avenir Next LT Pro Light" panose="020B0304020202020204" pitchFamily="34" charset="0"/>
            </a:endParaRPr>
          </a:p>
          <a:p>
            <a:pPr marL="514350" indent="-514350">
              <a:lnSpc>
                <a:spcPct val="120000"/>
              </a:lnSpc>
              <a:buFont typeface="+mj-lt"/>
              <a:buAutoNum type="arabicPeriod"/>
            </a:pPr>
            <a:r>
              <a:rPr lang="en-US" sz="8000" dirty="0">
                <a:latin typeface="Avenir Next LT Pro Light" panose="020B0304020202020204" pitchFamily="34" charset="0"/>
              </a:rPr>
              <a:t>Filling data gaps</a:t>
            </a:r>
            <a:br>
              <a:rPr lang="en-US" sz="8000" dirty="0">
                <a:latin typeface="Avenir Next LT Pro Light" panose="020B0304020202020204" pitchFamily="34" charset="0"/>
              </a:rPr>
            </a:br>
            <a:endParaRPr lang="en-US" sz="8000" dirty="0">
              <a:latin typeface="Avenir Next LT Pro Light" panose="020B0304020202020204" pitchFamily="34" charset="0"/>
            </a:endParaRPr>
          </a:p>
          <a:p>
            <a:pPr marL="514350" indent="-514350">
              <a:lnSpc>
                <a:spcPct val="120000"/>
              </a:lnSpc>
              <a:buFont typeface="+mj-lt"/>
              <a:buAutoNum type="arabicPeriod"/>
            </a:pPr>
            <a:r>
              <a:rPr lang="en-US" sz="8000" dirty="0">
                <a:solidFill>
                  <a:prstClr val="black"/>
                </a:solidFill>
                <a:latin typeface="Avenir Next LT Pro Light" panose="020B0304020202020204" pitchFamily="34" charset="0"/>
                <a:ea typeface="+mj-ea"/>
                <a:cs typeface="+mj-cs"/>
              </a:rPr>
              <a:t>Developing data access and visualization tools to meet a spectrum of local data analysis capacity</a:t>
            </a:r>
            <a:br>
              <a:rPr lang="en-US" sz="8000" dirty="0">
                <a:solidFill>
                  <a:prstClr val="black"/>
                </a:solidFill>
                <a:latin typeface="Avenir Next LT Pro Light" panose="020B0304020202020204" pitchFamily="34" charset="0"/>
                <a:ea typeface="+mj-ea"/>
                <a:cs typeface="+mj-cs"/>
              </a:rPr>
            </a:br>
            <a:endParaRPr lang="en-US" sz="8000" dirty="0">
              <a:solidFill>
                <a:prstClr val="black"/>
              </a:solidFill>
              <a:latin typeface="Avenir Next LT Pro Light" panose="020B0304020202020204" pitchFamily="34" charset="0"/>
              <a:ea typeface="+mj-ea"/>
              <a:cs typeface="+mj-cs"/>
            </a:endParaRPr>
          </a:p>
          <a:p>
            <a:pPr marL="514350" indent="-514350">
              <a:lnSpc>
                <a:spcPct val="120000"/>
              </a:lnSpc>
              <a:buFont typeface="+mj-lt"/>
              <a:buAutoNum type="arabicPeriod"/>
            </a:pPr>
            <a:r>
              <a:rPr lang="en-US" sz="8000" dirty="0">
                <a:solidFill>
                  <a:prstClr val="black"/>
                </a:solidFill>
                <a:latin typeface="Avenir Next LT Pro Light" panose="020B0304020202020204" pitchFamily="34" charset="0"/>
                <a:ea typeface="+mj-ea"/>
                <a:cs typeface="+mj-cs"/>
              </a:rPr>
              <a:t>Reaching more local decision-makers</a:t>
            </a:r>
            <a:br>
              <a:rPr lang="en-US" sz="8000" dirty="0">
                <a:solidFill>
                  <a:prstClr val="black"/>
                </a:solidFill>
                <a:latin typeface="Avenir Next LT Pro Light" panose="020B0304020202020204" pitchFamily="34" charset="0"/>
                <a:ea typeface="+mj-ea"/>
                <a:cs typeface="+mj-cs"/>
              </a:rPr>
            </a:br>
            <a:endParaRPr lang="en-US" sz="8000" dirty="0">
              <a:solidFill>
                <a:prstClr val="black"/>
              </a:solidFill>
              <a:latin typeface="Avenir Next LT Pro Light" panose="020B0304020202020204" pitchFamily="34" charset="0"/>
              <a:ea typeface="+mj-ea"/>
              <a:cs typeface="+mj-cs"/>
            </a:endParaRPr>
          </a:p>
          <a:p>
            <a:pPr marL="514350" indent="-514350">
              <a:lnSpc>
                <a:spcPct val="120000"/>
              </a:lnSpc>
              <a:buFont typeface="+mj-lt"/>
              <a:buAutoNum type="arabicPeriod"/>
            </a:pPr>
            <a:r>
              <a:rPr lang="en-US" sz="8000" dirty="0">
                <a:latin typeface="Avenir Next LT Pro Light" panose="020B0304020202020204" pitchFamily="34" charset="0"/>
              </a:rPr>
              <a:t>Data advocacy: sustained engagement of Statistics Canada and CMHC</a:t>
            </a:r>
            <a:br>
              <a:rPr lang="en-US" sz="8000" dirty="0">
                <a:latin typeface="Avenir Next LT Pro Light" panose="020B0304020202020204" pitchFamily="34" charset="0"/>
              </a:rPr>
            </a:br>
            <a:endParaRPr lang="en-US" sz="8000" dirty="0">
              <a:latin typeface="Avenir Next LT Pro Light" panose="020B0304020202020204" pitchFamily="34" charset="0"/>
            </a:endParaRPr>
          </a:p>
          <a:p>
            <a:pPr marL="514350" indent="-514350">
              <a:lnSpc>
                <a:spcPct val="120000"/>
              </a:lnSpc>
              <a:buFont typeface="+mj-lt"/>
              <a:buAutoNum type="arabicPeriod"/>
            </a:pPr>
            <a:r>
              <a:rPr lang="en-US" sz="8000" dirty="0">
                <a:latin typeface="Avenir Next LT Pro Light" panose="020B0304020202020204" pitchFamily="34" charset="0"/>
              </a:rPr>
              <a:t>Offering time-tested data-related tools to CDP members</a:t>
            </a:r>
            <a:br>
              <a:rPr lang="en-US" sz="8000" dirty="0">
                <a:latin typeface="Avenir Next LT Pro Light" panose="020B0304020202020204" pitchFamily="34" charset="0"/>
              </a:rPr>
            </a:br>
            <a:endParaRPr lang="en-US" sz="8000" dirty="0">
              <a:latin typeface="Avenir Next LT Pro Light" panose="020B0304020202020204" pitchFamily="34" charset="0"/>
            </a:endParaRPr>
          </a:p>
          <a:p>
            <a:pPr marL="514350" indent="-514350">
              <a:lnSpc>
                <a:spcPct val="120000"/>
              </a:lnSpc>
              <a:buFont typeface="+mj-lt"/>
              <a:buAutoNum type="arabicPeriod"/>
            </a:pPr>
            <a:r>
              <a:rPr lang="en-US" sz="8000" dirty="0">
                <a:latin typeface="Avenir Next LT Pro Light" panose="020B0304020202020204" pitchFamily="34" charset="0"/>
              </a:rPr>
              <a:t>Funding the resulting roadmap: building on existing revenue streams and exploring new ones</a:t>
            </a:r>
          </a:p>
          <a:p>
            <a:endParaRPr lang="en-CA" dirty="0"/>
          </a:p>
        </p:txBody>
      </p:sp>
      <p:sp>
        <p:nvSpPr>
          <p:cNvPr id="4" name="Rectangle 3">
            <a:extLst>
              <a:ext uri="{FF2B5EF4-FFF2-40B4-BE49-F238E27FC236}">
                <a16:creationId xmlns:a16="http://schemas.microsoft.com/office/drawing/2014/main" id="{09BA154D-9299-41AA-9766-87EF771002C5}"/>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817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5BE5D1-6006-4E75-84FC-DE262FBA2A8A}"/>
              </a:ext>
            </a:extLst>
          </p:cNvPr>
          <p:cNvSpPr/>
          <p:nvPr/>
        </p:nvSpPr>
        <p:spPr>
          <a:xfrm>
            <a:off x="0" y="0"/>
            <a:ext cx="12192000" cy="6864773"/>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62D47F68-E45C-4746-8E63-CBA8AABBB233}"/>
              </a:ext>
            </a:extLst>
          </p:cNvPr>
          <p:cNvSpPr txBox="1"/>
          <p:nvPr/>
        </p:nvSpPr>
        <p:spPr>
          <a:xfrm>
            <a:off x="3958666" y="2784810"/>
            <a:ext cx="4244608" cy="1569660"/>
          </a:xfrm>
          <a:prstGeom prst="rect">
            <a:avLst/>
          </a:prstGeom>
          <a:noFill/>
        </p:spPr>
        <p:txBody>
          <a:bodyPr wrap="square" rtlCol="0">
            <a:spAutoFit/>
          </a:bodyPr>
          <a:lstStyle/>
          <a:p>
            <a:pPr algn="ctr"/>
            <a:r>
              <a:rPr lang="en-CA" sz="3200" dirty="0">
                <a:latin typeface="Avenir Next LT Pro Demi" panose="020B0704020202020204" pitchFamily="34" charset="0"/>
              </a:rPr>
              <a:t>Community Decision Support Tool for Housing Issues </a:t>
            </a:r>
          </a:p>
        </p:txBody>
      </p:sp>
      <p:sp>
        <p:nvSpPr>
          <p:cNvPr id="6" name="Title 1">
            <a:extLst>
              <a:ext uri="{FF2B5EF4-FFF2-40B4-BE49-F238E27FC236}">
                <a16:creationId xmlns:a16="http://schemas.microsoft.com/office/drawing/2014/main" id="{FD7B5DFA-0F6D-4A11-ABDF-FD56F4BC476E}"/>
              </a:ext>
            </a:extLst>
          </p:cNvPr>
          <p:cNvSpPr>
            <a:spLocks noGrp="1"/>
          </p:cNvSpPr>
          <p:nvPr>
            <p:ph type="title"/>
          </p:nvPr>
        </p:nvSpPr>
        <p:spPr>
          <a:xfrm>
            <a:off x="838200" y="365125"/>
            <a:ext cx="10515600" cy="1325563"/>
          </a:xfrm>
        </p:spPr>
        <p:txBody>
          <a:bodyPr>
            <a:normAutofit/>
          </a:bodyPr>
          <a:lstStyle/>
          <a:p>
            <a:r>
              <a:rPr lang="en-CA" sz="3600" dirty="0">
                <a:solidFill>
                  <a:srgbClr val="365673"/>
                </a:solidFill>
                <a:latin typeface="Avenir Next LT Pro Demi" panose="020B0704020202020204" pitchFamily="34" charset="0"/>
              </a:rPr>
              <a:t>Prototype Development – 4 key Building Blocks</a:t>
            </a:r>
          </a:p>
        </p:txBody>
      </p:sp>
      <p:sp>
        <p:nvSpPr>
          <p:cNvPr id="7" name="TextBox 6">
            <a:extLst>
              <a:ext uri="{FF2B5EF4-FFF2-40B4-BE49-F238E27FC236}">
                <a16:creationId xmlns:a16="http://schemas.microsoft.com/office/drawing/2014/main" id="{DC20AA31-8727-4745-B43F-256BA7A0DE75}"/>
              </a:ext>
            </a:extLst>
          </p:cNvPr>
          <p:cNvSpPr txBox="1"/>
          <p:nvPr/>
        </p:nvSpPr>
        <p:spPr>
          <a:xfrm>
            <a:off x="517325" y="2148028"/>
            <a:ext cx="838200" cy="584775"/>
          </a:xfrm>
          <a:prstGeom prst="rect">
            <a:avLst/>
          </a:prstGeom>
          <a:noFill/>
        </p:spPr>
        <p:txBody>
          <a:bodyPr wrap="square" rtlCol="0">
            <a:spAutoFit/>
          </a:bodyPr>
          <a:lstStyle/>
          <a:p>
            <a:r>
              <a:rPr lang="en-CA" sz="3200" dirty="0">
                <a:solidFill>
                  <a:srgbClr val="D98032"/>
                </a:solidFill>
                <a:latin typeface="Avenir Next LT Pro Demi" panose="020B0704020202020204" pitchFamily="34" charset="0"/>
              </a:rPr>
              <a:t>1</a:t>
            </a:r>
          </a:p>
        </p:txBody>
      </p:sp>
      <p:sp>
        <p:nvSpPr>
          <p:cNvPr id="8" name="Content Placeholder 2">
            <a:extLst>
              <a:ext uri="{FF2B5EF4-FFF2-40B4-BE49-F238E27FC236}">
                <a16:creationId xmlns:a16="http://schemas.microsoft.com/office/drawing/2014/main" id="{4847B9B3-3993-42C9-8666-FBED21CF74D5}"/>
              </a:ext>
            </a:extLst>
          </p:cNvPr>
          <p:cNvSpPr txBox="1">
            <a:spLocks/>
          </p:cNvSpPr>
          <p:nvPr/>
        </p:nvSpPr>
        <p:spPr>
          <a:xfrm>
            <a:off x="968766" y="2268935"/>
            <a:ext cx="3368751" cy="11096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Data Access</a:t>
            </a:r>
          </a:p>
          <a:p>
            <a:pPr marL="0" indent="0">
              <a:buNone/>
            </a:pPr>
            <a:r>
              <a:rPr lang="en-US" dirty="0">
                <a:solidFill>
                  <a:srgbClr val="000000"/>
                </a:solidFill>
                <a:latin typeface="Avenir Next LT Pro Light" panose="020B0304020202020204" pitchFamily="34" charset="0"/>
              </a:rPr>
              <a:t>&amp; Visualization</a:t>
            </a:r>
          </a:p>
        </p:txBody>
      </p:sp>
      <p:sp>
        <p:nvSpPr>
          <p:cNvPr id="9" name="TextBox 8">
            <a:extLst>
              <a:ext uri="{FF2B5EF4-FFF2-40B4-BE49-F238E27FC236}">
                <a16:creationId xmlns:a16="http://schemas.microsoft.com/office/drawing/2014/main" id="{4AA2FA4A-614A-4934-B9BF-31B70A667FA2}"/>
              </a:ext>
            </a:extLst>
          </p:cNvPr>
          <p:cNvSpPr txBox="1"/>
          <p:nvPr/>
        </p:nvSpPr>
        <p:spPr>
          <a:xfrm>
            <a:off x="517325" y="4377075"/>
            <a:ext cx="838200" cy="584775"/>
          </a:xfrm>
          <a:prstGeom prst="rect">
            <a:avLst/>
          </a:prstGeom>
          <a:noFill/>
        </p:spPr>
        <p:txBody>
          <a:bodyPr wrap="square" rtlCol="0">
            <a:spAutoFit/>
          </a:bodyPr>
          <a:lstStyle/>
          <a:p>
            <a:r>
              <a:rPr lang="en-CA" sz="3200" dirty="0">
                <a:solidFill>
                  <a:srgbClr val="D98032"/>
                </a:solidFill>
                <a:latin typeface="Avenir Next LT Pro Demi" panose="020B0704020202020204" pitchFamily="34" charset="0"/>
              </a:rPr>
              <a:t>2</a:t>
            </a:r>
          </a:p>
        </p:txBody>
      </p:sp>
      <p:sp>
        <p:nvSpPr>
          <p:cNvPr id="10" name="TextBox 9">
            <a:extLst>
              <a:ext uri="{FF2B5EF4-FFF2-40B4-BE49-F238E27FC236}">
                <a16:creationId xmlns:a16="http://schemas.microsoft.com/office/drawing/2014/main" id="{4F2BE0BF-C929-4552-B574-DB7874509137}"/>
              </a:ext>
            </a:extLst>
          </p:cNvPr>
          <p:cNvSpPr txBox="1"/>
          <p:nvPr/>
        </p:nvSpPr>
        <p:spPr>
          <a:xfrm>
            <a:off x="8275378" y="4302373"/>
            <a:ext cx="838200" cy="646331"/>
          </a:xfrm>
          <a:prstGeom prst="rect">
            <a:avLst/>
          </a:prstGeom>
          <a:noFill/>
        </p:spPr>
        <p:txBody>
          <a:bodyPr wrap="square" rtlCol="0">
            <a:spAutoFit/>
          </a:bodyPr>
          <a:lstStyle/>
          <a:p>
            <a:r>
              <a:rPr lang="en-CA" sz="3600" dirty="0">
                <a:solidFill>
                  <a:srgbClr val="D98032"/>
                </a:solidFill>
                <a:latin typeface="Avenir Next LT Pro Demi" panose="020B0704020202020204" pitchFamily="34" charset="0"/>
              </a:rPr>
              <a:t>4</a:t>
            </a:r>
          </a:p>
        </p:txBody>
      </p:sp>
      <p:sp>
        <p:nvSpPr>
          <p:cNvPr id="11" name="TextBox 10">
            <a:extLst>
              <a:ext uri="{FF2B5EF4-FFF2-40B4-BE49-F238E27FC236}">
                <a16:creationId xmlns:a16="http://schemas.microsoft.com/office/drawing/2014/main" id="{F7E56722-C210-48A8-BC74-8AFD0781A1C7}"/>
              </a:ext>
            </a:extLst>
          </p:cNvPr>
          <p:cNvSpPr txBox="1"/>
          <p:nvPr/>
        </p:nvSpPr>
        <p:spPr>
          <a:xfrm>
            <a:off x="8275378" y="2104388"/>
            <a:ext cx="838200" cy="646331"/>
          </a:xfrm>
          <a:prstGeom prst="rect">
            <a:avLst/>
          </a:prstGeom>
          <a:noFill/>
        </p:spPr>
        <p:txBody>
          <a:bodyPr wrap="square" rtlCol="0">
            <a:spAutoFit/>
          </a:bodyPr>
          <a:lstStyle/>
          <a:p>
            <a:r>
              <a:rPr lang="en-CA" sz="3600" dirty="0">
                <a:solidFill>
                  <a:srgbClr val="D98032"/>
                </a:solidFill>
                <a:latin typeface="Avenir Next LT Pro Demi" panose="020B0704020202020204" pitchFamily="34" charset="0"/>
              </a:rPr>
              <a:t>3</a:t>
            </a:r>
          </a:p>
        </p:txBody>
      </p:sp>
      <p:sp>
        <p:nvSpPr>
          <p:cNvPr id="12" name="Content Placeholder 2">
            <a:extLst>
              <a:ext uri="{FF2B5EF4-FFF2-40B4-BE49-F238E27FC236}">
                <a16:creationId xmlns:a16="http://schemas.microsoft.com/office/drawing/2014/main" id="{BFAF11C5-5DC6-45CF-8A3F-2597208A81C9}"/>
              </a:ext>
            </a:extLst>
          </p:cNvPr>
          <p:cNvSpPr txBox="1">
            <a:spLocks/>
          </p:cNvSpPr>
          <p:nvPr/>
        </p:nvSpPr>
        <p:spPr>
          <a:xfrm>
            <a:off x="968766" y="4468010"/>
            <a:ext cx="3581402" cy="1109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Engagement &amp; Outreach</a:t>
            </a:r>
          </a:p>
        </p:txBody>
      </p:sp>
      <p:sp>
        <p:nvSpPr>
          <p:cNvPr id="13" name="Content Placeholder 2">
            <a:extLst>
              <a:ext uri="{FF2B5EF4-FFF2-40B4-BE49-F238E27FC236}">
                <a16:creationId xmlns:a16="http://schemas.microsoft.com/office/drawing/2014/main" id="{6F662BE5-2E48-4424-B4F0-609922956B5E}"/>
              </a:ext>
            </a:extLst>
          </p:cNvPr>
          <p:cNvSpPr txBox="1">
            <a:spLocks/>
          </p:cNvSpPr>
          <p:nvPr/>
        </p:nvSpPr>
        <p:spPr>
          <a:xfrm>
            <a:off x="8777141" y="4483513"/>
            <a:ext cx="3581402" cy="55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Business Model</a:t>
            </a:r>
          </a:p>
        </p:txBody>
      </p:sp>
      <p:sp>
        <p:nvSpPr>
          <p:cNvPr id="14" name="Content Placeholder 2">
            <a:extLst>
              <a:ext uri="{FF2B5EF4-FFF2-40B4-BE49-F238E27FC236}">
                <a16:creationId xmlns:a16="http://schemas.microsoft.com/office/drawing/2014/main" id="{F9C80F77-7E5A-4EB9-A8FA-8547AE7C776F}"/>
              </a:ext>
            </a:extLst>
          </p:cNvPr>
          <p:cNvSpPr txBox="1">
            <a:spLocks/>
          </p:cNvSpPr>
          <p:nvPr/>
        </p:nvSpPr>
        <p:spPr>
          <a:xfrm>
            <a:off x="8777141" y="2221546"/>
            <a:ext cx="3532669" cy="750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Data Advocacy</a:t>
            </a:r>
          </a:p>
        </p:txBody>
      </p:sp>
      <p:pic>
        <p:nvPicPr>
          <p:cNvPr id="16" name="Graphic 15" descr="Line arrow: Clockwise curve outline">
            <a:extLst>
              <a:ext uri="{FF2B5EF4-FFF2-40B4-BE49-F238E27FC236}">
                <a16:creationId xmlns:a16="http://schemas.microsoft.com/office/drawing/2014/main" id="{F62D3CFA-44E1-4070-90F7-7BA8B9FD8C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609456">
            <a:off x="3372545" y="2034576"/>
            <a:ext cx="914400" cy="914400"/>
          </a:xfrm>
          <a:prstGeom prst="rect">
            <a:avLst/>
          </a:prstGeom>
        </p:spPr>
      </p:pic>
      <p:pic>
        <p:nvPicPr>
          <p:cNvPr id="17" name="Graphic 16" descr="Line arrow: Clockwise curve outline">
            <a:extLst>
              <a:ext uri="{FF2B5EF4-FFF2-40B4-BE49-F238E27FC236}">
                <a16:creationId xmlns:a16="http://schemas.microsoft.com/office/drawing/2014/main" id="{266017E3-150C-402B-BA82-A2C30E498D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435293">
            <a:off x="7284499" y="4212262"/>
            <a:ext cx="914400" cy="914400"/>
          </a:xfrm>
          <a:prstGeom prst="rect">
            <a:avLst/>
          </a:prstGeom>
        </p:spPr>
      </p:pic>
      <p:pic>
        <p:nvPicPr>
          <p:cNvPr id="18" name="Graphic 17" descr="Line arrow: Clockwise curve outline">
            <a:extLst>
              <a:ext uri="{FF2B5EF4-FFF2-40B4-BE49-F238E27FC236}">
                <a16:creationId xmlns:a16="http://schemas.microsoft.com/office/drawing/2014/main" id="{8C5E7A1D-F92C-4470-A63B-77BAA1C646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935354" flipV="1">
            <a:off x="3659580" y="4309866"/>
            <a:ext cx="914400" cy="898436"/>
          </a:xfrm>
          <a:prstGeom prst="rect">
            <a:avLst/>
          </a:prstGeom>
        </p:spPr>
      </p:pic>
      <p:pic>
        <p:nvPicPr>
          <p:cNvPr id="19" name="Graphic 18" descr="Line arrow: Clockwise curve outline">
            <a:extLst>
              <a:ext uri="{FF2B5EF4-FFF2-40B4-BE49-F238E27FC236}">
                <a16:creationId xmlns:a16="http://schemas.microsoft.com/office/drawing/2014/main" id="{3586A260-2B51-4794-AA1F-4672997CCB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687552" flipV="1">
            <a:off x="7308975" y="1860889"/>
            <a:ext cx="964742" cy="898436"/>
          </a:xfrm>
          <a:prstGeom prst="rect">
            <a:avLst/>
          </a:prstGeom>
        </p:spPr>
      </p:pic>
    </p:spTree>
    <p:extLst>
      <p:ext uri="{BB962C8B-B14F-4D97-AF65-F5344CB8AC3E}">
        <p14:creationId xmlns:p14="http://schemas.microsoft.com/office/powerpoint/2010/main" val="393929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B485-38FA-4F33-B23B-7631AE05A66D}"/>
              </a:ext>
            </a:extLst>
          </p:cNvPr>
          <p:cNvSpPr>
            <a:spLocks noGrp="1"/>
          </p:cNvSpPr>
          <p:nvPr>
            <p:ph type="title"/>
          </p:nvPr>
        </p:nvSpPr>
        <p:spPr/>
        <p:txBody>
          <a:bodyPr>
            <a:normAutofit/>
          </a:bodyPr>
          <a:lstStyle/>
          <a:p>
            <a:r>
              <a:rPr lang="en-CA" sz="3200" dirty="0">
                <a:solidFill>
                  <a:srgbClr val="365673"/>
                </a:solidFill>
                <a:latin typeface="Avenir Next LT Pro Demi" panose="020B0704020202020204" pitchFamily="34" charset="0"/>
              </a:rPr>
              <a:t>Prototype: Community Decision Making Tool for Housing Issues</a:t>
            </a:r>
          </a:p>
        </p:txBody>
      </p:sp>
      <p:sp>
        <p:nvSpPr>
          <p:cNvPr id="3" name="Content Placeholder 2">
            <a:extLst>
              <a:ext uri="{FF2B5EF4-FFF2-40B4-BE49-F238E27FC236}">
                <a16:creationId xmlns:a16="http://schemas.microsoft.com/office/drawing/2014/main" id="{B1ACFA3A-A721-4366-82AE-C72B388655C8}"/>
              </a:ext>
            </a:extLst>
          </p:cNvPr>
          <p:cNvSpPr>
            <a:spLocks noGrp="1"/>
          </p:cNvSpPr>
          <p:nvPr>
            <p:ph idx="1"/>
          </p:nvPr>
        </p:nvSpPr>
        <p:spPr>
          <a:xfrm>
            <a:off x="838200" y="1915679"/>
            <a:ext cx="10515600" cy="2309957"/>
          </a:xfrm>
          <a:ln>
            <a:noFill/>
          </a:ln>
        </p:spPr>
        <p:txBody>
          <a:bodyPr>
            <a:normAutofit/>
          </a:bodyPr>
          <a:lstStyle/>
          <a:p>
            <a:pPr marL="0" indent="0">
              <a:buNone/>
            </a:pPr>
            <a:r>
              <a:rPr lang="en-US" b="0" i="0" dirty="0">
                <a:solidFill>
                  <a:srgbClr val="D98032"/>
                </a:solidFill>
                <a:effectLst/>
                <a:latin typeface="Avenir Next LT Pro Demi" panose="020B0704020202020204" pitchFamily="34" charset="0"/>
              </a:rPr>
              <a:t>Purpose &amp; Solution to Challenge Brief: </a:t>
            </a:r>
          </a:p>
          <a:p>
            <a:pPr marL="0" indent="0">
              <a:buNone/>
            </a:pPr>
            <a:r>
              <a:rPr lang="en-US" b="0" dirty="0">
                <a:solidFill>
                  <a:srgbClr val="201F1E"/>
                </a:solidFill>
                <a:effectLst/>
                <a:latin typeface="Avenir Next LT Pro Light" panose="020B0304020202020204" pitchFamily="34" charset="0"/>
              </a:rPr>
              <a:t>Offer credible and accessible data sources for local housing practitioners located anywhere in Canada to serve as one input to strengthen evidence-based housing-related decisions.</a:t>
            </a:r>
            <a:endParaRPr lang="en-CA"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2BF2B90D-867F-4563-852E-B6433351E4AC}"/>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5300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 Mark outline">
            <a:extLst>
              <a:ext uri="{FF2B5EF4-FFF2-40B4-BE49-F238E27FC236}">
                <a16:creationId xmlns:a16="http://schemas.microsoft.com/office/drawing/2014/main" id="{074E4C8D-B548-4AB1-81DE-5E76E00DC8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582912">
            <a:off x="8270045" y="2582568"/>
            <a:ext cx="774764" cy="774764"/>
          </a:xfrm>
          <a:prstGeom prst="rect">
            <a:avLst/>
          </a:prstGeom>
        </p:spPr>
      </p:pic>
      <p:sp>
        <p:nvSpPr>
          <p:cNvPr id="2" name="Title 1">
            <a:extLst>
              <a:ext uri="{FF2B5EF4-FFF2-40B4-BE49-F238E27FC236}">
                <a16:creationId xmlns:a16="http://schemas.microsoft.com/office/drawing/2014/main" id="{3A56B485-38FA-4F33-B23B-7631AE05A66D}"/>
              </a:ext>
            </a:extLst>
          </p:cNvPr>
          <p:cNvSpPr>
            <a:spLocks noGrp="1"/>
          </p:cNvSpPr>
          <p:nvPr>
            <p:ph type="title"/>
          </p:nvPr>
        </p:nvSpPr>
        <p:spPr/>
        <p:txBody>
          <a:bodyPr>
            <a:normAutofit/>
          </a:bodyPr>
          <a:lstStyle/>
          <a:p>
            <a:r>
              <a:rPr lang="en-CA" sz="3200" dirty="0">
                <a:solidFill>
                  <a:srgbClr val="365673"/>
                </a:solidFill>
                <a:latin typeface="Avenir Next LT Pro Demi" panose="020B0704020202020204" pitchFamily="34" charset="0"/>
              </a:rPr>
              <a:t>Prototype: Community Decision Making Tool for Housing Issues</a:t>
            </a:r>
          </a:p>
        </p:txBody>
      </p:sp>
      <p:sp>
        <p:nvSpPr>
          <p:cNvPr id="3" name="Content Placeholder 2">
            <a:extLst>
              <a:ext uri="{FF2B5EF4-FFF2-40B4-BE49-F238E27FC236}">
                <a16:creationId xmlns:a16="http://schemas.microsoft.com/office/drawing/2014/main" id="{B1ACFA3A-A721-4366-82AE-C72B388655C8}"/>
              </a:ext>
            </a:extLst>
          </p:cNvPr>
          <p:cNvSpPr>
            <a:spLocks noGrp="1"/>
          </p:cNvSpPr>
          <p:nvPr>
            <p:ph idx="1"/>
          </p:nvPr>
        </p:nvSpPr>
        <p:spPr>
          <a:xfrm>
            <a:off x="838200" y="1808453"/>
            <a:ext cx="6870192" cy="4684422"/>
          </a:xfrm>
          <a:ln>
            <a:noFill/>
          </a:ln>
        </p:spPr>
        <p:txBody>
          <a:bodyPr>
            <a:normAutofit/>
          </a:bodyPr>
          <a:lstStyle/>
          <a:p>
            <a:pPr marL="0" indent="0">
              <a:buNone/>
            </a:pPr>
            <a:r>
              <a:rPr lang="en-US" sz="2000" b="0" i="0" dirty="0">
                <a:solidFill>
                  <a:srgbClr val="201F1E"/>
                </a:solidFill>
                <a:effectLst/>
                <a:latin typeface="Avenir Next LT Pro Demi" panose="020B0704020202020204" pitchFamily="34" charset="0"/>
              </a:rPr>
              <a:t>Designed to answer the following questions:</a:t>
            </a:r>
            <a:endParaRPr lang="en-US" sz="2000" kern="1800" dirty="0">
              <a:effectLst/>
              <a:latin typeface="Times New Roman" panose="02020603050405020304" pitchFamily="18" charset="0"/>
              <a:ea typeface="Times New Roman" panose="02020603050405020304" pitchFamily="18" charset="0"/>
            </a:endParaRPr>
          </a:p>
          <a:p>
            <a:pPr>
              <a:buFont typeface="Avenir Next LT Pro Light" panose="020B0304020202020204" pitchFamily="34" charset="0"/>
              <a:buChar char="»"/>
            </a:pPr>
            <a:r>
              <a:rPr lang="en-US" sz="1800" kern="1800" dirty="0">
                <a:effectLst/>
                <a:latin typeface="Avenir Next LT Pro Light" panose="020B0304020202020204" pitchFamily="34" charset="0"/>
                <a:ea typeface="Times New Roman" panose="02020603050405020304" pitchFamily="18" charset="0"/>
              </a:rPr>
              <a:t>What is the state of the local market housing stock?</a:t>
            </a:r>
            <a:endParaRPr lang="en-US" sz="1800" kern="1800" dirty="0">
              <a:latin typeface="Avenir Next LT Pro Light" panose="020B0304020202020204" pitchFamily="34" charset="0"/>
              <a:ea typeface="Times New Roman" panose="02020603050405020304" pitchFamily="18" charset="0"/>
            </a:endParaRPr>
          </a:p>
          <a:p>
            <a:pPr>
              <a:buFont typeface="Avenir Next LT Pro Light" panose="020B0304020202020204" pitchFamily="34" charset="0"/>
              <a:buChar char="»"/>
            </a:pPr>
            <a:r>
              <a:rPr lang="en-US" sz="1800" kern="1800" dirty="0">
                <a:effectLst/>
                <a:latin typeface="Avenir Next LT Pro Light" panose="020B0304020202020204" pitchFamily="34" charset="0"/>
                <a:ea typeface="Times New Roman" panose="02020603050405020304" pitchFamily="18" charset="0"/>
              </a:rPr>
              <a:t>What is the state of the rental housing stock?</a:t>
            </a:r>
            <a:endParaRPr lang="en-US" sz="1800" kern="1800" dirty="0">
              <a:latin typeface="Avenir Next LT Pro Light" panose="020B0304020202020204" pitchFamily="34" charset="0"/>
              <a:ea typeface="Times New Roman" panose="02020603050405020304" pitchFamily="18" charset="0"/>
            </a:endParaRPr>
          </a:p>
          <a:p>
            <a:pPr>
              <a:buFont typeface="Avenir Next LT Pro Light" panose="020B0304020202020204" pitchFamily="34" charset="0"/>
              <a:buChar char="»"/>
            </a:pPr>
            <a:r>
              <a:rPr lang="en-US" sz="1800" kern="1800" dirty="0">
                <a:latin typeface="Avenir Next LT Pro Light" panose="020B0304020202020204" pitchFamily="34" charset="0"/>
                <a:ea typeface="Times New Roman" panose="02020603050405020304" pitchFamily="18" charset="0"/>
              </a:rPr>
              <a:t>W</a:t>
            </a:r>
            <a:r>
              <a:rPr lang="en-US" sz="1800" kern="1800" dirty="0">
                <a:effectLst/>
                <a:latin typeface="Avenir Next LT Pro Light" panose="020B0304020202020204" pitchFamily="34" charset="0"/>
                <a:ea typeface="Times New Roman" panose="02020603050405020304" pitchFamily="18" charset="0"/>
              </a:rPr>
              <a:t>hat </a:t>
            </a:r>
            <a:r>
              <a:rPr lang="en-US" sz="1800" kern="1800" dirty="0">
                <a:latin typeface="Avenir Next LT Pro Light" panose="020B0304020202020204" pitchFamily="34" charset="0"/>
                <a:ea typeface="Times New Roman" panose="02020603050405020304" pitchFamily="18" charset="0"/>
              </a:rPr>
              <a:t>are local population trends? (population growth/decline/ immigration)</a:t>
            </a:r>
          </a:p>
          <a:p>
            <a:pPr>
              <a:buFont typeface="Avenir Next LT Pro Light" panose="020B0304020202020204" pitchFamily="34" charset="0"/>
              <a:buChar char="»"/>
            </a:pPr>
            <a:r>
              <a:rPr lang="en-US" sz="1800" kern="1800" dirty="0">
                <a:latin typeface="Avenir Next LT Pro Light" panose="020B0304020202020204" pitchFamily="34" charset="0"/>
                <a:ea typeface="Times New Roman" panose="02020603050405020304" pitchFamily="18" charset="0"/>
              </a:rPr>
              <a:t>What are the characteristics of houses/households in core housing need? (by tenure, structure, age, condition of rental housing, accessory rental housing, subsidized rental housing, owned homes, condominiums, by CMHC priority groups)</a:t>
            </a:r>
          </a:p>
          <a:p>
            <a:pPr>
              <a:buFont typeface="Avenir Next LT Pro Light" panose="020B0304020202020204" pitchFamily="34" charset="0"/>
              <a:buChar char="»"/>
            </a:pPr>
            <a:r>
              <a:rPr lang="en-US" sz="1800" kern="1800" dirty="0">
                <a:latin typeface="Avenir Next LT Pro Light" panose="020B0304020202020204" pitchFamily="34" charset="0"/>
                <a:ea typeface="Times New Roman" panose="02020603050405020304" pitchFamily="18" charset="0"/>
              </a:rPr>
              <a:t>How is the housing stock changing?</a:t>
            </a:r>
          </a:p>
          <a:p>
            <a:pPr>
              <a:buFont typeface="Avenir Next LT Pro Light" panose="020B0304020202020204" pitchFamily="34" charset="0"/>
              <a:buChar char="»"/>
            </a:pPr>
            <a:r>
              <a:rPr lang="en-US" sz="1800" kern="1800" dirty="0">
                <a:latin typeface="Avenir Next LT Pro Light" panose="020B0304020202020204" pitchFamily="34" charset="0"/>
                <a:ea typeface="Times New Roman" panose="02020603050405020304" pitchFamily="18" charset="0"/>
              </a:rPr>
              <a:t>How does the housing supply affect CMHC priority groups?</a:t>
            </a:r>
          </a:p>
          <a:p>
            <a:pPr>
              <a:buFont typeface="Avenir Next LT Pro Light" panose="020B0304020202020204" pitchFamily="34" charset="0"/>
              <a:buChar char="»"/>
            </a:pPr>
            <a:r>
              <a:rPr lang="en-US" sz="1800" kern="1800" dirty="0">
                <a:latin typeface="Avenir Next LT Pro Light" panose="020B0304020202020204" pitchFamily="34" charset="0"/>
              </a:rPr>
              <a:t>What type of housing supports are available? </a:t>
            </a:r>
            <a:endParaRPr lang="en-CA" sz="2400"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2BF2B90D-867F-4563-852E-B6433351E4AC}"/>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A2931669-FF6C-4D5B-BF23-9848446EB048}"/>
              </a:ext>
            </a:extLst>
          </p:cNvPr>
          <p:cNvSpPr txBox="1"/>
          <p:nvPr/>
        </p:nvSpPr>
        <p:spPr>
          <a:xfrm>
            <a:off x="8775191" y="2770484"/>
            <a:ext cx="3202894" cy="2308324"/>
          </a:xfrm>
          <a:prstGeom prst="rect">
            <a:avLst/>
          </a:prstGeom>
          <a:noFill/>
        </p:spPr>
        <p:txBody>
          <a:bodyPr wrap="square" rtlCol="0">
            <a:spAutoFit/>
          </a:bodyPr>
          <a:lstStyle/>
          <a:p>
            <a:r>
              <a:rPr lang="en-CA" sz="2400" dirty="0">
                <a:solidFill>
                  <a:srgbClr val="D98032"/>
                </a:solidFill>
                <a:latin typeface="Avenir Next LT Pro Demi" panose="020B0704020202020204" pitchFamily="34" charset="0"/>
              </a:rPr>
              <a:t>Are there any other housing related question to be answered by the prototype?</a:t>
            </a:r>
          </a:p>
          <a:p>
            <a:endParaRPr lang="en-CA" sz="2400" dirty="0">
              <a:solidFill>
                <a:srgbClr val="D98032"/>
              </a:solidFill>
            </a:endParaRPr>
          </a:p>
        </p:txBody>
      </p:sp>
      <p:pic>
        <p:nvPicPr>
          <p:cNvPr id="8" name="Graphic 7" descr="Question Mark outline">
            <a:extLst>
              <a:ext uri="{FF2B5EF4-FFF2-40B4-BE49-F238E27FC236}">
                <a16:creationId xmlns:a16="http://schemas.microsoft.com/office/drawing/2014/main" id="{A5EE6C8C-D2E6-4B8E-B5AC-5C24535D8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74764">
            <a:off x="10320507" y="4385326"/>
            <a:ext cx="659560" cy="659560"/>
          </a:xfrm>
          <a:prstGeom prst="rect">
            <a:avLst/>
          </a:prstGeom>
        </p:spPr>
      </p:pic>
    </p:spTree>
    <p:extLst>
      <p:ext uri="{BB962C8B-B14F-4D97-AF65-F5344CB8AC3E}">
        <p14:creationId xmlns:p14="http://schemas.microsoft.com/office/powerpoint/2010/main" val="566257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31BDBC-74BD-4F99-B2C7-56F1A29B1DB0}"/>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8ECBE7-5C34-454C-83E2-96C60454CD93}"/>
              </a:ext>
            </a:extLst>
          </p:cNvPr>
          <p:cNvSpPr>
            <a:spLocks noGrp="1"/>
          </p:cNvSpPr>
          <p:nvPr>
            <p:ph idx="1"/>
          </p:nvPr>
        </p:nvSpPr>
        <p:spPr/>
        <p:txBody>
          <a:bodyPr>
            <a:normAutofit/>
          </a:bodyPr>
          <a:lstStyle/>
          <a:p>
            <a:pPr marL="0" indent="0">
              <a:buNone/>
            </a:pPr>
            <a:br>
              <a:rPr lang="en-CA" sz="5400" dirty="0">
                <a:solidFill>
                  <a:schemeClr val="bg1"/>
                </a:solidFill>
                <a:latin typeface="Avenir Next LT Pro Demi" panose="020B0704020202020204" pitchFamily="34" charset="0"/>
              </a:rPr>
            </a:br>
            <a:r>
              <a:rPr lang="en-CA" sz="5400" dirty="0">
                <a:solidFill>
                  <a:schemeClr val="bg1"/>
                </a:solidFill>
                <a:latin typeface="Avenir Next LT Pro Demi" panose="020B0704020202020204" pitchFamily="34" charset="0"/>
              </a:rPr>
              <a:t>1. Data Access &amp; Visualization </a:t>
            </a:r>
          </a:p>
        </p:txBody>
      </p:sp>
      <p:sp>
        <p:nvSpPr>
          <p:cNvPr id="4" name="Rectangle 3">
            <a:extLst>
              <a:ext uri="{FF2B5EF4-FFF2-40B4-BE49-F238E27FC236}">
                <a16:creationId xmlns:a16="http://schemas.microsoft.com/office/drawing/2014/main" id="{5D2C51D3-00F9-49BD-BAF7-B93B80018E9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898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8EF60F-9048-46F4-B13A-66CE9CF2FE7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a:extLst>
              <a:ext uri="{FF2B5EF4-FFF2-40B4-BE49-F238E27FC236}">
                <a16:creationId xmlns:a16="http://schemas.microsoft.com/office/drawing/2014/main" id="{648BEFCE-2B00-43E8-BA16-087D26A6BC03}"/>
              </a:ext>
            </a:extLst>
          </p:cNvPr>
          <p:cNvSpPr txBox="1">
            <a:spLocks/>
          </p:cNvSpPr>
          <p:nvPr/>
        </p:nvSpPr>
        <p:spPr>
          <a:xfrm>
            <a:off x="341016" y="195832"/>
            <a:ext cx="11737291" cy="1562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solidFill>
                  <a:srgbClr val="365673"/>
                </a:solidFill>
                <a:latin typeface="Avenir Next LT Pro Demi" panose="020B0704020202020204" pitchFamily="34" charset="0"/>
              </a:rPr>
              <a:t>Housing Data Framework </a:t>
            </a:r>
          </a:p>
        </p:txBody>
      </p:sp>
      <p:sp>
        <p:nvSpPr>
          <p:cNvPr id="7" name="TextBox 6">
            <a:extLst>
              <a:ext uri="{FF2B5EF4-FFF2-40B4-BE49-F238E27FC236}">
                <a16:creationId xmlns:a16="http://schemas.microsoft.com/office/drawing/2014/main" id="{6686BD62-7F2E-4E3F-AA12-FBA56C10A9FB}"/>
              </a:ext>
            </a:extLst>
          </p:cNvPr>
          <p:cNvSpPr txBox="1"/>
          <p:nvPr/>
        </p:nvSpPr>
        <p:spPr>
          <a:xfrm>
            <a:off x="715925" y="1623237"/>
            <a:ext cx="10476614" cy="4154984"/>
          </a:xfrm>
          <a:prstGeom prst="rect">
            <a:avLst/>
          </a:prstGeom>
          <a:noFill/>
        </p:spPr>
        <p:txBody>
          <a:bodyPr wrap="square" rtlCol="0">
            <a:spAutoFit/>
          </a:bodyPr>
          <a:lstStyle/>
          <a:p>
            <a:r>
              <a:rPr lang="en-CA" sz="2400" dirty="0">
                <a:solidFill>
                  <a:srgbClr val="D98032"/>
                </a:solidFill>
                <a:latin typeface="Avenir Next LT Pro Demi" panose="020B0704020202020204" pitchFamily="34" charset="0"/>
              </a:rPr>
              <a:t>Questions for today and to bring to micro-labs:</a:t>
            </a:r>
          </a:p>
          <a:p>
            <a:endParaRPr lang="en-CA" sz="2400" dirty="0">
              <a:latin typeface="Avenir Next LT Pro Light" panose="020B0304020202020204" pitchFamily="34" charset="0"/>
            </a:endParaRPr>
          </a:p>
          <a:p>
            <a:r>
              <a:rPr lang="en-CA" sz="2400" dirty="0">
                <a:latin typeface="Avenir Next LT Pro Light" panose="020B0304020202020204" pitchFamily="34" charset="0"/>
              </a:rPr>
              <a:t>Does the housing wheelhouse make sense as a model for organizing data?</a:t>
            </a:r>
          </a:p>
          <a:p>
            <a:endParaRPr lang="en-CA" sz="2400" dirty="0">
              <a:latin typeface="Avenir Next LT Pro Light" panose="020B0304020202020204" pitchFamily="34" charset="0"/>
            </a:endParaRPr>
          </a:p>
          <a:p>
            <a:r>
              <a:rPr lang="en-CA" sz="2400" dirty="0">
                <a:latin typeface="Avenir Next LT Pro Light" panose="020B0304020202020204" pitchFamily="34" charset="0"/>
              </a:rPr>
              <a:t>Do the variables identified here help to fill housing data gaps?</a:t>
            </a:r>
          </a:p>
          <a:p>
            <a:endParaRPr lang="en-CA" sz="2400" dirty="0">
              <a:latin typeface="Avenir Next LT Pro Light" panose="020B0304020202020204" pitchFamily="34" charset="0"/>
            </a:endParaRPr>
          </a:p>
          <a:p>
            <a:r>
              <a:rPr lang="en-CA" sz="2400" dirty="0">
                <a:latin typeface="Avenir Next LT Pro Light" panose="020B0304020202020204" pitchFamily="34" charset="0"/>
              </a:rPr>
              <a:t>Will this data help to answer housing related questions in your community?</a:t>
            </a:r>
          </a:p>
          <a:p>
            <a:endParaRPr lang="en-CA" sz="2400" dirty="0">
              <a:latin typeface="Avenir Next LT Pro Light" panose="020B0304020202020204" pitchFamily="34" charset="0"/>
            </a:endParaRPr>
          </a:p>
          <a:p>
            <a:r>
              <a:rPr lang="en-CA" sz="2400" dirty="0">
                <a:latin typeface="Avenir Next LT Pro Light" panose="020B0304020202020204" pitchFamily="34" charset="0"/>
              </a:rPr>
              <a:t>Are there any other questions we should be asking as a group?</a:t>
            </a:r>
          </a:p>
          <a:p>
            <a:endParaRPr lang="en-CA" sz="2400" dirty="0">
              <a:latin typeface="Avenir Next LT Pro Light" panose="020B0304020202020204" pitchFamily="34" charset="0"/>
            </a:endParaRPr>
          </a:p>
          <a:p>
            <a:r>
              <a:rPr lang="en-CA" sz="2400" dirty="0">
                <a:latin typeface="Avenir Next LT Pro Light" panose="020B0304020202020204" pitchFamily="34" charset="0"/>
              </a:rPr>
              <a:t>Is there anything missing?</a:t>
            </a:r>
          </a:p>
        </p:txBody>
      </p:sp>
    </p:spTree>
    <p:extLst>
      <p:ext uri="{BB962C8B-B14F-4D97-AF65-F5344CB8AC3E}">
        <p14:creationId xmlns:p14="http://schemas.microsoft.com/office/powerpoint/2010/main" val="337725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8D90C9-F42E-464E-878B-F6C5A118849C}"/>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FAB6CAFC-D9AB-4988-9E06-24409E4BF1B5}"/>
              </a:ext>
            </a:extLst>
          </p:cNvPr>
          <p:cNvSpPr txBox="1"/>
          <p:nvPr/>
        </p:nvSpPr>
        <p:spPr>
          <a:xfrm>
            <a:off x="868004" y="1606342"/>
            <a:ext cx="3142488" cy="954107"/>
          </a:xfrm>
          <a:prstGeom prst="rect">
            <a:avLst/>
          </a:prstGeom>
          <a:noFill/>
          <a:ln>
            <a:noFill/>
          </a:ln>
        </p:spPr>
        <p:txBody>
          <a:bodyPr wrap="square" rtlCol="0">
            <a:spAutoFit/>
          </a:bodyPr>
          <a:lstStyle/>
          <a:p>
            <a:pPr algn="ctr"/>
            <a:r>
              <a:rPr lang="en-CA" sz="2800" dirty="0">
                <a:latin typeface="Avenir Next LT Pro Light" panose="020B0304020202020204" pitchFamily="34" charset="0"/>
              </a:rPr>
              <a:t>Identify priority data sets</a:t>
            </a:r>
          </a:p>
        </p:txBody>
      </p:sp>
      <p:sp>
        <p:nvSpPr>
          <p:cNvPr id="5" name="TextBox 4">
            <a:extLst>
              <a:ext uri="{FF2B5EF4-FFF2-40B4-BE49-F238E27FC236}">
                <a16:creationId xmlns:a16="http://schemas.microsoft.com/office/drawing/2014/main" id="{AD00DFF7-0939-4F83-AC1B-A7F872B4131A}"/>
              </a:ext>
            </a:extLst>
          </p:cNvPr>
          <p:cNvSpPr txBox="1"/>
          <p:nvPr/>
        </p:nvSpPr>
        <p:spPr>
          <a:xfrm>
            <a:off x="868004" y="4867579"/>
            <a:ext cx="3142488" cy="1384995"/>
          </a:xfrm>
          <a:prstGeom prst="rect">
            <a:avLst/>
          </a:prstGeom>
          <a:noFill/>
          <a:ln>
            <a:noFill/>
          </a:ln>
        </p:spPr>
        <p:txBody>
          <a:bodyPr wrap="square" rtlCol="0">
            <a:spAutoFit/>
          </a:bodyPr>
          <a:lstStyle/>
          <a:p>
            <a:pPr algn="ctr"/>
            <a:r>
              <a:rPr lang="en-CA" sz="2800" dirty="0">
                <a:latin typeface="Avenir Next LT Pro Light" panose="020B0304020202020204" pitchFamily="34" charset="0"/>
              </a:rPr>
              <a:t>Organize data around “wheel house model” </a:t>
            </a:r>
          </a:p>
        </p:txBody>
      </p:sp>
      <p:sp>
        <p:nvSpPr>
          <p:cNvPr id="6" name="TextBox 5">
            <a:extLst>
              <a:ext uri="{FF2B5EF4-FFF2-40B4-BE49-F238E27FC236}">
                <a16:creationId xmlns:a16="http://schemas.microsoft.com/office/drawing/2014/main" id="{C6B48D78-49B3-4CB1-B50C-5E7A94F53714}"/>
              </a:ext>
            </a:extLst>
          </p:cNvPr>
          <p:cNvSpPr txBox="1"/>
          <p:nvPr/>
        </p:nvSpPr>
        <p:spPr>
          <a:xfrm>
            <a:off x="8661740" y="4867579"/>
            <a:ext cx="2487168" cy="1384995"/>
          </a:xfrm>
          <a:prstGeom prst="rect">
            <a:avLst/>
          </a:prstGeom>
          <a:noFill/>
          <a:ln>
            <a:noFill/>
          </a:ln>
        </p:spPr>
        <p:txBody>
          <a:bodyPr wrap="square" rtlCol="0">
            <a:spAutoFit/>
          </a:bodyPr>
          <a:lstStyle/>
          <a:p>
            <a:pPr algn="ctr"/>
            <a:r>
              <a:rPr lang="en-CA" sz="2800" dirty="0">
                <a:latin typeface="Avenir Next LT Pro Light" panose="020B0304020202020204" pitchFamily="34" charset="0"/>
              </a:rPr>
              <a:t>Design tableau dashboard</a:t>
            </a:r>
          </a:p>
        </p:txBody>
      </p:sp>
      <p:sp>
        <p:nvSpPr>
          <p:cNvPr id="7" name="TextBox 6">
            <a:extLst>
              <a:ext uri="{FF2B5EF4-FFF2-40B4-BE49-F238E27FC236}">
                <a16:creationId xmlns:a16="http://schemas.microsoft.com/office/drawing/2014/main" id="{0048C8DB-B663-4980-A2B6-44043031B58F}"/>
              </a:ext>
            </a:extLst>
          </p:cNvPr>
          <p:cNvSpPr txBox="1"/>
          <p:nvPr/>
        </p:nvSpPr>
        <p:spPr>
          <a:xfrm>
            <a:off x="8661740" y="1390897"/>
            <a:ext cx="2859700" cy="1384995"/>
          </a:xfrm>
          <a:prstGeom prst="rect">
            <a:avLst/>
          </a:prstGeom>
          <a:noFill/>
          <a:ln>
            <a:noFill/>
          </a:ln>
        </p:spPr>
        <p:txBody>
          <a:bodyPr wrap="square" rtlCol="0">
            <a:spAutoFit/>
          </a:bodyPr>
          <a:lstStyle/>
          <a:p>
            <a:pPr algn="ctr"/>
            <a:r>
              <a:rPr lang="en-CA" sz="2800" dirty="0">
                <a:latin typeface="Avenir Next LT Pro Light" panose="020B0304020202020204" pitchFamily="34" charset="0"/>
              </a:rPr>
              <a:t>Access to range of data users &amp; decision makers</a:t>
            </a:r>
          </a:p>
        </p:txBody>
      </p:sp>
      <p:pic>
        <p:nvPicPr>
          <p:cNvPr id="23" name="Graphic 22" descr="Arrow circle outline">
            <a:extLst>
              <a:ext uri="{FF2B5EF4-FFF2-40B4-BE49-F238E27FC236}">
                <a16:creationId xmlns:a16="http://schemas.microsoft.com/office/drawing/2014/main" id="{1338E9D6-144F-4782-8B40-B3EAD3C329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2331" y="785470"/>
            <a:ext cx="6376797" cy="6376797"/>
          </a:xfrm>
          <a:prstGeom prst="rect">
            <a:avLst/>
          </a:prstGeom>
        </p:spPr>
      </p:pic>
      <p:sp>
        <p:nvSpPr>
          <p:cNvPr id="24" name="TextBox 23">
            <a:extLst>
              <a:ext uri="{FF2B5EF4-FFF2-40B4-BE49-F238E27FC236}">
                <a16:creationId xmlns:a16="http://schemas.microsoft.com/office/drawing/2014/main" id="{8EF59C50-4074-4B6B-B1B2-3A8622DA1201}"/>
              </a:ext>
            </a:extLst>
          </p:cNvPr>
          <p:cNvSpPr txBox="1"/>
          <p:nvPr/>
        </p:nvSpPr>
        <p:spPr>
          <a:xfrm>
            <a:off x="4551512" y="3369408"/>
            <a:ext cx="3142488" cy="954107"/>
          </a:xfrm>
          <a:prstGeom prst="rect">
            <a:avLst/>
          </a:prstGeom>
          <a:noFill/>
          <a:ln>
            <a:noFill/>
          </a:ln>
        </p:spPr>
        <p:txBody>
          <a:bodyPr wrap="square" rtlCol="0">
            <a:spAutoFit/>
          </a:bodyPr>
          <a:lstStyle/>
          <a:p>
            <a:pPr algn="ctr"/>
            <a:r>
              <a:rPr lang="en-CA" sz="2800" dirty="0">
                <a:latin typeface="Avenir Next LT Pro Light" panose="020B0304020202020204" pitchFamily="34" charset="0"/>
              </a:rPr>
              <a:t>Participant &amp; </a:t>
            </a:r>
          </a:p>
          <a:p>
            <a:pPr algn="ctr"/>
            <a:r>
              <a:rPr lang="en-CA" sz="2800" dirty="0">
                <a:latin typeface="Avenir Next LT Pro Light" panose="020B0304020202020204" pitchFamily="34" charset="0"/>
              </a:rPr>
              <a:t>user feedback</a:t>
            </a:r>
          </a:p>
        </p:txBody>
      </p:sp>
      <p:sp>
        <p:nvSpPr>
          <p:cNvPr id="9" name="Title 1">
            <a:extLst>
              <a:ext uri="{FF2B5EF4-FFF2-40B4-BE49-F238E27FC236}">
                <a16:creationId xmlns:a16="http://schemas.microsoft.com/office/drawing/2014/main" id="{64202B49-A183-4C59-B7E7-FD9013AE580C}"/>
              </a:ext>
            </a:extLst>
          </p:cNvPr>
          <p:cNvSpPr>
            <a:spLocks noGrp="1"/>
          </p:cNvSpPr>
          <p:nvPr>
            <p:ph type="title"/>
          </p:nvPr>
        </p:nvSpPr>
        <p:spPr>
          <a:xfrm>
            <a:off x="233511" y="122689"/>
            <a:ext cx="11394439" cy="1325563"/>
          </a:xfrm>
        </p:spPr>
        <p:txBody>
          <a:bodyPr>
            <a:normAutofit/>
          </a:bodyPr>
          <a:lstStyle/>
          <a:p>
            <a:r>
              <a:rPr lang="en-CA" sz="3600" dirty="0">
                <a:solidFill>
                  <a:srgbClr val="365673"/>
                </a:solidFill>
                <a:latin typeface="Avenir Next LT Pro Demi" panose="020B0704020202020204" pitchFamily="34" charset="0"/>
              </a:rPr>
              <a:t>Role of Data Access and Visualization in prototype development</a:t>
            </a:r>
          </a:p>
        </p:txBody>
      </p:sp>
    </p:spTree>
    <p:extLst>
      <p:ext uri="{BB962C8B-B14F-4D97-AF65-F5344CB8AC3E}">
        <p14:creationId xmlns:p14="http://schemas.microsoft.com/office/powerpoint/2010/main" val="135324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CB29-023D-4F94-B9C4-8E70530ACD27}"/>
              </a:ext>
            </a:extLst>
          </p:cNvPr>
          <p:cNvSpPr>
            <a:spLocks noGrp="1"/>
          </p:cNvSpPr>
          <p:nvPr>
            <p:ph type="title"/>
          </p:nvPr>
        </p:nvSpPr>
        <p:spPr>
          <a:xfrm>
            <a:off x="242146" y="101600"/>
            <a:ext cx="10515600" cy="1325563"/>
          </a:xfrm>
        </p:spPr>
        <p:txBody>
          <a:bodyPr/>
          <a:lstStyle/>
          <a:p>
            <a:r>
              <a:rPr lang="en-CA" dirty="0">
                <a:solidFill>
                  <a:srgbClr val="365673"/>
                </a:solidFill>
                <a:latin typeface="Avenir Next LT Pro Demi" panose="020B0704020202020204" pitchFamily="34" charset="0"/>
              </a:rPr>
              <a:t>What We Heard: Priority Data Sets</a:t>
            </a:r>
          </a:p>
        </p:txBody>
      </p:sp>
      <p:sp>
        <p:nvSpPr>
          <p:cNvPr id="3" name="Content Placeholder 2">
            <a:extLst>
              <a:ext uri="{FF2B5EF4-FFF2-40B4-BE49-F238E27FC236}">
                <a16:creationId xmlns:a16="http://schemas.microsoft.com/office/drawing/2014/main" id="{7BDD83C4-4F97-46F8-BE68-81DC7924593C}"/>
              </a:ext>
            </a:extLst>
          </p:cNvPr>
          <p:cNvSpPr>
            <a:spLocks noGrp="1"/>
          </p:cNvSpPr>
          <p:nvPr>
            <p:ph idx="1"/>
          </p:nvPr>
        </p:nvSpPr>
        <p:spPr>
          <a:xfrm>
            <a:off x="560955" y="1780309"/>
            <a:ext cx="10806700" cy="3553691"/>
          </a:xfrm>
        </p:spPr>
        <p:txBody>
          <a:bodyPr>
            <a:normAutofit/>
          </a:bodyPr>
          <a:lstStyle/>
          <a:p>
            <a:pPr marL="0" indent="0">
              <a:buNone/>
            </a:pPr>
            <a:r>
              <a:rPr lang="en-US" sz="2400" dirty="0">
                <a:latin typeface="Avenir Next LT Pro Light" panose="020B0304020202020204" pitchFamily="34" charset="0"/>
              </a:rPr>
              <a:t>1. Disaggregating housing demand data by CMHC priority demographic groups </a:t>
            </a:r>
          </a:p>
          <a:p>
            <a:pPr marL="0" indent="0" algn="l">
              <a:buNone/>
            </a:pPr>
            <a:endParaRPr lang="en-US" sz="2400" dirty="0">
              <a:latin typeface="Avenir Next LT Pro Light" panose="020B0304020202020204" pitchFamily="34" charset="0"/>
            </a:endParaRPr>
          </a:p>
          <a:p>
            <a:pPr marL="0" indent="0" algn="l">
              <a:buNone/>
            </a:pPr>
            <a:r>
              <a:rPr lang="en-US" sz="2400" dirty="0">
                <a:latin typeface="Avenir Next LT Pro Light" panose="020B0304020202020204" pitchFamily="34" charset="0"/>
              </a:rPr>
              <a:t>2. Building a full picture of the local rental universe </a:t>
            </a:r>
          </a:p>
          <a:p>
            <a:pPr algn="l">
              <a:buFont typeface="Avenir Next LT Pro Light" panose="020B0304020202020204" pitchFamily="34" charset="0"/>
              <a:buChar char="»"/>
            </a:pPr>
            <a:endParaRPr lang="en-US" sz="2400" dirty="0">
              <a:latin typeface="Avenir Next LT Pro Light" panose="020B0304020202020204" pitchFamily="34" charset="0"/>
            </a:endParaRPr>
          </a:p>
          <a:p>
            <a:pPr marL="0" indent="0" algn="l">
              <a:buNone/>
            </a:pPr>
            <a:r>
              <a:rPr lang="en-US" sz="2400" dirty="0">
                <a:latin typeface="Avenir Next LT Pro Light" panose="020B0304020202020204" pitchFamily="34" charset="0"/>
              </a:rPr>
              <a:t>3. Filling data gaps using data modelling and administrative data collection </a:t>
            </a:r>
          </a:p>
          <a:p>
            <a:pPr marL="457200" lvl="1" indent="0">
              <a:buNone/>
            </a:pPr>
            <a:endParaRPr lang="en-CA" sz="2000" dirty="0">
              <a:latin typeface="Avenir Next LT Pro Light" panose="020B0304020202020204" pitchFamily="34" charset="0"/>
            </a:endParaRPr>
          </a:p>
          <a:p>
            <a:pPr marL="0" indent="0">
              <a:buNone/>
            </a:pPr>
            <a:endParaRPr lang="en-CA" sz="2400" dirty="0">
              <a:latin typeface="Avenir Next LT Pro Light" panose="020B0304020202020204" pitchFamily="34" charset="0"/>
            </a:endParaRPr>
          </a:p>
          <a:p>
            <a:pPr marL="0" indent="0">
              <a:buNone/>
            </a:pPr>
            <a:endParaRPr lang="en-CA" dirty="0">
              <a:latin typeface="Avenir Next LT Pro Light" panose="020B0304020202020204" pitchFamily="34" charset="0"/>
            </a:endParaRPr>
          </a:p>
          <a:p>
            <a:pPr marL="0" indent="0">
              <a:buNone/>
            </a:pPr>
            <a:endParaRPr lang="en-CA" sz="2400" dirty="0">
              <a:latin typeface="Avenir Next LT Pro Light" panose="020B0304020202020204" pitchFamily="34" charset="0"/>
            </a:endParaRPr>
          </a:p>
          <a:p>
            <a:pPr marL="0" indent="0">
              <a:buNone/>
            </a:pPr>
            <a:endParaRPr lang="en-CA" sz="2400" dirty="0">
              <a:latin typeface="Avenir Next LT Pro Demi" panose="020B0704020202020204" pitchFamily="34" charset="0"/>
            </a:endParaRPr>
          </a:p>
          <a:p>
            <a:pPr marL="0" indent="0">
              <a:buNone/>
            </a:pPr>
            <a:endParaRPr lang="en-CA" sz="2400" dirty="0">
              <a:latin typeface="Avenir Next LT Pro Demi" panose="020B0704020202020204" pitchFamily="34" charset="0"/>
            </a:endParaRPr>
          </a:p>
          <a:p>
            <a:pPr marL="0" indent="0">
              <a:buNone/>
            </a:pPr>
            <a:endParaRPr lang="en-CA" sz="2400"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A7A73944-5C10-43E5-B60C-EA0A198A062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7452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B0AF0E-D7AB-4298-98E0-74AA6D45231C}"/>
              </a:ext>
            </a:extLst>
          </p:cNvPr>
          <p:cNvPicPr>
            <a:picLocks noChangeAspect="1"/>
          </p:cNvPicPr>
          <p:nvPr/>
        </p:nvPicPr>
        <p:blipFill rotWithShape="1">
          <a:blip r:embed="rId3"/>
          <a:srcRect l="-21231" t="-3699" r="-14346" b="-14839"/>
          <a:stretch/>
        </p:blipFill>
        <p:spPr>
          <a:xfrm>
            <a:off x="2459181" y="908595"/>
            <a:ext cx="6961909" cy="6101803"/>
          </a:xfrm>
          <a:prstGeom prst="rect">
            <a:avLst/>
          </a:prstGeom>
        </p:spPr>
      </p:pic>
      <p:sp>
        <p:nvSpPr>
          <p:cNvPr id="3" name="Rectangle 2">
            <a:extLst>
              <a:ext uri="{FF2B5EF4-FFF2-40B4-BE49-F238E27FC236}">
                <a16:creationId xmlns:a16="http://schemas.microsoft.com/office/drawing/2014/main" id="{407A0108-1DD9-4FE3-87D9-3763F77632C4}"/>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1">
            <a:extLst>
              <a:ext uri="{FF2B5EF4-FFF2-40B4-BE49-F238E27FC236}">
                <a16:creationId xmlns:a16="http://schemas.microsoft.com/office/drawing/2014/main" id="{5553C8CD-F006-42AF-907A-1C8915867C01}"/>
              </a:ext>
            </a:extLst>
          </p:cNvPr>
          <p:cNvSpPr>
            <a:spLocks noGrp="1"/>
          </p:cNvSpPr>
          <p:nvPr>
            <p:ph type="title"/>
          </p:nvPr>
        </p:nvSpPr>
        <p:spPr>
          <a:xfrm>
            <a:off x="242146" y="101600"/>
            <a:ext cx="10515600" cy="1325563"/>
          </a:xfrm>
        </p:spPr>
        <p:txBody>
          <a:bodyPr/>
          <a:lstStyle/>
          <a:p>
            <a:r>
              <a:rPr lang="en-CA" dirty="0">
                <a:solidFill>
                  <a:srgbClr val="365673"/>
                </a:solidFill>
                <a:latin typeface="Avenir Next LT Pro Demi" panose="020B0704020202020204" pitchFamily="34" charset="0"/>
              </a:rPr>
              <a:t>Wheelhouse Model for Organizing Data</a:t>
            </a:r>
          </a:p>
        </p:txBody>
      </p:sp>
      <p:sp>
        <p:nvSpPr>
          <p:cNvPr id="7" name="TextBox 6">
            <a:extLst>
              <a:ext uri="{FF2B5EF4-FFF2-40B4-BE49-F238E27FC236}">
                <a16:creationId xmlns:a16="http://schemas.microsoft.com/office/drawing/2014/main" id="{11E04CFF-804D-4501-A3BC-1684596D0D31}"/>
              </a:ext>
            </a:extLst>
          </p:cNvPr>
          <p:cNvSpPr txBox="1"/>
          <p:nvPr/>
        </p:nvSpPr>
        <p:spPr>
          <a:xfrm>
            <a:off x="0" y="6555718"/>
            <a:ext cx="11520886" cy="261610"/>
          </a:xfrm>
          <a:prstGeom prst="rect">
            <a:avLst/>
          </a:prstGeom>
          <a:noFill/>
        </p:spPr>
        <p:txBody>
          <a:bodyPr wrap="square">
            <a:spAutoFit/>
          </a:bodyPr>
          <a:lstStyle/>
          <a:p>
            <a:r>
              <a:rPr lang="en-CA" sz="1050" dirty="0">
                <a:latin typeface="Avenir Next LT Pro Light" panose="020B0304020202020204" pitchFamily="34" charset="0"/>
              </a:rPr>
              <a:t>Source: https://www.cmhc-schl.gc.ca/en/blog/2019-housing-observer/wheelhouse-new-way-looking-housing-needs</a:t>
            </a:r>
          </a:p>
        </p:txBody>
      </p:sp>
    </p:spTree>
    <p:extLst>
      <p:ext uri="{BB962C8B-B14F-4D97-AF65-F5344CB8AC3E}">
        <p14:creationId xmlns:p14="http://schemas.microsoft.com/office/powerpoint/2010/main" val="153816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46C878-146E-45FA-98A9-27A6C70EC03A}"/>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80C44B46-391A-4E39-8539-A05647E88DB1}"/>
              </a:ext>
            </a:extLst>
          </p:cNvPr>
          <p:cNvSpPr>
            <a:spLocks noGrp="1"/>
          </p:cNvSpPr>
          <p:nvPr>
            <p:ph idx="1"/>
          </p:nvPr>
        </p:nvSpPr>
        <p:spPr>
          <a:xfrm>
            <a:off x="957072" y="2483993"/>
            <a:ext cx="10515600" cy="1575943"/>
          </a:xfrm>
        </p:spPr>
        <p:txBody>
          <a:bodyPr>
            <a:normAutofit/>
          </a:bodyPr>
          <a:lstStyle/>
          <a:p>
            <a:pPr marL="0" indent="0">
              <a:buNone/>
            </a:pPr>
            <a:r>
              <a:rPr lang="en-CA" sz="5400" dirty="0">
                <a:solidFill>
                  <a:schemeClr val="bg1"/>
                </a:solidFill>
                <a:latin typeface="Avenir Next LT Pro Demi" panose="020B0704020202020204" pitchFamily="34" charset="0"/>
              </a:rPr>
              <a:t>Team Introductions</a:t>
            </a:r>
          </a:p>
        </p:txBody>
      </p:sp>
    </p:spTree>
    <p:extLst>
      <p:ext uri="{BB962C8B-B14F-4D97-AF65-F5344CB8AC3E}">
        <p14:creationId xmlns:p14="http://schemas.microsoft.com/office/powerpoint/2010/main" val="2218435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6BB2-FEAE-4D1B-8F26-0FC3476F0BEE}"/>
              </a:ext>
            </a:extLst>
          </p:cNvPr>
          <p:cNvSpPr>
            <a:spLocks noGrp="1"/>
          </p:cNvSpPr>
          <p:nvPr>
            <p:ph type="title"/>
          </p:nvPr>
        </p:nvSpPr>
        <p:spPr>
          <a:xfrm>
            <a:off x="115186" y="0"/>
            <a:ext cx="10515600" cy="1325563"/>
          </a:xfrm>
        </p:spPr>
        <p:txBody>
          <a:bodyPr/>
          <a:lstStyle/>
          <a:p>
            <a:r>
              <a:rPr lang="en-CA" dirty="0">
                <a:solidFill>
                  <a:srgbClr val="365673"/>
                </a:solidFill>
                <a:latin typeface="Avenir Next LT Pro Demi" panose="020B0704020202020204" pitchFamily="34" charset="0"/>
              </a:rPr>
              <a:t>Household Characteristics  </a:t>
            </a:r>
          </a:p>
        </p:txBody>
      </p:sp>
      <p:pic>
        <p:nvPicPr>
          <p:cNvPr id="6" name="Picture 5">
            <a:extLst>
              <a:ext uri="{FF2B5EF4-FFF2-40B4-BE49-F238E27FC236}">
                <a16:creationId xmlns:a16="http://schemas.microsoft.com/office/drawing/2014/main" id="{9C9855E1-EFCD-4F01-AFF3-3B32A8D984E3}"/>
              </a:ext>
            </a:extLst>
          </p:cNvPr>
          <p:cNvPicPr>
            <a:picLocks noChangeAspect="1"/>
          </p:cNvPicPr>
          <p:nvPr/>
        </p:nvPicPr>
        <p:blipFill rotWithShape="1">
          <a:blip r:embed="rId2"/>
          <a:srcRect l="-21231" t="-3699" r="-14346" b="-14839"/>
          <a:stretch/>
        </p:blipFill>
        <p:spPr>
          <a:xfrm>
            <a:off x="8673283" y="3856610"/>
            <a:ext cx="3674648" cy="3220665"/>
          </a:xfrm>
          <a:prstGeom prst="rect">
            <a:avLst/>
          </a:prstGeom>
        </p:spPr>
      </p:pic>
      <p:sp>
        <p:nvSpPr>
          <p:cNvPr id="7" name="Rectangle 6">
            <a:extLst>
              <a:ext uri="{FF2B5EF4-FFF2-40B4-BE49-F238E27FC236}">
                <a16:creationId xmlns:a16="http://schemas.microsoft.com/office/drawing/2014/main" id="{C605B508-40DE-4E31-A2C4-8F69A4B218BA}"/>
              </a:ext>
            </a:extLst>
          </p:cNvPr>
          <p:cNvSpPr/>
          <p:nvPr/>
        </p:nvSpPr>
        <p:spPr>
          <a:xfrm>
            <a:off x="0" y="-46074"/>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1" name="Table 14">
            <a:extLst>
              <a:ext uri="{FF2B5EF4-FFF2-40B4-BE49-F238E27FC236}">
                <a16:creationId xmlns:a16="http://schemas.microsoft.com/office/drawing/2014/main" id="{55CADAA2-3709-4C8B-A439-095776D05024}"/>
              </a:ext>
            </a:extLst>
          </p:cNvPr>
          <p:cNvGraphicFramePr>
            <a:graphicFrameLocks noGrp="1"/>
          </p:cNvGraphicFramePr>
          <p:nvPr>
            <p:extLst>
              <p:ext uri="{D42A27DB-BD31-4B8C-83A1-F6EECF244321}">
                <p14:modId xmlns:p14="http://schemas.microsoft.com/office/powerpoint/2010/main" val="1135835183"/>
              </p:ext>
            </p:extLst>
          </p:nvPr>
        </p:nvGraphicFramePr>
        <p:xfrm>
          <a:off x="214423" y="1154608"/>
          <a:ext cx="8965019" cy="4548783"/>
        </p:xfrm>
        <a:graphic>
          <a:graphicData uri="http://schemas.openxmlformats.org/drawingml/2006/table">
            <a:tbl>
              <a:tblPr firstRow="1" bandRow="1">
                <a:tableStyleId>{5C22544A-7EE6-4342-B048-85BDC9FD1C3A}</a:tableStyleId>
              </a:tblPr>
              <a:tblGrid>
                <a:gridCol w="2241255">
                  <a:extLst>
                    <a:ext uri="{9D8B030D-6E8A-4147-A177-3AD203B41FA5}">
                      <a16:colId xmlns:a16="http://schemas.microsoft.com/office/drawing/2014/main" val="2278036085"/>
                    </a:ext>
                  </a:extLst>
                </a:gridCol>
                <a:gridCol w="1676843">
                  <a:extLst>
                    <a:ext uri="{9D8B030D-6E8A-4147-A177-3AD203B41FA5}">
                      <a16:colId xmlns:a16="http://schemas.microsoft.com/office/drawing/2014/main" val="2246910995"/>
                    </a:ext>
                  </a:extLst>
                </a:gridCol>
                <a:gridCol w="1311349">
                  <a:extLst>
                    <a:ext uri="{9D8B030D-6E8A-4147-A177-3AD203B41FA5}">
                      <a16:colId xmlns:a16="http://schemas.microsoft.com/office/drawing/2014/main" val="2236844581"/>
                    </a:ext>
                  </a:extLst>
                </a:gridCol>
                <a:gridCol w="3735572">
                  <a:extLst>
                    <a:ext uri="{9D8B030D-6E8A-4147-A177-3AD203B41FA5}">
                      <a16:colId xmlns:a16="http://schemas.microsoft.com/office/drawing/2014/main" val="1432139727"/>
                    </a:ext>
                  </a:extLst>
                </a:gridCol>
              </a:tblGrid>
              <a:tr h="422864">
                <a:tc>
                  <a:txBody>
                    <a:bodyPr/>
                    <a:lstStyle/>
                    <a:p>
                      <a:pPr algn="l"/>
                      <a:r>
                        <a:rPr lang="en-CA" dirty="0">
                          <a:solidFill>
                            <a:schemeClr val="bg1"/>
                          </a:solidFill>
                          <a:latin typeface="Avenir Next LT Pro Demi" panose="020B0704020202020204" pitchFamily="34" charset="0"/>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extLst>
                  <a:ext uri="{0D108BD9-81ED-4DB2-BD59-A6C34878D82A}">
                    <a16:rowId xmlns:a16="http://schemas.microsoft.com/office/drawing/2014/main" val="2330475556"/>
                  </a:ext>
                </a:extLst>
              </a:tr>
              <a:tr h="930495">
                <a:tc>
                  <a:txBody>
                    <a:bodyPr/>
                    <a:lstStyle/>
                    <a:p>
                      <a:pPr algn="l"/>
                      <a:r>
                        <a:rPr lang="en-CA" dirty="0">
                          <a:solidFill>
                            <a:schemeClr val="tx1"/>
                          </a:solidFill>
                          <a:latin typeface="Avenir Next LT Pro Light" panose="020B0304020202020204" pitchFamily="34" charset="0"/>
                        </a:rPr>
                        <a:t>Population growth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Pop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2010-2020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latin typeface="Avenir Next LT Pro Light" panose="020B0304020202020204" pitchFamily="34" charset="0"/>
                        </a:rPr>
                        <a:t>Population growth, age cohorts (seniors, older seniors, working age, children), immigration growth </a:t>
                      </a:r>
                      <a:endParaRPr lang="en-CA" sz="14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702175"/>
                  </a:ext>
                </a:extLst>
              </a:tr>
              <a:tr h="722416">
                <a:tc>
                  <a:txBody>
                    <a:bodyPr/>
                    <a:lstStyle/>
                    <a:p>
                      <a:pPr algn="l"/>
                      <a:r>
                        <a:rPr lang="en-CA" sz="1600" dirty="0">
                          <a:solidFill>
                            <a:schemeClr val="tx1"/>
                          </a:solidFill>
                          <a:latin typeface="Avenir Next LT Pro Light" panose="020B0304020202020204" pitchFamily="34" charset="0"/>
                        </a:rPr>
                        <a:t>Immigration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6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IMDB</a:t>
                      </a:r>
                      <a:endParaRPr lang="en-CA" sz="1600" dirty="0">
                        <a:effectLst/>
                        <a:latin typeface="Avenir Next LT Pro Light" panose="020B03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6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2012-2019</a:t>
                      </a:r>
                      <a:endParaRPr lang="en-CA" sz="1600" dirty="0">
                        <a:effectLst/>
                        <a:latin typeface="Avenir Next LT Pro Light" panose="020B03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4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 of immigrants by intended destination</a:t>
                      </a: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Retention rate</a:t>
                      </a: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934713"/>
                  </a:ext>
                </a:extLst>
              </a:tr>
              <a:tr h="2123008">
                <a:tc>
                  <a:txBody>
                    <a:bodyPr/>
                    <a:lstStyle/>
                    <a:p>
                      <a:pPr>
                        <a:lnSpc>
                          <a:spcPct val="107000"/>
                        </a:lnSpc>
                        <a:spcAft>
                          <a:spcPts val="800"/>
                        </a:spcAft>
                      </a:pPr>
                      <a:r>
                        <a:rPr lang="en-US" sz="16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The priority groups by affordability</a:t>
                      </a:r>
                      <a:endParaRPr lang="en-CA" sz="1600" dirty="0">
                        <a:effectLst/>
                        <a:latin typeface="Avenir Next LT Pro Light" panose="020B03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6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Census</a:t>
                      </a:r>
                      <a:endParaRPr lang="en-CA" sz="1600" dirty="0">
                        <a:effectLst/>
                        <a:latin typeface="Avenir Next LT Pro Light" panose="020B03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6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2016</a:t>
                      </a:r>
                      <a:endParaRPr lang="en-CA" sz="1600" dirty="0">
                        <a:effectLst/>
                        <a:latin typeface="Avenir Next LT Pro Light" panose="020B03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4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Selected priority groups (Low income, indigenous, racialized (disaggregated), seniors, recent immigrants, activity limitations)</a:t>
                      </a: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By in/not in core housing need (by component - affordability, adequacy, suitability)</a:t>
                      </a: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0" dirty="0">
                          <a:solidFill>
                            <a:srgbClr val="201F1E"/>
                          </a:solidFill>
                          <a:effectLst/>
                          <a:latin typeface="Avenir Next LT Pro Demi" panose="020B0704020202020204" pitchFamily="34" charset="0"/>
                          <a:ea typeface="Times New Roman" panose="02020603050405020304" pitchFamily="18" charset="0"/>
                          <a:cs typeface="Calibri" panose="020F0502020204030204" pitchFamily="34" charset="0"/>
                        </a:rPr>
                        <a:t>Data Gaps</a:t>
                      </a:r>
                      <a:r>
                        <a:rPr lang="en-US" sz="1400" b="1"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a:t>
                      </a:r>
                      <a:r>
                        <a:rPr lang="en-CA" sz="1400" b="1" dirty="0">
                          <a:solidFill>
                            <a:schemeClr val="dk1"/>
                          </a:solidFill>
                          <a:effectLst/>
                          <a:latin typeface="Avenir Next LT Pro Light" panose="020B0304020202020204" pitchFamily="34" charset="0"/>
                          <a:ea typeface="Times New Roman" panose="02020603050405020304" pitchFamily="18" charset="0"/>
                          <a:cs typeface="Times New Roman" panose="02020603050405020304" pitchFamily="18" charset="0"/>
                        </a:rPr>
                        <a:t> </a:t>
                      </a:r>
                      <a:r>
                        <a:rPr lang="en-US" sz="14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Indigenous disaggregated by First Nations. Inuit, Metis; Veterans. To be addressed in 2021 census</a:t>
                      </a: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6575505"/>
                  </a:ext>
                </a:extLst>
              </a:tr>
            </a:tbl>
          </a:graphicData>
        </a:graphic>
      </p:graphicFrame>
    </p:spTree>
    <p:extLst>
      <p:ext uri="{BB962C8B-B14F-4D97-AF65-F5344CB8AC3E}">
        <p14:creationId xmlns:p14="http://schemas.microsoft.com/office/powerpoint/2010/main" val="414578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5B508-40DE-4E31-A2C4-8F69A4B218BA}"/>
              </a:ext>
            </a:extLst>
          </p:cNvPr>
          <p:cNvSpPr/>
          <p:nvPr/>
        </p:nvSpPr>
        <p:spPr>
          <a:xfrm>
            <a:off x="0" y="7088"/>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6" name="Table 14">
            <a:extLst>
              <a:ext uri="{FF2B5EF4-FFF2-40B4-BE49-F238E27FC236}">
                <a16:creationId xmlns:a16="http://schemas.microsoft.com/office/drawing/2014/main" id="{4805CCC8-8C9E-4E38-98B3-1F9DB80D953F}"/>
              </a:ext>
            </a:extLst>
          </p:cNvPr>
          <p:cNvGraphicFramePr>
            <a:graphicFrameLocks noGrp="1"/>
          </p:cNvGraphicFramePr>
          <p:nvPr>
            <p:extLst>
              <p:ext uri="{D42A27DB-BD31-4B8C-83A1-F6EECF244321}">
                <p14:modId xmlns:p14="http://schemas.microsoft.com/office/powerpoint/2010/main" val="2998807082"/>
              </p:ext>
            </p:extLst>
          </p:nvPr>
        </p:nvGraphicFramePr>
        <p:xfrm>
          <a:off x="333432" y="1100072"/>
          <a:ext cx="8746189" cy="5654893"/>
        </p:xfrm>
        <a:graphic>
          <a:graphicData uri="http://schemas.openxmlformats.org/drawingml/2006/table">
            <a:tbl>
              <a:tblPr firstRow="1" bandRow="1">
                <a:tableStyleId>{5C22544A-7EE6-4342-B048-85BDC9FD1C3A}</a:tableStyleId>
              </a:tblPr>
              <a:tblGrid>
                <a:gridCol w="2289042">
                  <a:extLst>
                    <a:ext uri="{9D8B030D-6E8A-4147-A177-3AD203B41FA5}">
                      <a16:colId xmlns:a16="http://schemas.microsoft.com/office/drawing/2014/main" val="2278036085"/>
                    </a:ext>
                  </a:extLst>
                </a:gridCol>
                <a:gridCol w="1623943">
                  <a:extLst>
                    <a:ext uri="{9D8B030D-6E8A-4147-A177-3AD203B41FA5}">
                      <a16:colId xmlns:a16="http://schemas.microsoft.com/office/drawing/2014/main" val="2246910995"/>
                    </a:ext>
                  </a:extLst>
                </a:gridCol>
                <a:gridCol w="1317955">
                  <a:extLst>
                    <a:ext uri="{9D8B030D-6E8A-4147-A177-3AD203B41FA5}">
                      <a16:colId xmlns:a16="http://schemas.microsoft.com/office/drawing/2014/main" val="2236844581"/>
                    </a:ext>
                  </a:extLst>
                </a:gridCol>
                <a:gridCol w="3515249">
                  <a:extLst>
                    <a:ext uri="{9D8B030D-6E8A-4147-A177-3AD203B41FA5}">
                      <a16:colId xmlns:a16="http://schemas.microsoft.com/office/drawing/2014/main" val="1432139727"/>
                    </a:ext>
                  </a:extLst>
                </a:gridCol>
              </a:tblGrid>
              <a:tr h="354380">
                <a:tc>
                  <a:txBody>
                    <a:bodyPr/>
                    <a:lstStyle/>
                    <a:p>
                      <a:pPr algn="l"/>
                      <a:r>
                        <a:rPr lang="en-CA" dirty="0">
                          <a:solidFill>
                            <a:schemeClr val="bg1"/>
                          </a:solidFill>
                          <a:latin typeface="Avenir Next LT Pro Demi" panose="020B0704020202020204" pitchFamily="34" charset="0"/>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extLst>
                  <a:ext uri="{0D108BD9-81ED-4DB2-BD59-A6C34878D82A}">
                    <a16:rowId xmlns:a16="http://schemas.microsoft.com/office/drawing/2014/main" val="2330475556"/>
                  </a:ext>
                </a:extLst>
              </a:tr>
              <a:tr h="2016458">
                <a:tc>
                  <a:txBody>
                    <a:bodyPr/>
                    <a:lstStyle/>
                    <a:p>
                      <a:pPr algn="l"/>
                      <a:r>
                        <a:rPr lang="en-US" sz="1600" dirty="0">
                          <a:solidFill>
                            <a:schemeClr val="tx1"/>
                          </a:solidFill>
                          <a:latin typeface="Avenir Next LT Pro Light" panose="020B0304020202020204" pitchFamily="34" charset="0"/>
                        </a:rPr>
                        <a:t>The Housing Stock</a:t>
                      </a:r>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dirty="0">
                          <a:solidFill>
                            <a:schemeClr val="tx1"/>
                          </a:solidFill>
                          <a:latin typeface="Avenir Next LT Pro Light" panose="020B0304020202020204" pitchFamily="34" charset="0"/>
                        </a:rPr>
                        <a:t>Census</a:t>
                      </a:r>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1600" dirty="0">
                          <a:solidFill>
                            <a:schemeClr val="tx1"/>
                          </a:solidFill>
                          <a:latin typeface="Avenir Next LT Pro Light" panose="020B0304020202020204"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 dwellings</a:t>
                      </a:r>
                    </a:p>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 households</a:t>
                      </a:r>
                    </a:p>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Tenure breakdown</a:t>
                      </a:r>
                    </a:p>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Age breakdown</a:t>
                      </a:r>
                    </a:p>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Condition of housing</a:t>
                      </a:r>
                    </a:p>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 of rentals</a:t>
                      </a:r>
                    </a:p>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Average house price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702175"/>
                  </a:ext>
                </a:extLst>
              </a:tr>
              <a:tr h="1480319">
                <a:tc>
                  <a:txBody>
                    <a:bodyPr/>
                    <a:lstStyle/>
                    <a:p>
                      <a:pPr algn="l"/>
                      <a:r>
                        <a:rPr lang="en-CA" sz="1600" dirty="0">
                          <a:solidFill>
                            <a:schemeClr val="tx1"/>
                          </a:solidFill>
                          <a:latin typeface="Avenir Next LT Pro Light" panose="020B0304020202020204" pitchFamily="34" charset="0"/>
                        </a:rPr>
                        <a:t>Change in stock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1600" dirty="0">
                          <a:solidFill>
                            <a:schemeClr val="tx1"/>
                          </a:solidFill>
                          <a:latin typeface="Avenir Next LT Pro Light" panose="020B0304020202020204" pitchFamily="34" charset="0"/>
                        </a:rPr>
                        <a:t>Building permits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1600" dirty="0">
                          <a:solidFill>
                            <a:schemeClr val="tx1"/>
                          </a:solidFill>
                          <a:latin typeface="Avenir Next LT Pro Light" panose="020B0304020202020204" pitchFamily="34" charset="0"/>
                        </a:rPr>
                        <a:t>2016-2020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 of units, by type</a:t>
                      </a:r>
                    </a:p>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New construction</a:t>
                      </a:r>
                    </a:p>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Conversions</a:t>
                      </a:r>
                    </a:p>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Demolitions</a:t>
                      </a:r>
                    </a:p>
                    <a:p>
                      <a:pPr>
                        <a:lnSpc>
                          <a:spcPct val="107000"/>
                        </a:lnSpc>
                        <a:spcAft>
                          <a:spcPts val="800"/>
                        </a:spcAft>
                      </a:pPr>
                      <a:r>
                        <a:rPr lang="en-US" sz="13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Renovations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1334674"/>
                  </a:ext>
                </a:extLst>
              </a:tr>
              <a:tr h="1727601">
                <a:tc>
                  <a:txBody>
                    <a:bodyPr/>
                    <a:lstStyle/>
                    <a:p>
                      <a:pPr algn="l"/>
                      <a:r>
                        <a:rPr lang="en-CA" sz="1600" dirty="0">
                          <a:solidFill>
                            <a:schemeClr val="tx1"/>
                          </a:solidFill>
                          <a:latin typeface="Avenir Next LT Pro Light" panose="020B0304020202020204" pitchFamily="34" charset="0"/>
                        </a:rPr>
                        <a:t>Change in stock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dirty="0">
                          <a:solidFill>
                            <a:schemeClr val="tx1"/>
                          </a:solidFill>
                          <a:latin typeface="Avenir Next LT Pro Light" panose="020B0304020202020204" pitchFamily="34" charset="0"/>
                        </a:rPr>
                        <a:t>CMHC New Housing Construction Survey</a:t>
                      </a:r>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1600" dirty="0">
                          <a:solidFill>
                            <a:schemeClr val="tx1"/>
                          </a:solidFill>
                          <a:latin typeface="Avenir Next LT Pro Light" panose="020B0304020202020204" pitchFamily="34" charset="0"/>
                        </a:rPr>
                        <a:t>2010-2016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kern="1200" dirty="0">
                          <a:solidFill>
                            <a:schemeClr val="dk1"/>
                          </a:solidFill>
                          <a:effectLst/>
                          <a:latin typeface="Avenir Next LT Pro Light" panose="020B0304020202020204" pitchFamily="34" charset="0"/>
                          <a:ea typeface="+mn-ea"/>
                          <a:cs typeface="+mn-cs"/>
                        </a:rPr>
                        <a:t>Housing starts by dwelling type and intended market</a:t>
                      </a:r>
                      <a:br>
                        <a:rPr lang="en-US" sz="1300" kern="1200" dirty="0">
                          <a:solidFill>
                            <a:schemeClr val="dk1"/>
                          </a:solidFill>
                          <a:effectLst/>
                          <a:latin typeface="Avenir Next LT Pro Light" panose="020B0304020202020204" pitchFamily="34" charset="0"/>
                          <a:ea typeface="+mn-ea"/>
                          <a:cs typeface="+mn-cs"/>
                        </a:rPr>
                      </a:br>
                      <a:endParaRPr lang="en-CA" sz="1300" kern="1200" dirty="0">
                        <a:solidFill>
                          <a:schemeClr val="dk1"/>
                        </a:solidFill>
                        <a:effectLst/>
                        <a:latin typeface="Avenir Next LT Pro Light" panose="020B0304020202020204" pitchFamily="34" charset="0"/>
                        <a:ea typeface="+mn-ea"/>
                        <a:cs typeface="+mn-cs"/>
                      </a:endParaRPr>
                    </a:p>
                    <a:p>
                      <a:r>
                        <a:rPr lang="en-US" sz="1300" kern="1200" dirty="0">
                          <a:solidFill>
                            <a:schemeClr val="dk1"/>
                          </a:solidFill>
                          <a:effectLst/>
                          <a:latin typeface="Avenir Next LT Pro Light" panose="020B0304020202020204" pitchFamily="34" charset="0"/>
                          <a:ea typeface="+mn-ea"/>
                          <a:cs typeface="+mn-cs"/>
                        </a:rPr>
                        <a:t>Housing completions by dwelling type and intended market</a:t>
                      </a:r>
                    </a:p>
                    <a:p>
                      <a:endParaRPr lang="en-CA" sz="1300" kern="1200" dirty="0">
                        <a:solidFill>
                          <a:schemeClr val="dk1"/>
                        </a:solidFill>
                        <a:effectLst/>
                        <a:latin typeface="Avenir Next LT Pro Light" panose="020B0304020202020204" pitchFamily="34" charset="0"/>
                        <a:ea typeface="+mn-ea"/>
                        <a:cs typeface="+mn-cs"/>
                      </a:endParaRPr>
                    </a:p>
                    <a:p>
                      <a:r>
                        <a:rPr lang="en-US" sz="1300" i="1" kern="1200" dirty="0">
                          <a:solidFill>
                            <a:schemeClr val="dk1"/>
                          </a:solidFill>
                          <a:effectLst/>
                          <a:latin typeface="Avenir Next LT Pro Demi" panose="020B0704020202020204" pitchFamily="34" charset="0"/>
                          <a:ea typeface="+mn-ea"/>
                          <a:cs typeface="+mn-cs"/>
                        </a:rPr>
                        <a:t>See: </a:t>
                      </a:r>
                      <a:r>
                        <a:rPr lang="en-US" sz="1300" i="1" kern="1200" dirty="0">
                          <a:solidFill>
                            <a:schemeClr val="dk1"/>
                          </a:solidFill>
                          <a:effectLst/>
                          <a:latin typeface="Avenir Next LT Pro Light" panose="020B0304020202020204" pitchFamily="34" charset="0"/>
                          <a:ea typeface="+mn-ea"/>
                          <a:cs typeface="+mn-cs"/>
                        </a:rPr>
                        <a:t>CDP-CMHC data sharing schedule - CDP request (CMHC edits)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82075"/>
                  </a:ext>
                </a:extLst>
              </a:tr>
            </a:tbl>
          </a:graphicData>
        </a:graphic>
      </p:graphicFrame>
      <p:pic>
        <p:nvPicPr>
          <p:cNvPr id="11" name="Picture 10">
            <a:extLst>
              <a:ext uri="{FF2B5EF4-FFF2-40B4-BE49-F238E27FC236}">
                <a16:creationId xmlns:a16="http://schemas.microsoft.com/office/drawing/2014/main" id="{AC521D58-67BC-4A31-98EB-DF5C66A64561}"/>
              </a:ext>
            </a:extLst>
          </p:cNvPr>
          <p:cNvPicPr>
            <a:picLocks noChangeAspect="1"/>
          </p:cNvPicPr>
          <p:nvPr/>
        </p:nvPicPr>
        <p:blipFill rotWithShape="1">
          <a:blip r:embed="rId2"/>
          <a:srcRect l="-21231" t="-3699" r="-14346" b="-14839"/>
          <a:stretch/>
        </p:blipFill>
        <p:spPr>
          <a:xfrm>
            <a:off x="8673283" y="3856610"/>
            <a:ext cx="3674648" cy="3220665"/>
          </a:xfrm>
          <a:prstGeom prst="rect">
            <a:avLst/>
          </a:prstGeom>
        </p:spPr>
      </p:pic>
      <p:sp>
        <p:nvSpPr>
          <p:cNvPr id="12" name="Partial Circle 11">
            <a:extLst>
              <a:ext uri="{FF2B5EF4-FFF2-40B4-BE49-F238E27FC236}">
                <a16:creationId xmlns:a16="http://schemas.microsoft.com/office/drawing/2014/main" id="{06978783-0B73-4667-ACC0-CD3D679FFF48}"/>
              </a:ext>
            </a:extLst>
          </p:cNvPr>
          <p:cNvSpPr/>
          <p:nvPr/>
        </p:nvSpPr>
        <p:spPr>
          <a:xfrm rot="17497931">
            <a:off x="9433375" y="4191638"/>
            <a:ext cx="2320047" cy="2336863"/>
          </a:xfrm>
          <a:prstGeom prst="pie">
            <a:avLst>
              <a:gd name="adj1" fmla="val 16779828"/>
              <a:gd name="adj2" fmla="val 9496326"/>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Title 1">
            <a:extLst>
              <a:ext uri="{FF2B5EF4-FFF2-40B4-BE49-F238E27FC236}">
                <a16:creationId xmlns:a16="http://schemas.microsoft.com/office/drawing/2014/main" id="{76DA1030-6246-4F9F-9EBA-D2FEF2D92E61}"/>
              </a:ext>
            </a:extLst>
          </p:cNvPr>
          <p:cNvSpPr txBox="1">
            <a:spLocks/>
          </p:cNvSpPr>
          <p:nvPr/>
        </p:nvSpPr>
        <p:spPr>
          <a:xfrm>
            <a:off x="150145" y="-205099"/>
            <a:ext cx="11737291" cy="1562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solidFill>
                  <a:srgbClr val="365673"/>
                </a:solidFill>
                <a:latin typeface="Avenir Next LT Pro Demi" panose="020B0704020202020204" pitchFamily="34" charset="0"/>
              </a:rPr>
              <a:t>Market Housing – General Characteristics</a:t>
            </a:r>
          </a:p>
        </p:txBody>
      </p:sp>
    </p:spTree>
    <p:extLst>
      <p:ext uri="{BB962C8B-B14F-4D97-AF65-F5344CB8AC3E}">
        <p14:creationId xmlns:p14="http://schemas.microsoft.com/office/powerpoint/2010/main" val="144626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6BB2-FEAE-4D1B-8F26-0FC3476F0BEE}"/>
              </a:ext>
            </a:extLst>
          </p:cNvPr>
          <p:cNvSpPr>
            <a:spLocks noGrp="1"/>
          </p:cNvSpPr>
          <p:nvPr>
            <p:ph type="title"/>
          </p:nvPr>
        </p:nvSpPr>
        <p:spPr>
          <a:xfrm>
            <a:off x="369885" y="47063"/>
            <a:ext cx="10515600" cy="1562084"/>
          </a:xfrm>
        </p:spPr>
        <p:txBody>
          <a:bodyPr/>
          <a:lstStyle/>
          <a:p>
            <a:r>
              <a:rPr lang="en-CA" dirty="0">
                <a:solidFill>
                  <a:srgbClr val="365673"/>
                </a:solidFill>
                <a:latin typeface="Avenir Next LT Pro Demi" panose="020B0704020202020204" pitchFamily="34" charset="0"/>
              </a:rPr>
              <a:t>Market Housing – Rental Housing</a:t>
            </a:r>
          </a:p>
        </p:txBody>
      </p:sp>
      <p:sp>
        <p:nvSpPr>
          <p:cNvPr id="7" name="Rectangle 6">
            <a:extLst>
              <a:ext uri="{FF2B5EF4-FFF2-40B4-BE49-F238E27FC236}">
                <a16:creationId xmlns:a16="http://schemas.microsoft.com/office/drawing/2014/main" id="{C605B508-40DE-4E31-A2C4-8F69A4B218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6" name="Table 14">
            <a:extLst>
              <a:ext uri="{FF2B5EF4-FFF2-40B4-BE49-F238E27FC236}">
                <a16:creationId xmlns:a16="http://schemas.microsoft.com/office/drawing/2014/main" id="{4805CCC8-8C9E-4E38-98B3-1F9DB80D953F}"/>
              </a:ext>
            </a:extLst>
          </p:cNvPr>
          <p:cNvGraphicFramePr>
            <a:graphicFrameLocks noGrp="1"/>
          </p:cNvGraphicFramePr>
          <p:nvPr>
            <p:extLst>
              <p:ext uri="{D42A27DB-BD31-4B8C-83A1-F6EECF244321}">
                <p14:modId xmlns:p14="http://schemas.microsoft.com/office/powerpoint/2010/main" val="3425399882"/>
              </p:ext>
            </p:extLst>
          </p:nvPr>
        </p:nvGraphicFramePr>
        <p:xfrm>
          <a:off x="369885" y="1670064"/>
          <a:ext cx="8746189" cy="4356287"/>
        </p:xfrm>
        <a:graphic>
          <a:graphicData uri="http://schemas.openxmlformats.org/drawingml/2006/table">
            <a:tbl>
              <a:tblPr firstRow="1" bandRow="1">
                <a:tableStyleId>{5C22544A-7EE6-4342-B048-85BDC9FD1C3A}</a:tableStyleId>
              </a:tblPr>
              <a:tblGrid>
                <a:gridCol w="2289042">
                  <a:extLst>
                    <a:ext uri="{9D8B030D-6E8A-4147-A177-3AD203B41FA5}">
                      <a16:colId xmlns:a16="http://schemas.microsoft.com/office/drawing/2014/main" val="2278036085"/>
                    </a:ext>
                  </a:extLst>
                </a:gridCol>
                <a:gridCol w="1623943">
                  <a:extLst>
                    <a:ext uri="{9D8B030D-6E8A-4147-A177-3AD203B41FA5}">
                      <a16:colId xmlns:a16="http://schemas.microsoft.com/office/drawing/2014/main" val="2246910995"/>
                    </a:ext>
                  </a:extLst>
                </a:gridCol>
                <a:gridCol w="1233055">
                  <a:extLst>
                    <a:ext uri="{9D8B030D-6E8A-4147-A177-3AD203B41FA5}">
                      <a16:colId xmlns:a16="http://schemas.microsoft.com/office/drawing/2014/main" val="2236844581"/>
                    </a:ext>
                  </a:extLst>
                </a:gridCol>
                <a:gridCol w="3600149">
                  <a:extLst>
                    <a:ext uri="{9D8B030D-6E8A-4147-A177-3AD203B41FA5}">
                      <a16:colId xmlns:a16="http://schemas.microsoft.com/office/drawing/2014/main" val="1432139727"/>
                    </a:ext>
                  </a:extLst>
                </a:gridCol>
              </a:tblGrid>
              <a:tr h="442337">
                <a:tc>
                  <a:txBody>
                    <a:bodyPr/>
                    <a:lstStyle/>
                    <a:p>
                      <a:pPr algn="l"/>
                      <a:r>
                        <a:rPr lang="en-CA" dirty="0">
                          <a:solidFill>
                            <a:schemeClr val="bg1"/>
                          </a:solidFill>
                          <a:latin typeface="Avenir Next LT Pro Demi" panose="020B0704020202020204" pitchFamily="34" charset="0"/>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extLst>
                  <a:ext uri="{0D108BD9-81ED-4DB2-BD59-A6C34878D82A}">
                    <a16:rowId xmlns:a16="http://schemas.microsoft.com/office/drawing/2014/main" val="2330475556"/>
                  </a:ext>
                </a:extLst>
              </a:tr>
              <a:tr h="3160438">
                <a:tc>
                  <a:txBody>
                    <a:bodyPr/>
                    <a:lstStyle/>
                    <a:p>
                      <a:pPr algn="l"/>
                      <a:r>
                        <a:rPr lang="en-US" sz="1600" dirty="0">
                          <a:solidFill>
                            <a:schemeClr val="tx1"/>
                          </a:solidFill>
                          <a:latin typeface="Avenir Next LT Pro Light" panose="020B0304020202020204" pitchFamily="34" charset="0"/>
                        </a:rPr>
                        <a:t>Rental Housing Stock</a:t>
                      </a:r>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dirty="0">
                          <a:solidFill>
                            <a:schemeClr val="tx1"/>
                          </a:solidFill>
                          <a:latin typeface="Avenir Next LT Pro Light" panose="020B0304020202020204" pitchFamily="34" charset="0"/>
                        </a:rPr>
                        <a:t>CMHC Rental survey</a:t>
                      </a:r>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1600" dirty="0">
                          <a:solidFill>
                            <a:schemeClr val="tx1"/>
                          </a:solidFill>
                          <a:latin typeface="Avenir Next LT Pro Light" panose="020B0304020202020204" pitchFamily="34" charset="0"/>
                        </a:rPr>
                        <a:t>2010-2020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 of rental units by bedroom type, row/apartment type, year of construction, structure size</a:t>
                      </a:r>
                      <a:endParaRPr lang="en-CA" sz="16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Vacancy rate by bedroom type, row/apartment type, year of construction, structure size, rent ranges, rent quartiles</a:t>
                      </a:r>
                      <a:endParaRPr lang="en-CA" sz="16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Average and median rents, by b</a:t>
                      </a: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edroom type, row/apartment type, year of construction, structure size</a:t>
                      </a:r>
                      <a:endParaRPr lang="en-CA" sz="16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See: CDP-CMHC data sharing schedule - CDP request (CMHC edits)</a:t>
                      </a:r>
                      <a:endParaRPr lang="en-CA" sz="1200" i="1"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solidFill>
                            <a:srgbClr val="201F1E"/>
                          </a:solidFill>
                          <a:effectLst/>
                          <a:latin typeface="Avenir Next LT Pro Demi" panose="020B0704020202020204" pitchFamily="34" charset="0"/>
                          <a:ea typeface="Times New Roman" panose="02020603050405020304" pitchFamily="18" charset="0"/>
                          <a:cs typeface="Calibri" panose="020F0502020204030204" pitchFamily="34" charset="0"/>
                        </a:rPr>
                        <a:t>D</a:t>
                      </a:r>
                      <a:r>
                        <a:rPr lang="en-US" sz="1600" b="0" dirty="0">
                          <a:solidFill>
                            <a:srgbClr val="201F1E"/>
                          </a:solidFill>
                          <a:effectLst/>
                          <a:latin typeface="Avenir Next LT Pro Demi" panose="020B0704020202020204" pitchFamily="34" charset="0"/>
                          <a:ea typeface="Times New Roman" panose="02020603050405020304" pitchFamily="18" charset="0"/>
                          <a:cs typeface="Calibri" panose="020F0502020204030204" pitchFamily="34" charset="0"/>
                        </a:rPr>
                        <a:t>ata gaps:</a:t>
                      </a:r>
                      <a:r>
                        <a:rPr lang="en-CA" sz="1600" b="0" dirty="0">
                          <a:solidFill>
                            <a:schemeClr val="dk1"/>
                          </a:solidFill>
                          <a:effectLst/>
                          <a:latin typeface="Avenir Next LT Pro Demi" panose="020B0704020202020204" pitchFamily="34" charset="0"/>
                          <a:ea typeface="Times New Roman" panose="02020603050405020304" pitchFamily="18" charset="0"/>
                          <a:cs typeface="Times New Roman" panose="02020603050405020304" pitchFamily="18" charset="0"/>
                        </a:rPr>
                        <a:t> </a:t>
                      </a:r>
                      <a:r>
                        <a:rPr lang="en-US" sz="16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Annual rental data for smaller CSDs to be modelled</a:t>
                      </a:r>
                      <a:endParaRPr lang="en-CA" sz="1600" dirty="0">
                        <a:effectLst/>
                        <a:latin typeface="Avenir Next LT Pro Light" panose="020B03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702175"/>
                  </a:ext>
                </a:extLst>
              </a:tr>
            </a:tbl>
          </a:graphicData>
        </a:graphic>
      </p:graphicFrame>
      <p:pic>
        <p:nvPicPr>
          <p:cNvPr id="8" name="Picture 7">
            <a:extLst>
              <a:ext uri="{FF2B5EF4-FFF2-40B4-BE49-F238E27FC236}">
                <a16:creationId xmlns:a16="http://schemas.microsoft.com/office/drawing/2014/main" id="{188A9DF4-6B3B-4551-B790-44D4865F0D32}"/>
              </a:ext>
            </a:extLst>
          </p:cNvPr>
          <p:cNvPicPr>
            <a:picLocks noChangeAspect="1"/>
          </p:cNvPicPr>
          <p:nvPr/>
        </p:nvPicPr>
        <p:blipFill rotWithShape="1">
          <a:blip r:embed="rId2"/>
          <a:srcRect l="-21231" t="-3699" r="-14346" b="-14839"/>
          <a:stretch/>
        </p:blipFill>
        <p:spPr>
          <a:xfrm>
            <a:off x="8673283" y="3856610"/>
            <a:ext cx="3674648" cy="3220665"/>
          </a:xfrm>
          <a:prstGeom prst="rect">
            <a:avLst/>
          </a:prstGeom>
        </p:spPr>
      </p:pic>
      <p:sp>
        <p:nvSpPr>
          <p:cNvPr id="10" name="Partial Circle 9">
            <a:extLst>
              <a:ext uri="{FF2B5EF4-FFF2-40B4-BE49-F238E27FC236}">
                <a16:creationId xmlns:a16="http://schemas.microsoft.com/office/drawing/2014/main" id="{A978F3B7-A1F3-4993-8BAF-3B0F2F06246D}"/>
              </a:ext>
            </a:extLst>
          </p:cNvPr>
          <p:cNvSpPr/>
          <p:nvPr/>
        </p:nvSpPr>
        <p:spPr>
          <a:xfrm rot="17497931">
            <a:off x="9433375" y="4191638"/>
            <a:ext cx="2320047" cy="2336863"/>
          </a:xfrm>
          <a:prstGeom prst="pie">
            <a:avLst>
              <a:gd name="adj1" fmla="val 13129853"/>
              <a:gd name="adj2" fmla="val 9466635"/>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7967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5B508-40DE-4E31-A2C4-8F69A4B218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6" name="Table 14">
            <a:extLst>
              <a:ext uri="{FF2B5EF4-FFF2-40B4-BE49-F238E27FC236}">
                <a16:creationId xmlns:a16="http://schemas.microsoft.com/office/drawing/2014/main" id="{4805CCC8-8C9E-4E38-98B3-1F9DB80D953F}"/>
              </a:ext>
            </a:extLst>
          </p:cNvPr>
          <p:cNvGraphicFramePr>
            <a:graphicFrameLocks noGrp="1"/>
          </p:cNvGraphicFramePr>
          <p:nvPr>
            <p:extLst>
              <p:ext uri="{D42A27DB-BD31-4B8C-83A1-F6EECF244321}">
                <p14:modId xmlns:p14="http://schemas.microsoft.com/office/powerpoint/2010/main" val="3041044606"/>
              </p:ext>
            </p:extLst>
          </p:nvPr>
        </p:nvGraphicFramePr>
        <p:xfrm>
          <a:off x="333433" y="2081579"/>
          <a:ext cx="8746189" cy="3602775"/>
        </p:xfrm>
        <a:graphic>
          <a:graphicData uri="http://schemas.openxmlformats.org/drawingml/2006/table">
            <a:tbl>
              <a:tblPr firstRow="1" bandRow="1">
                <a:tableStyleId>{5C22544A-7EE6-4342-B048-85BDC9FD1C3A}</a:tableStyleId>
              </a:tblPr>
              <a:tblGrid>
                <a:gridCol w="2289042">
                  <a:extLst>
                    <a:ext uri="{9D8B030D-6E8A-4147-A177-3AD203B41FA5}">
                      <a16:colId xmlns:a16="http://schemas.microsoft.com/office/drawing/2014/main" val="2278036085"/>
                    </a:ext>
                  </a:extLst>
                </a:gridCol>
                <a:gridCol w="1623943">
                  <a:extLst>
                    <a:ext uri="{9D8B030D-6E8A-4147-A177-3AD203B41FA5}">
                      <a16:colId xmlns:a16="http://schemas.microsoft.com/office/drawing/2014/main" val="2246910995"/>
                    </a:ext>
                  </a:extLst>
                </a:gridCol>
                <a:gridCol w="1233055">
                  <a:extLst>
                    <a:ext uri="{9D8B030D-6E8A-4147-A177-3AD203B41FA5}">
                      <a16:colId xmlns:a16="http://schemas.microsoft.com/office/drawing/2014/main" val="2236844581"/>
                    </a:ext>
                  </a:extLst>
                </a:gridCol>
                <a:gridCol w="3600149">
                  <a:extLst>
                    <a:ext uri="{9D8B030D-6E8A-4147-A177-3AD203B41FA5}">
                      <a16:colId xmlns:a16="http://schemas.microsoft.com/office/drawing/2014/main" val="1432139727"/>
                    </a:ext>
                  </a:extLst>
                </a:gridCol>
              </a:tblGrid>
              <a:tr h="442337">
                <a:tc>
                  <a:txBody>
                    <a:bodyPr/>
                    <a:lstStyle/>
                    <a:p>
                      <a:pPr algn="l"/>
                      <a:r>
                        <a:rPr lang="en-CA" dirty="0">
                          <a:solidFill>
                            <a:schemeClr val="bg1"/>
                          </a:solidFill>
                          <a:latin typeface="Avenir Next LT Pro Demi" panose="020B0704020202020204" pitchFamily="34" charset="0"/>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extLst>
                  <a:ext uri="{0D108BD9-81ED-4DB2-BD59-A6C34878D82A}">
                    <a16:rowId xmlns:a16="http://schemas.microsoft.com/office/drawing/2014/main" val="2330475556"/>
                  </a:ext>
                </a:extLst>
              </a:tr>
              <a:tr h="3160438">
                <a:tc>
                  <a:txBody>
                    <a:bodyPr/>
                    <a:lstStyle/>
                    <a:p>
                      <a:pPr algn="l"/>
                      <a:r>
                        <a:rPr lang="en-US" sz="1600" dirty="0">
                          <a:solidFill>
                            <a:schemeClr val="tx1"/>
                          </a:solidFill>
                          <a:latin typeface="Avenir Next LT Pro Light" panose="020B0304020202020204" pitchFamily="34" charset="0"/>
                        </a:rPr>
                        <a:t>Rental Housing Stock</a:t>
                      </a:r>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dirty="0">
                          <a:solidFill>
                            <a:schemeClr val="tx1"/>
                          </a:solidFill>
                          <a:latin typeface="Avenir Next LT Pro Light" panose="020B0304020202020204" pitchFamily="34" charset="0"/>
                        </a:rPr>
                        <a:t>CMHC  Secondary Rental Market Survey</a:t>
                      </a:r>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1600" dirty="0">
                          <a:solidFill>
                            <a:schemeClr val="tx1"/>
                          </a:solidFill>
                          <a:latin typeface="Avenir Next LT Pro Light" panose="020B0304020202020204"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 of units by bedroom type</a:t>
                      </a:r>
                    </a:p>
                    <a:p>
                      <a:pPr>
                        <a:lnSpc>
                          <a:spcPct val="107000"/>
                        </a:lnSpc>
                        <a:spcAft>
                          <a:spcPts val="800"/>
                        </a:spcAft>
                      </a:pP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Vacancy rate by bedroom type</a:t>
                      </a:r>
                    </a:p>
                    <a:p>
                      <a:pPr>
                        <a:lnSpc>
                          <a:spcPct val="107000"/>
                        </a:lnSpc>
                        <a:spcAft>
                          <a:spcPts val="800"/>
                        </a:spcAft>
                      </a:pP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Average rent by bedroom type</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i="1"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See: CDP-CMHC data sharing schedule - CDP request (CMHC edits)</a:t>
                      </a:r>
                      <a:endParaRPr lang="en-CA" sz="1100" i="1"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000000"/>
                          </a:solidFill>
                          <a:effectLst/>
                          <a:latin typeface="Avenir Next LT Pro Demi" panose="020B0704020202020204" pitchFamily="34" charset="0"/>
                          <a:ea typeface="Times New Roman" panose="02020603050405020304" pitchFamily="18" charset="0"/>
                          <a:cs typeface="Calibri" panose="020F0502020204030204" pitchFamily="34" charset="0"/>
                        </a:rPr>
                        <a:t>Data Gaps: </a:t>
                      </a: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Basement apartments, Short-term rental, Seasonal rental; Secondary rental for smaller communities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702175"/>
                  </a:ext>
                </a:extLst>
              </a:tr>
            </a:tbl>
          </a:graphicData>
        </a:graphic>
      </p:graphicFrame>
      <p:pic>
        <p:nvPicPr>
          <p:cNvPr id="8" name="Picture 7">
            <a:extLst>
              <a:ext uri="{FF2B5EF4-FFF2-40B4-BE49-F238E27FC236}">
                <a16:creationId xmlns:a16="http://schemas.microsoft.com/office/drawing/2014/main" id="{69A80E75-7FD9-4CDD-8B12-94CB703ADD03}"/>
              </a:ext>
            </a:extLst>
          </p:cNvPr>
          <p:cNvPicPr>
            <a:picLocks noChangeAspect="1"/>
          </p:cNvPicPr>
          <p:nvPr/>
        </p:nvPicPr>
        <p:blipFill rotWithShape="1">
          <a:blip r:embed="rId2"/>
          <a:srcRect l="-21231" t="-3699" r="-14346" b="-14839"/>
          <a:stretch/>
        </p:blipFill>
        <p:spPr>
          <a:xfrm>
            <a:off x="8673283" y="3856610"/>
            <a:ext cx="3674648" cy="3220665"/>
          </a:xfrm>
          <a:prstGeom prst="rect">
            <a:avLst/>
          </a:prstGeom>
        </p:spPr>
      </p:pic>
      <p:sp>
        <p:nvSpPr>
          <p:cNvPr id="9" name="Partial Circle 8">
            <a:extLst>
              <a:ext uri="{FF2B5EF4-FFF2-40B4-BE49-F238E27FC236}">
                <a16:creationId xmlns:a16="http://schemas.microsoft.com/office/drawing/2014/main" id="{49B027A1-2602-43E0-A13E-A276B6B19F03}"/>
              </a:ext>
            </a:extLst>
          </p:cNvPr>
          <p:cNvSpPr/>
          <p:nvPr/>
        </p:nvSpPr>
        <p:spPr>
          <a:xfrm rot="17497931">
            <a:off x="9433375" y="4191638"/>
            <a:ext cx="2320047" cy="2336863"/>
          </a:xfrm>
          <a:prstGeom prst="pie">
            <a:avLst>
              <a:gd name="adj1" fmla="val 13129853"/>
              <a:gd name="adj2" fmla="val 9466635"/>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Title 1">
            <a:extLst>
              <a:ext uri="{FF2B5EF4-FFF2-40B4-BE49-F238E27FC236}">
                <a16:creationId xmlns:a16="http://schemas.microsoft.com/office/drawing/2014/main" id="{A7194224-9AA3-487F-B621-1B18CB34CDE5}"/>
              </a:ext>
            </a:extLst>
          </p:cNvPr>
          <p:cNvSpPr txBox="1">
            <a:spLocks/>
          </p:cNvSpPr>
          <p:nvPr/>
        </p:nvSpPr>
        <p:spPr>
          <a:xfrm>
            <a:off x="369885" y="47063"/>
            <a:ext cx="10515600" cy="1562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rgbClr val="365673"/>
                </a:solidFill>
                <a:latin typeface="Avenir Next LT Pro Demi" panose="020B0704020202020204" pitchFamily="34" charset="0"/>
              </a:rPr>
              <a:t>Market Housing – Rental Housing</a:t>
            </a:r>
            <a:endParaRPr lang="en-CA" dirty="0">
              <a:solidFill>
                <a:srgbClr val="365673"/>
              </a:solidFill>
              <a:latin typeface="Avenir Next LT Pro Demi" panose="020B0704020202020204" pitchFamily="34" charset="0"/>
            </a:endParaRPr>
          </a:p>
        </p:txBody>
      </p:sp>
    </p:spTree>
    <p:extLst>
      <p:ext uri="{BB962C8B-B14F-4D97-AF65-F5344CB8AC3E}">
        <p14:creationId xmlns:p14="http://schemas.microsoft.com/office/powerpoint/2010/main" val="1693141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5B508-40DE-4E31-A2C4-8F69A4B218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6" name="Table 14">
            <a:extLst>
              <a:ext uri="{FF2B5EF4-FFF2-40B4-BE49-F238E27FC236}">
                <a16:creationId xmlns:a16="http://schemas.microsoft.com/office/drawing/2014/main" id="{4805CCC8-8C9E-4E38-98B3-1F9DB80D953F}"/>
              </a:ext>
            </a:extLst>
          </p:cNvPr>
          <p:cNvGraphicFramePr>
            <a:graphicFrameLocks noGrp="1"/>
          </p:cNvGraphicFramePr>
          <p:nvPr>
            <p:extLst>
              <p:ext uri="{D42A27DB-BD31-4B8C-83A1-F6EECF244321}">
                <p14:modId xmlns:p14="http://schemas.microsoft.com/office/powerpoint/2010/main" val="2953338469"/>
              </p:ext>
            </p:extLst>
          </p:nvPr>
        </p:nvGraphicFramePr>
        <p:xfrm>
          <a:off x="333433" y="2081579"/>
          <a:ext cx="8746189" cy="3750179"/>
        </p:xfrm>
        <a:graphic>
          <a:graphicData uri="http://schemas.openxmlformats.org/drawingml/2006/table">
            <a:tbl>
              <a:tblPr firstRow="1" bandRow="1">
                <a:tableStyleId>{5C22544A-7EE6-4342-B048-85BDC9FD1C3A}</a:tableStyleId>
              </a:tblPr>
              <a:tblGrid>
                <a:gridCol w="2289042">
                  <a:extLst>
                    <a:ext uri="{9D8B030D-6E8A-4147-A177-3AD203B41FA5}">
                      <a16:colId xmlns:a16="http://schemas.microsoft.com/office/drawing/2014/main" val="2278036085"/>
                    </a:ext>
                  </a:extLst>
                </a:gridCol>
                <a:gridCol w="1623943">
                  <a:extLst>
                    <a:ext uri="{9D8B030D-6E8A-4147-A177-3AD203B41FA5}">
                      <a16:colId xmlns:a16="http://schemas.microsoft.com/office/drawing/2014/main" val="2246910995"/>
                    </a:ext>
                  </a:extLst>
                </a:gridCol>
                <a:gridCol w="1233055">
                  <a:extLst>
                    <a:ext uri="{9D8B030D-6E8A-4147-A177-3AD203B41FA5}">
                      <a16:colId xmlns:a16="http://schemas.microsoft.com/office/drawing/2014/main" val="2236844581"/>
                    </a:ext>
                  </a:extLst>
                </a:gridCol>
                <a:gridCol w="3600149">
                  <a:extLst>
                    <a:ext uri="{9D8B030D-6E8A-4147-A177-3AD203B41FA5}">
                      <a16:colId xmlns:a16="http://schemas.microsoft.com/office/drawing/2014/main" val="1432139727"/>
                    </a:ext>
                  </a:extLst>
                </a:gridCol>
              </a:tblGrid>
              <a:tr h="442337">
                <a:tc>
                  <a:txBody>
                    <a:bodyPr/>
                    <a:lstStyle/>
                    <a:p>
                      <a:pPr algn="l"/>
                      <a:r>
                        <a:rPr lang="en-CA" dirty="0">
                          <a:solidFill>
                            <a:schemeClr val="bg1"/>
                          </a:solidFill>
                          <a:latin typeface="Avenir Next LT Pro Demi" panose="020B0704020202020204" pitchFamily="34" charset="0"/>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extLst>
                  <a:ext uri="{0D108BD9-81ED-4DB2-BD59-A6C34878D82A}">
                    <a16:rowId xmlns:a16="http://schemas.microsoft.com/office/drawing/2014/main" val="2330475556"/>
                  </a:ext>
                </a:extLst>
              </a:tr>
              <a:tr h="3160438">
                <a:tc>
                  <a:txBody>
                    <a:bodyPr/>
                    <a:lstStyle/>
                    <a:p>
                      <a:pPr algn="l"/>
                      <a:r>
                        <a:rPr lang="en-US" dirty="0">
                          <a:solidFill>
                            <a:schemeClr val="tx1"/>
                          </a:solidFill>
                          <a:latin typeface="Avenir Next LT Pro Light" panose="020B0304020202020204" pitchFamily="34" charset="0"/>
                        </a:rPr>
                        <a:t>Rental Housing characteristics by priority populations</a:t>
                      </a:r>
                      <a:endParaRPr lang="en-CA"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Avenir Next LT Pro Light" panose="020B0304020202020204" pitchFamily="34" charset="0"/>
                        </a:rPr>
                        <a:t>Census</a:t>
                      </a:r>
                      <a:endParaRPr lang="en-CA"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Total Units</a:t>
                      </a:r>
                    </a:p>
                    <a:p>
                      <a:r>
                        <a:rPr lang="en-US" sz="1600" kern="1200" dirty="0">
                          <a:solidFill>
                            <a:schemeClr val="dk1"/>
                          </a:solidFill>
                          <a:effectLst/>
                          <a:latin typeface="Avenir Next LT Pro Light" panose="020B0304020202020204" pitchFamily="34" charset="0"/>
                          <a:ea typeface="+mn-ea"/>
                          <a:cs typeface="+mn-cs"/>
                        </a:rPr>
                        <a:t>Tenure</a:t>
                      </a:r>
                      <a:r>
                        <a:rPr lang="en-CA" sz="1600" kern="1200" dirty="0">
                          <a:solidFill>
                            <a:schemeClr val="dk1"/>
                          </a:solidFill>
                          <a:effectLst/>
                          <a:latin typeface="Avenir Next LT Pro Light" panose="020B0304020202020204" pitchFamily="34" charset="0"/>
                          <a:ea typeface="+mn-ea"/>
                          <a:cs typeface="+mn-cs"/>
                        </a:rPr>
                        <a:t>, </a:t>
                      </a:r>
                      <a:r>
                        <a:rPr lang="en-US" sz="1600" kern="1200" dirty="0">
                          <a:solidFill>
                            <a:schemeClr val="dk1"/>
                          </a:solidFill>
                          <a:effectLst/>
                          <a:latin typeface="Avenir Next LT Pro Light" panose="020B0304020202020204" pitchFamily="34" charset="0"/>
                          <a:ea typeface="+mn-ea"/>
                          <a:cs typeface="+mn-cs"/>
                        </a:rPr>
                        <a:t>age</a:t>
                      </a:r>
                      <a:r>
                        <a:rPr lang="en-CA" sz="1600" kern="1200" dirty="0">
                          <a:solidFill>
                            <a:schemeClr val="dk1"/>
                          </a:solidFill>
                          <a:effectLst/>
                          <a:latin typeface="Avenir Next LT Pro Light" panose="020B0304020202020204" pitchFamily="34" charset="0"/>
                          <a:ea typeface="+mn-ea"/>
                          <a:cs typeface="+mn-cs"/>
                        </a:rPr>
                        <a:t>, </a:t>
                      </a:r>
                      <a:r>
                        <a:rPr lang="en-US" sz="1600" kern="1200" dirty="0">
                          <a:solidFill>
                            <a:schemeClr val="dk1"/>
                          </a:solidFill>
                          <a:effectLst/>
                          <a:latin typeface="Avenir Next LT Pro Light" panose="020B0304020202020204" pitchFamily="34" charset="0"/>
                          <a:ea typeface="+mn-ea"/>
                          <a:cs typeface="+mn-cs"/>
                        </a:rPr>
                        <a:t>condition</a:t>
                      </a:r>
                      <a:r>
                        <a:rPr lang="en-CA" sz="1600" kern="1200" dirty="0">
                          <a:solidFill>
                            <a:schemeClr val="dk1"/>
                          </a:solidFill>
                          <a:effectLst/>
                          <a:latin typeface="Avenir Next LT Pro Light" panose="020B0304020202020204" pitchFamily="34" charset="0"/>
                          <a:ea typeface="+mn-ea"/>
                          <a:cs typeface="+mn-cs"/>
                        </a:rPr>
                        <a:t>, </a:t>
                      </a:r>
                      <a:r>
                        <a:rPr lang="en-US" sz="1600" kern="1200" dirty="0">
                          <a:solidFill>
                            <a:schemeClr val="dk1"/>
                          </a:solidFill>
                          <a:effectLst/>
                          <a:latin typeface="Avenir Next LT Pro Light" panose="020B0304020202020204" pitchFamily="34" charset="0"/>
                          <a:ea typeface="+mn-ea"/>
                          <a:cs typeface="+mn-cs"/>
                        </a:rPr>
                        <a:t>average rent</a:t>
                      </a:r>
                      <a:r>
                        <a:rPr lang="en-CA" sz="1600" kern="1200" dirty="0">
                          <a:solidFill>
                            <a:schemeClr val="dk1"/>
                          </a:solidFill>
                          <a:effectLst/>
                          <a:latin typeface="Avenir Next LT Pro Light" panose="020B0304020202020204" pitchFamily="34" charset="0"/>
                          <a:ea typeface="+mn-ea"/>
                          <a:cs typeface="+mn-cs"/>
                        </a:rPr>
                        <a:t>, </a:t>
                      </a:r>
                      <a:r>
                        <a:rPr lang="en-US" sz="1600" kern="1200" dirty="0">
                          <a:solidFill>
                            <a:schemeClr val="dk1"/>
                          </a:solidFill>
                          <a:effectLst/>
                          <a:latin typeface="Avenir Next LT Pro Light" panose="020B0304020202020204" pitchFamily="34" charset="0"/>
                          <a:ea typeface="+mn-ea"/>
                          <a:cs typeface="+mn-cs"/>
                        </a:rPr>
                        <a:t>average house price</a:t>
                      </a:r>
                      <a:endParaRPr lang="en-CA" sz="1600" kern="1200" dirty="0">
                        <a:solidFill>
                          <a:schemeClr val="dk1"/>
                        </a:solidFill>
                        <a:effectLst/>
                        <a:latin typeface="Avenir Next LT Pro Light" panose="020B0304020202020204" pitchFamily="34" charset="0"/>
                        <a:ea typeface="+mn-ea"/>
                        <a:cs typeface="+mn-cs"/>
                      </a:endParaRPr>
                    </a:p>
                    <a:p>
                      <a:endParaRPr lang="en-US" sz="1600" kern="1200" dirty="0">
                        <a:solidFill>
                          <a:schemeClr val="dk1"/>
                        </a:solidFill>
                        <a:effectLst/>
                        <a:latin typeface="Avenir Next LT Pro Light" panose="020B0304020202020204" pitchFamily="34" charset="0"/>
                        <a:ea typeface="+mn-ea"/>
                        <a:cs typeface="+mn-cs"/>
                      </a:endParaRPr>
                    </a:p>
                    <a:p>
                      <a:r>
                        <a:rPr lang="en-US" sz="1600" kern="1200" dirty="0">
                          <a:solidFill>
                            <a:schemeClr val="dk1"/>
                          </a:solidFill>
                          <a:effectLst/>
                          <a:latin typeface="Avenir Next LT Pro Light" panose="020B0304020202020204" pitchFamily="34" charset="0"/>
                          <a:ea typeface="+mn-ea"/>
                          <a:cs typeface="+mn-cs"/>
                        </a:rPr>
                        <a:t>BY</a:t>
                      </a:r>
                      <a:endParaRPr lang="en-CA" sz="1600" kern="1200" dirty="0">
                        <a:solidFill>
                          <a:schemeClr val="dk1"/>
                        </a:solidFill>
                        <a:effectLst/>
                        <a:latin typeface="Avenir Next LT Pro Light" panose="020B0304020202020204" pitchFamily="34" charset="0"/>
                        <a:ea typeface="+mn-ea"/>
                        <a:cs typeface="+mn-cs"/>
                      </a:endParaRPr>
                    </a:p>
                    <a:p>
                      <a:br>
                        <a:rPr lang="en-US" sz="1600" kern="1200" dirty="0">
                          <a:solidFill>
                            <a:schemeClr val="dk1"/>
                          </a:solidFill>
                          <a:effectLst/>
                          <a:latin typeface="Avenir Next LT Pro Light" panose="020B0304020202020204" pitchFamily="34" charset="0"/>
                          <a:ea typeface="+mn-ea"/>
                          <a:cs typeface="+mn-cs"/>
                        </a:rPr>
                      </a:br>
                      <a:r>
                        <a:rPr lang="en-US" sz="1600" kern="1200" dirty="0">
                          <a:solidFill>
                            <a:schemeClr val="dk1"/>
                          </a:solidFill>
                          <a:effectLst/>
                          <a:latin typeface="Avenir Next LT Pro Light" panose="020B0304020202020204" pitchFamily="34" charset="0"/>
                          <a:ea typeface="+mn-ea"/>
                          <a:cs typeface="+mn-cs"/>
                        </a:rPr>
                        <a:t>Priority groups in/not in core housing need (low income, indigenous, racialized (disaggregated),  seniors, recent immigrants, activity limitations)</a:t>
                      </a:r>
                    </a:p>
                    <a:p>
                      <a:endParaRPr lang="en-US" sz="1600" kern="1200" dirty="0">
                        <a:solidFill>
                          <a:schemeClr val="dk1"/>
                        </a:solidFill>
                        <a:effectLst/>
                        <a:latin typeface="Avenir Next LT Pro Light" panose="020B0304020202020204" pitchFamily="34" charset="0"/>
                        <a:ea typeface="+mn-ea"/>
                        <a:cs typeface="+mn-cs"/>
                      </a:endParaRPr>
                    </a:p>
                    <a:p>
                      <a:pPr>
                        <a:lnSpc>
                          <a:spcPct val="107000"/>
                        </a:lnSpc>
                        <a:spcAft>
                          <a:spcPts val="800"/>
                        </a:spcAft>
                      </a:pPr>
                      <a:r>
                        <a:rPr lang="en-US" sz="1600" dirty="0">
                          <a:solidFill>
                            <a:srgbClr val="000000"/>
                          </a:solidFill>
                          <a:effectLst/>
                          <a:latin typeface="Avenir Next LT Pro Demi" panose="020B0704020202020204" pitchFamily="34" charset="0"/>
                          <a:ea typeface="Times New Roman" panose="02020603050405020304" pitchFamily="18" charset="0"/>
                          <a:cs typeface="Calibri" panose="020F0502020204030204" pitchFamily="34" charset="0"/>
                        </a:rPr>
                        <a:t>Data Gap: </a:t>
                      </a: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Indigenous disaggregated by First Nations. Inuit, Metis; Veterans)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702175"/>
                  </a:ext>
                </a:extLst>
              </a:tr>
            </a:tbl>
          </a:graphicData>
        </a:graphic>
      </p:graphicFrame>
      <p:pic>
        <p:nvPicPr>
          <p:cNvPr id="11" name="Picture 10">
            <a:extLst>
              <a:ext uri="{FF2B5EF4-FFF2-40B4-BE49-F238E27FC236}">
                <a16:creationId xmlns:a16="http://schemas.microsoft.com/office/drawing/2014/main" id="{AC521D58-67BC-4A31-98EB-DF5C66A64561}"/>
              </a:ext>
            </a:extLst>
          </p:cNvPr>
          <p:cNvPicPr>
            <a:picLocks noChangeAspect="1"/>
          </p:cNvPicPr>
          <p:nvPr/>
        </p:nvPicPr>
        <p:blipFill rotWithShape="1">
          <a:blip r:embed="rId2"/>
          <a:srcRect l="-21231" t="-3699" r="-14346" b="-14839"/>
          <a:stretch/>
        </p:blipFill>
        <p:spPr>
          <a:xfrm>
            <a:off x="8673283" y="3856610"/>
            <a:ext cx="3674648" cy="3220665"/>
          </a:xfrm>
          <a:prstGeom prst="rect">
            <a:avLst/>
          </a:prstGeom>
        </p:spPr>
      </p:pic>
      <p:sp>
        <p:nvSpPr>
          <p:cNvPr id="12" name="Partial Circle 11">
            <a:extLst>
              <a:ext uri="{FF2B5EF4-FFF2-40B4-BE49-F238E27FC236}">
                <a16:creationId xmlns:a16="http://schemas.microsoft.com/office/drawing/2014/main" id="{06978783-0B73-4667-ACC0-CD3D679FFF48}"/>
              </a:ext>
            </a:extLst>
          </p:cNvPr>
          <p:cNvSpPr/>
          <p:nvPr/>
        </p:nvSpPr>
        <p:spPr>
          <a:xfrm rot="17497931">
            <a:off x="9433375" y="4191638"/>
            <a:ext cx="2320047" cy="2336863"/>
          </a:xfrm>
          <a:prstGeom prst="pie">
            <a:avLst>
              <a:gd name="adj1" fmla="val 13129853"/>
              <a:gd name="adj2" fmla="val 9466635"/>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Title 1">
            <a:extLst>
              <a:ext uri="{FF2B5EF4-FFF2-40B4-BE49-F238E27FC236}">
                <a16:creationId xmlns:a16="http://schemas.microsoft.com/office/drawing/2014/main" id="{4729FF21-0A2A-40DF-A7C6-9819EFF9B75C}"/>
              </a:ext>
            </a:extLst>
          </p:cNvPr>
          <p:cNvSpPr txBox="1">
            <a:spLocks/>
          </p:cNvSpPr>
          <p:nvPr/>
        </p:nvSpPr>
        <p:spPr>
          <a:xfrm>
            <a:off x="369885" y="47063"/>
            <a:ext cx="10515600" cy="1562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rgbClr val="365673"/>
                </a:solidFill>
                <a:latin typeface="Avenir Next LT Pro Demi" panose="020B0704020202020204" pitchFamily="34" charset="0"/>
              </a:rPr>
              <a:t>Market Housing – Rental Housing</a:t>
            </a:r>
            <a:endParaRPr lang="en-CA" dirty="0">
              <a:solidFill>
                <a:srgbClr val="365673"/>
              </a:solidFill>
              <a:latin typeface="Avenir Next LT Pro Demi" panose="020B0704020202020204" pitchFamily="34" charset="0"/>
            </a:endParaRPr>
          </a:p>
        </p:txBody>
      </p:sp>
    </p:spTree>
    <p:extLst>
      <p:ext uri="{BB962C8B-B14F-4D97-AF65-F5344CB8AC3E}">
        <p14:creationId xmlns:p14="http://schemas.microsoft.com/office/powerpoint/2010/main" val="272872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5B508-40DE-4E31-A2C4-8F69A4B218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6" name="Table 14">
            <a:extLst>
              <a:ext uri="{FF2B5EF4-FFF2-40B4-BE49-F238E27FC236}">
                <a16:creationId xmlns:a16="http://schemas.microsoft.com/office/drawing/2014/main" id="{4805CCC8-8C9E-4E38-98B3-1F9DB80D953F}"/>
              </a:ext>
            </a:extLst>
          </p:cNvPr>
          <p:cNvGraphicFramePr>
            <a:graphicFrameLocks noGrp="1"/>
          </p:cNvGraphicFramePr>
          <p:nvPr>
            <p:extLst>
              <p:ext uri="{D42A27DB-BD31-4B8C-83A1-F6EECF244321}">
                <p14:modId xmlns:p14="http://schemas.microsoft.com/office/powerpoint/2010/main" val="3635184808"/>
              </p:ext>
            </p:extLst>
          </p:nvPr>
        </p:nvGraphicFramePr>
        <p:xfrm>
          <a:off x="333433" y="2081579"/>
          <a:ext cx="8746189" cy="3602775"/>
        </p:xfrm>
        <a:graphic>
          <a:graphicData uri="http://schemas.openxmlformats.org/drawingml/2006/table">
            <a:tbl>
              <a:tblPr firstRow="1" bandRow="1">
                <a:tableStyleId>{5C22544A-7EE6-4342-B048-85BDC9FD1C3A}</a:tableStyleId>
              </a:tblPr>
              <a:tblGrid>
                <a:gridCol w="2289042">
                  <a:extLst>
                    <a:ext uri="{9D8B030D-6E8A-4147-A177-3AD203B41FA5}">
                      <a16:colId xmlns:a16="http://schemas.microsoft.com/office/drawing/2014/main" val="2278036085"/>
                    </a:ext>
                  </a:extLst>
                </a:gridCol>
                <a:gridCol w="1623943">
                  <a:extLst>
                    <a:ext uri="{9D8B030D-6E8A-4147-A177-3AD203B41FA5}">
                      <a16:colId xmlns:a16="http://schemas.microsoft.com/office/drawing/2014/main" val="2246910995"/>
                    </a:ext>
                  </a:extLst>
                </a:gridCol>
                <a:gridCol w="1233055">
                  <a:extLst>
                    <a:ext uri="{9D8B030D-6E8A-4147-A177-3AD203B41FA5}">
                      <a16:colId xmlns:a16="http://schemas.microsoft.com/office/drawing/2014/main" val="2236844581"/>
                    </a:ext>
                  </a:extLst>
                </a:gridCol>
                <a:gridCol w="3600149">
                  <a:extLst>
                    <a:ext uri="{9D8B030D-6E8A-4147-A177-3AD203B41FA5}">
                      <a16:colId xmlns:a16="http://schemas.microsoft.com/office/drawing/2014/main" val="1432139727"/>
                    </a:ext>
                  </a:extLst>
                </a:gridCol>
              </a:tblGrid>
              <a:tr h="442337">
                <a:tc>
                  <a:txBody>
                    <a:bodyPr/>
                    <a:lstStyle/>
                    <a:p>
                      <a:pPr algn="l"/>
                      <a:r>
                        <a:rPr lang="en-CA" dirty="0">
                          <a:solidFill>
                            <a:schemeClr val="bg1"/>
                          </a:solidFill>
                          <a:latin typeface="Avenir Next LT Pro Demi" panose="020B0704020202020204" pitchFamily="34" charset="0"/>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extLst>
                  <a:ext uri="{0D108BD9-81ED-4DB2-BD59-A6C34878D82A}">
                    <a16:rowId xmlns:a16="http://schemas.microsoft.com/office/drawing/2014/main" val="2330475556"/>
                  </a:ext>
                </a:extLst>
              </a:tr>
              <a:tr h="3160438">
                <a:tc>
                  <a:txBody>
                    <a:bodyPr/>
                    <a:lstStyle/>
                    <a:p>
                      <a:pPr algn="l"/>
                      <a:r>
                        <a:rPr lang="en-US" dirty="0">
                          <a:solidFill>
                            <a:schemeClr val="tx1"/>
                          </a:solidFill>
                          <a:latin typeface="Avenir Next LT Pro Light" panose="020B0304020202020204" pitchFamily="34" charset="0"/>
                        </a:rPr>
                        <a:t>Cost of Homeownership</a:t>
                      </a:r>
                      <a:endParaRPr lang="en-CA"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Avenir Next LT Pro Light" panose="020B0304020202020204" pitchFamily="34" charset="0"/>
                        </a:rPr>
                        <a:t>CMHC New Housing Construction Survey</a:t>
                      </a:r>
                      <a:endParaRPr lang="en-CA"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2010-2020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Absorbed unit prices by quintile and dwelling type</a:t>
                      </a:r>
                    </a:p>
                    <a:p>
                      <a:pPr>
                        <a:lnSpc>
                          <a:spcPct val="107000"/>
                        </a:lnSpc>
                        <a:spcAft>
                          <a:spcPts val="800"/>
                        </a:spcAft>
                      </a:pP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Average, median and price percentiles for absorbed homeowner and condominium units</a:t>
                      </a:r>
                    </a:p>
                    <a:p>
                      <a:pPr>
                        <a:lnSpc>
                          <a:spcPct val="107000"/>
                        </a:lnSpc>
                        <a:spcAft>
                          <a:spcPts val="800"/>
                        </a:spcAft>
                      </a:pPr>
                      <a:r>
                        <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Average housing price for new build versus existing</a:t>
                      </a:r>
                    </a:p>
                    <a:p>
                      <a:pPr>
                        <a:lnSpc>
                          <a:spcPct val="107000"/>
                        </a:lnSpc>
                        <a:spcAft>
                          <a:spcPts val="800"/>
                        </a:spcAft>
                      </a:pPr>
                      <a:endParaRPr lang="en-US" sz="16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702175"/>
                  </a:ext>
                </a:extLst>
              </a:tr>
            </a:tbl>
          </a:graphicData>
        </a:graphic>
      </p:graphicFrame>
      <p:pic>
        <p:nvPicPr>
          <p:cNvPr id="11" name="Picture 10">
            <a:extLst>
              <a:ext uri="{FF2B5EF4-FFF2-40B4-BE49-F238E27FC236}">
                <a16:creationId xmlns:a16="http://schemas.microsoft.com/office/drawing/2014/main" id="{AC521D58-67BC-4A31-98EB-DF5C66A64561}"/>
              </a:ext>
            </a:extLst>
          </p:cNvPr>
          <p:cNvPicPr>
            <a:picLocks noChangeAspect="1"/>
          </p:cNvPicPr>
          <p:nvPr/>
        </p:nvPicPr>
        <p:blipFill rotWithShape="1">
          <a:blip r:embed="rId2"/>
          <a:srcRect l="-21231" t="-3699" r="-14346" b="-14839"/>
          <a:stretch/>
        </p:blipFill>
        <p:spPr>
          <a:xfrm>
            <a:off x="8673283" y="3856610"/>
            <a:ext cx="3674648" cy="3220665"/>
          </a:xfrm>
          <a:prstGeom prst="rect">
            <a:avLst/>
          </a:prstGeom>
        </p:spPr>
      </p:pic>
      <p:sp>
        <p:nvSpPr>
          <p:cNvPr id="12" name="Partial Circle 11">
            <a:extLst>
              <a:ext uri="{FF2B5EF4-FFF2-40B4-BE49-F238E27FC236}">
                <a16:creationId xmlns:a16="http://schemas.microsoft.com/office/drawing/2014/main" id="{06978783-0B73-4667-ACC0-CD3D679FFF48}"/>
              </a:ext>
            </a:extLst>
          </p:cNvPr>
          <p:cNvSpPr/>
          <p:nvPr/>
        </p:nvSpPr>
        <p:spPr>
          <a:xfrm rot="17497931">
            <a:off x="9433375" y="4191638"/>
            <a:ext cx="2320047" cy="2336863"/>
          </a:xfrm>
          <a:prstGeom prst="pie">
            <a:avLst>
              <a:gd name="adj1" fmla="val 16779828"/>
              <a:gd name="adj2" fmla="val 13167675"/>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Title 1">
            <a:extLst>
              <a:ext uri="{FF2B5EF4-FFF2-40B4-BE49-F238E27FC236}">
                <a16:creationId xmlns:a16="http://schemas.microsoft.com/office/drawing/2014/main" id="{76DA1030-6246-4F9F-9EBA-D2FEF2D92E61}"/>
              </a:ext>
            </a:extLst>
          </p:cNvPr>
          <p:cNvSpPr txBox="1">
            <a:spLocks/>
          </p:cNvSpPr>
          <p:nvPr/>
        </p:nvSpPr>
        <p:spPr>
          <a:xfrm>
            <a:off x="369884" y="47063"/>
            <a:ext cx="11737291" cy="1562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solidFill>
                  <a:srgbClr val="365673"/>
                </a:solidFill>
                <a:latin typeface="Avenir Next LT Pro Demi" panose="020B0704020202020204" pitchFamily="34" charset="0"/>
              </a:rPr>
              <a:t>Market Housing – Ownership Housing</a:t>
            </a:r>
          </a:p>
        </p:txBody>
      </p:sp>
    </p:spTree>
    <p:extLst>
      <p:ext uri="{BB962C8B-B14F-4D97-AF65-F5344CB8AC3E}">
        <p14:creationId xmlns:p14="http://schemas.microsoft.com/office/powerpoint/2010/main" val="1149121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5B508-40DE-4E31-A2C4-8F69A4B218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6" name="Table 14">
            <a:extLst>
              <a:ext uri="{FF2B5EF4-FFF2-40B4-BE49-F238E27FC236}">
                <a16:creationId xmlns:a16="http://schemas.microsoft.com/office/drawing/2014/main" id="{4805CCC8-8C9E-4E38-98B3-1F9DB80D953F}"/>
              </a:ext>
            </a:extLst>
          </p:cNvPr>
          <p:cNvGraphicFramePr>
            <a:graphicFrameLocks noGrp="1"/>
          </p:cNvGraphicFramePr>
          <p:nvPr>
            <p:extLst>
              <p:ext uri="{D42A27DB-BD31-4B8C-83A1-F6EECF244321}">
                <p14:modId xmlns:p14="http://schemas.microsoft.com/office/powerpoint/2010/main" val="496973336"/>
              </p:ext>
            </p:extLst>
          </p:nvPr>
        </p:nvGraphicFramePr>
        <p:xfrm>
          <a:off x="206422" y="1170519"/>
          <a:ext cx="8873199" cy="5213065"/>
        </p:xfrm>
        <a:graphic>
          <a:graphicData uri="http://schemas.openxmlformats.org/drawingml/2006/table">
            <a:tbl>
              <a:tblPr firstRow="1" bandRow="1">
                <a:tableStyleId>{5C22544A-7EE6-4342-B048-85BDC9FD1C3A}</a:tableStyleId>
              </a:tblPr>
              <a:tblGrid>
                <a:gridCol w="2322283">
                  <a:extLst>
                    <a:ext uri="{9D8B030D-6E8A-4147-A177-3AD203B41FA5}">
                      <a16:colId xmlns:a16="http://schemas.microsoft.com/office/drawing/2014/main" val="2278036085"/>
                    </a:ext>
                  </a:extLst>
                </a:gridCol>
                <a:gridCol w="1647526">
                  <a:extLst>
                    <a:ext uri="{9D8B030D-6E8A-4147-A177-3AD203B41FA5}">
                      <a16:colId xmlns:a16="http://schemas.microsoft.com/office/drawing/2014/main" val="2246910995"/>
                    </a:ext>
                  </a:extLst>
                </a:gridCol>
                <a:gridCol w="1250961">
                  <a:extLst>
                    <a:ext uri="{9D8B030D-6E8A-4147-A177-3AD203B41FA5}">
                      <a16:colId xmlns:a16="http://schemas.microsoft.com/office/drawing/2014/main" val="2236844581"/>
                    </a:ext>
                  </a:extLst>
                </a:gridCol>
                <a:gridCol w="3652429">
                  <a:extLst>
                    <a:ext uri="{9D8B030D-6E8A-4147-A177-3AD203B41FA5}">
                      <a16:colId xmlns:a16="http://schemas.microsoft.com/office/drawing/2014/main" val="1432139727"/>
                    </a:ext>
                  </a:extLst>
                </a:gridCol>
              </a:tblGrid>
              <a:tr h="442337">
                <a:tc>
                  <a:txBody>
                    <a:bodyPr/>
                    <a:lstStyle/>
                    <a:p>
                      <a:pPr algn="l"/>
                      <a:r>
                        <a:rPr lang="en-CA" dirty="0">
                          <a:solidFill>
                            <a:schemeClr val="bg1"/>
                          </a:solidFill>
                          <a:latin typeface="Avenir Next LT Pro Demi" panose="020B0704020202020204" pitchFamily="34" charset="0"/>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extLst>
                  <a:ext uri="{0D108BD9-81ED-4DB2-BD59-A6C34878D82A}">
                    <a16:rowId xmlns:a16="http://schemas.microsoft.com/office/drawing/2014/main" val="2330475556"/>
                  </a:ext>
                </a:extLst>
              </a:tr>
              <a:tr h="2118968">
                <a:tc>
                  <a:txBody>
                    <a:bodyPr/>
                    <a:lstStyle/>
                    <a:p>
                      <a:pPr algn="l"/>
                      <a:r>
                        <a:rPr lang="en-US" sz="1600" dirty="0">
                          <a:solidFill>
                            <a:schemeClr val="tx1"/>
                          </a:solidFill>
                          <a:latin typeface="Avenir Next LT Pro Light" panose="020B0304020202020204" pitchFamily="34" charset="0"/>
                        </a:rPr>
                        <a:t>Cost of Homeownership</a:t>
                      </a:r>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dirty="0">
                          <a:solidFill>
                            <a:schemeClr val="tx1"/>
                          </a:solidFill>
                          <a:latin typeface="Avenir Next LT Pro Light" panose="020B0304020202020204" pitchFamily="34" charset="0"/>
                        </a:rPr>
                        <a:t>CMHC New Housing Construction Survey</a:t>
                      </a:r>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1600" dirty="0">
                          <a:solidFill>
                            <a:schemeClr val="tx1"/>
                          </a:solidFill>
                          <a:latin typeface="Avenir Next LT Pro Light" panose="020B0304020202020204" pitchFamily="34" charset="0"/>
                        </a:rPr>
                        <a:t>2010-2020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4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Absorbed unit prices by Quintile and dwelling type</a:t>
                      </a:r>
                    </a:p>
                    <a:p>
                      <a:pPr>
                        <a:lnSpc>
                          <a:spcPct val="107000"/>
                        </a:lnSpc>
                        <a:spcAft>
                          <a:spcPts val="800"/>
                        </a:spcAft>
                      </a:pPr>
                      <a:r>
                        <a:rPr lang="en-US" sz="14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Average, Median and Price Percentiles for Absorbed Homeowner and Condominium Units</a:t>
                      </a:r>
                    </a:p>
                    <a:p>
                      <a:pPr>
                        <a:lnSpc>
                          <a:spcPct val="107000"/>
                        </a:lnSpc>
                        <a:spcAft>
                          <a:spcPts val="800"/>
                        </a:spcAft>
                      </a:pPr>
                      <a:r>
                        <a:rPr lang="en-US" sz="14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Average housing price for new build versus existing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702175"/>
                  </a:ext>
                </a:extLst>
              </a:tr>
              <a:tr h="2118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venir Next LT Pro Light" panose="020B0304020202020204" pitchFamily="34" charset="0"/>
                          <a:ea typeface="+mn-ea"/>
                          <a:cs typeface="+mn-cs"/>
                        </a:rPr>
                        <a:t>Housing characteristics Among Homeowners by priority populations</a:t>
                      </a:r>
                      <a:endParaRPr lang="en-CA" sz="1600" dirty="0">
                        <a:solidFill>
                          <a:schemeClr val="tx1"/>
                        </a:solidFill>
                        <a:latin typeface="Avenir Next LT Pro Light" panose="020B0304020202020204" pitchFamily="34" charset="0"/>
                      </a:endParaRPr>
                    </a:p>
                    <a:p>
                      <a:pPr algn="l"/>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Census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a:solidFill>
                            <a:schemeClr val="dk1"/>
                          </a:solidFill>
                          <a:effectLst/>
                          <a:latin typeface="Avenir Next LT Pro Light" panose="020B0304020202020204" pitchFamily="34" charset="0"/>
                          <a:ea typeface="+mn-ea"/>
                          <a:cs typeface="+mn-cs"/>
                        </a:rPr>
                        <a:t>Tenure</a:t>
                      </a:r>
                      <a:r>
                        <a:rPr lang="en-CA" sz="1400" kern="1200" dirty="0">
                          <a:solidFill>
                            <a:schemeClr val="dk1"/>
                          </a:solidFill>
                          <a:effectLst/>
                          <a:latin typeface="Avenir Next LT Pro Light" panose="020B0304020202020204" pitchFamily="34" charset="0"/>
                          <a:ea typeface="+mn-ea"/>
                          <a:cs typeface="+mn-cs"/>
                        </a:rPr>
                        <a:t>, </a:t>
                      </a:r>
                      <a:r>
                        <a:rPr lang="en-US" sz="1400" kern="1200" dirty="0">
                          <a:solidFill>
                            <a:schemeClr val="dk1"/>
                          </a:solidFill>
                          <a:effectLst/>
                          <a:latin typeface="Avenir Next LT Pro Light" panose="020B0304020202020204" pitchFamily="34" charset="0"/>
                          <a:ea typeface="+mn-ea"/>
                          <a:cs typeface="+mn-cs"/>
                        </a:rPr>
                        <a:t>age</a:t>
                      </a:r>
                      <a:r>
                        <a:rPr lang="en-CA" sz="1400" kern="1200" dirty="0">
                          <a:solidFill>
                            <a:schemeClr val="dk1"/>
                          </a:solidFill>
                          <a:effectLst/>
                          <a:latin typeface="Avenir Next LT Pro Light" panose="020B0304020202020204" pitchFamily="34" charset="0"/>
                          <a:ea typeface="+mn-ea"/>
                          <a:cs typeface="+mn-cs"/>
                        </a:rPr>
                        <a:t>, </a:t>
                      </a:r>
                      <a:r>
                        <a:rPr lang="en-US" sz="1400" kern="1200" dirty="0">
                          <a:solidFill>
                            <a:schemeClr val="dk1"/>
                          </a:solidFill>
                          <a:effectLst/>
                          <a:latin typeface="Avenir Next LT Pro Light" panose="020B0304020202020204" pitchFamily="34" charset="0"/>
                          <a:ea typeface="+mn-ea"/>
                          <a:cs typeface="+mn-cs"/>
                        </a:rPr>
                        <a:t>condition</a:t>
                      </a:r>
                      <a:r>
                        <a:rPr lang="en-CA" sz="1400" kern="1200" dirty="0">
                          <a:solidFill>
                            <a:schemeClr val="dk1"/>
                          </a:solidFill>
                          <a:effectLst/>
                          <a:latin typeface="Avenir Next LT Pro Light" panose="020B0304020202020204" pitchFamily="34" charset="0"/>
                          <a:ea typeface="+mn-ea"/>
                          <a:cs typeface="+mn-cs"/>
                        </a:rPr>
                        <a:t>, </a:t>
                      </a:r>
                      <a:r>
                        <a:rPr lang="en-US" sz="1400" kern="1200" dirty="0">
                          <a:solidFill>
                            <a:schemeClr val="dk1"/>
                          </a:solidFill>
                          <a:effectLst/>
                          <a:latin typeface="Avenir Next LT Pro Light" panose="020B0304020202020204" pitchFamily="34" charset="0"/>
                          <a:ea typeface="+mn-ea"/>
                          <a:cs typeface="+mn-cs"/>
                        </a:rPr>
                        <a:t>average rent</a:t>
                      </a:r>
                      <a:r>
                        <a:rPr lang="en-CA" sz="1400" kern="1200" dirty="0">
                          <a:solidFill>
                            <a:schemeClr val="dk1"/>
                          </a:solidFill>
                          <a:effectLst/>
                          <a:latin typeface="Avenir Next LT Pro Light" panose="020B0304020202020204" pitchFamily="34" charset="0"/>
                          <a:ea typeface="+mn-ea"/>
                          <a:cs typeface="+mn-cs"/>
                        </a:rPr>
                        <a:t>, </a:t>
                      </a:r>
                      <a:r>
                        <a:rPr lang="en-US" sz="1400" kern="1200" dirty="0">
                          <a:solidFill>
                            <a:schemeClr val="dk1"/>
                          </a:solidFill>
                          <a:effectLst/>
                          <a:latin typeface="Avenir Next LT Pro Light" panose="020B0304020202020204" pitchFamily="34" charset="0"/>
                          <a:ea typeface="+mn-ea"/>
                          <a:cs typeface="+mn-cs"/>
                        </a:rPr>
                        <a:t>average house price</a:t>
                      </a:r>
                      <a:endParaRPr lang="en-CA" sz="1400" kern="1200" dirty="0">
                        <a:solidFill>
                          <a:schemeClr val="dk1"/>
                        </a:solidFill>
                        <a:effectLst/>
                        <a:latin typeface="Avenir Next LT Pro Light" panose="020B0304020202020204" pitchFamily="34" charset="0"/>
                        <a:ea typeface="+mn-ea"/>
                        <a:cs typeface="+mn-cs"/>
                      </a:endParaRPr>
                    </a:p>
                    <a:p>
                      <a:endParaRPr lang="en-US" sz="1400" kern="1200" dirty="0">
                        <a:solidFill>
                          <a:schemeClr val="dk1"/>
                        </a:solidFill>
                        <a:effectLst/>
                        <a:latin typeface="Avenir Next LT Pro Light" panose="020B0304020202020204" pitchFamily="34" charset="0"/>
                        <a:ea typeface="+mn-ea"/>
                        <a:cs typeface="+mn-cs"/>
                      </a:endParaRPr>
                    </a:p>
                    <a:p>
                      <a:r>
                        <a:rPr lang="en-US" sz="1400" kern="1200" dirty="0">
                          <a:solidFill>
                            <a:schemeClr val="dk1"/>
                          </a:solidFill>
                          <a:effectLst/>
                          <a:latin typeface="Avenir Next LT Pro Light" panose="020B0304020202020204" pitchFamily="34" charset="0"/>
                          <a:ea typeface="+mn-ea"/>
                          <a:cs typeface="+mn-cs"/>
                        </a:rPr>
                        <a:t>BY</a:t>
                      </a:r>
                      <a:endParaRPr lang="en-CA" sz="1400" kern="1200" dirty="0">
                        <a:solidFill>
                          <a:schemeClr val="dk1"/>
                        </a:solidFill>
                        <a:effectLst/>
                        <a:latin typeface="Avenir Next LT Pro Light" panose="020B0304020202020204" pitchFamily="34" charset="0"/>
                        <a:ea typeface="+mn-ea"/>
                        <a:cs typeface="+mn-cs"/>
                      </a:endParaRPr>
                    </a:p>
                    <a:p>
                      <a:br>
                        <a:rPr lang="en-US" sz="1400" kern="1200" dirty="0">
                          <a:solidFill>
                            <a:schemeClr val="dk1"/>
                          </a:solidFill>
                          <a:effectLst/>
                          <a:latin typeface="Avenir Next LT Pro Light" panose="020B0304020202020204" pitchFamily="34" charset="0"/>
                          <a:ea typeface="+mn-ea"/>
                          <a:cs typeface="+mn-cs"/>
                        </a:rPr>
                      </a:br>
                      <a:r>
                        <a:rPr lang="en-US" sz="1400" kern="1200" dirty="0">
                          <a:solidFill>
                            <a:schemeClr val="dk1"/>
                          </a:solidFill>
                          <a:effectLst/>
                          <a:latin typeface="Avenir Next LT Pro Light" panose="020B0304020202020204" pitchFamily="34" charset="0"/>
                          <a:ea typeface="+mn-ea"/>
                          <a:cs typeface="+mn-cs"/>
                        </a:rPr>
                        <a:t>Priority groups in/not in core housing need (low income, indigenous, racialized (disaggregated),  seniors, recent immigrants, activity limitations)</a:t>
                      </a:r>
                    </a:p>
                    <a:p>
                      <a:endParaRPr lang="en-CA" sz="1400" kern="1200" dirty="0">
                        <a:solidFill>
                          <a:schemeClr val="dk1"/>
                        </a:solidFill>
                        <a:effectLst/>
                        <a:latin typeface="Avenir Next LT Pro Light" panose="020B0304020202020204" pitchFamily="34" charset="0"/>
                        <a:ea typeface="+mn-ea"/>
                        <a:cs typeface="+mn-cs"/>
                      </a:endParaRPr>
                    </a:p>
                    <a:p>
                      <a:r>
                        <a:rPr lang="en-US" sz="1400" kern="1200" dirty="0">
                          <a:solidFill>
                            <a:schemeClr val="dk1"/>
                          </a:solidFill>
                          <a:effectLst/>
                          <a:latin typeface="Avenir Next LT Pro Light" panose="020B0304020202020204" pitchFamily="34" charset="0"/>
                          <a:ea typeface="+mn-ea"/>
                          <a:cs typeface="+mn-cs"/>
                        </a:rPr>
                        <a:t>Data Gap: Indigenous disaggregated by First Nations. Inuit, Metis; Veterans)</a:t>
                      </a:r>
                      <a:endParaRPr lang="en-US" sz="14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6967772"/>
                  </a:ext>
                </a:extLst>
              </a:tr>
            </a:tbl>
          </a:graphicData>
        </a:graphic>
      </p:graphicFrame>
      <p:pic>
        <p:nvPicPr>
          <p:cNvPr id="11" name="Picture 10">
            <a:extLst>
              <a:ext uri="{FF2B5EF4-FFF2-40B4-BE49-F238E27FC236}">
                <a16:creationId xmlns:a16="http://schemas.microsoft.com/office/drawing/2014/main" id="{AC521D58-67BC-4A31-98EB-DF5C66A64561}"/>
              </a:ext>
            </a:extLst>
          </p:cNvPr>
          <p:cNvPicPr>
            <a:picLocks noChangeAspect="1"/>
          </p:cNvPicPr>
          <p:nvPr/>
        </p:nvPicPr>
        <p:blipFill rotWithShape="1">
          <a:blip r:embed="rId2"/>
          <a:srcRect l="-21231" t="-3699" r="-14346" b="-14839"/>
          <a:stretch/>
        </p:blipFill>
        <p:spPr>
          <a:xfrm>
            <a:off x="8673283" y="3856610"/>
            <a:ext cx="3674648" cy="3220665"/>
          </a:xfrm>
          <a:prstGeom prst="rect">
            <a:avLst/>
          </a:prstGeom>
        </p:spPr>
      </p:pic>
      <p:sp>
        <p:nvSpPr>
          <p:cNvPr id="12" name="Partial Circle 11">
            <a:extLst>
              <a:ext uri="{FF2B5EF4-FFF2-40B4-BE49-F238E27FC236}">
                <a16:creationId xmlns:a16="http://schemas.microsoft.com/office/drawing/2014/main" id="{06978783-0B73-4667-ACC0-CD3D679FFF48}"/>
              </a:ext>
            </a:extLst>
          </p:cNvPr>
          <p:cNvSpPr/>
          <p:nvPr/>
        </p:nvSpPr>
        <p:spPr>
          <a:xfrm rot="17497931">
            <a:off x="9433375" y="4191638"/>
            <a:ext cx="2320047" cy="2336863"/>
          </a:xfrm>
          <a:prstGeom prst="pie">
            <a:avLst>
              <a:gd name="adj1" fmla="val 16779828"/>
              <a:gd name="adj2" fmla="val 13167675"/>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Title 1">
            <a:extLst>
              <a:ext uri="{FF2B5EF4-FFF2-40B4-BE49-F238E27FC236}">
                <a16:creationId xmlns:a16="http://schemas.microsoft.com/office/drawing/2014/main" id="{76DA1030-6246-4F9F-9EBA-D2FEF2D92E61}"/>
              </a:ext>
            </a:extLst>
          </p:cNvPr>
          <p:cNvSpPr txBox="1">
            <a:spLocks/>
          </p:cNvSpPr>
          <p:nvPr/>
        </p:nvSpPr>
        <p:spPr>
          <a:xfrm>
            <a:off x="149630" y="-213270"/>
            <a:ext cx="11737291" cy="1562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solidFill>
                  <a:srgbClr val="365673"/>
                </a:solidFill>
                <a:latin typeface="Avenir Next LT Pro Demi" panose="020B0704020202020204" pitchFamily="34" charset="0"/>
              </a:rPr>
              <a:t>Market Housing – Ownership Housing</a:t>
            </a:r>
          </a:p>
        </p:txBody>
      </p:sp>
    </p:spTree>
    <p:extLst>
      <p:ext uri="{BB962C8B-B14F-4D97-AF65-F5344CB8AC3E}">
        <p14:creationId xmlns:p14="http://schemas.microsoft.com/office/powerpoint/2010/main" val="3550454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6BB2-FEAE-4D1B-8F26-0FC3476F0BEE}"/>
              </a:ext>
            </a:extLst>
          </p:cNvPr>
          <p:cNvSpPr>
            <a:spLocks noGrp="1"/>
          </p:cNvSpPr>
          <p:nvPr>
            <p:ph type="title"/>
          </p:nvPr>
        </p:nvSpPr>
        <p:spPr>
          <a:xfrm>
            <a:off x="838200" y="365125"/>
            <a:ext cx="10515600" cy="1562084"/>
          </a:xfrm>
        </p:spPr>
        <p:txBody>
          <a:bodyPr/>
          <a:lstStyle/>
          <a:p>
            <a:r>
              <a:rPr lang="en-CA" dirty="0">
                <a:solidFill>
                  <a:srgbClr val="365673"/>
                </a:solidFill>
                <a:latin typeface="Avenir Next LT Pro Demi" panose="020B0704020202020204" pitchFamily="34" charset="0"/>
              </a:rPr>
              <a:t>Housing with Supports – Long-term supportive housing</a:t>
            </a:r>
          </a:p>
        </p:txBody>
      </p:sp>
      <p:sp>
        <p:nvSpPr>
          <p:cNvPr id="7" name="Rectangle 6">
            <a:extLst>
              <a:ext uri="{FF2B5EF4-FFF2-40B4-BE49-F238E27FC236}">
                <a16:creationId xmlns:a16="http://schemas.microsoft.com/office/drawing/2014/main" id="{C605B508-40DE-4E31-A2C4-8F69A4B218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artial Circle 8">
            <a:extLst>
              <a:ext uri="{FF2B5EF4-FFF2-40B4-BE49-F238E27FC236}">
                <a16:creationId xmlns:a16="http://schemas.microsoft.com/office/drawing/2014/main" id="{1A82C8B9-22AB-4DC4-8FF6-B4615F95CBA4}"/>
              </a:ext>
            </a:extLst>
          </p:cNvPr>
          <p:cNvSpPr/>
          <p:nvPr/>
        </p:nvSpPr>
        <p:spPr>
          <a:xfrm rot="17497931">
            <a:off x="7729401" y="2566079"/>
            <a:ext cx="3299955" cy="3323874"/>
          </a:xfrm>
          <a:prstGeom prst="pie">
            <a:avLst>
              <a:gd name="adj1" fmla="val 2260502"/>
              <a:gd name="adj2" fmla="val 20305761"/>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aphicFrame>
        <p:nvGraphicFramePr>
          <p:cNvPr id="16" name="Table 14">
            <a:extLst>
              <a:ext uri="{FF2B5EF4-FFF2-40B4-BE49-F238E27FC236}">
                <a16:creationId xmlns:a16="http://schemas.microsoft.com/office/drawing/2014/main" id="{4805CCC8-8C9E-4E38-98B3-1F9DB80D953F}"/>
              </a:ext>
            </a:extLst>
          </p:cNvPr>
          <p:cNvGraphicFramePr>
            <a:graphicFrameLocks noGrp="1"/>
          </p:cNvGraphicFramePr>
          <p:nvPr>
            <p:extLst>
              <p:ext uri="{D42A27DB-BD31-4B8C-83A1-F6EECF244321}">
                <p14:modId xmlns:p14="http://schemas.microsoft.com/office/powerpoint/2010/main" val="2535327620"/>
              </p:ext>
            </p:extLst>
          </p:nvPr>
        </p:nvGraphicFramePr>
        <p:xfrm>
          <a:off x="401782" y="2292334"/>
          <a:ext cx="8593012" cy="1559560"/>
        </p:xfrm>
        <a:graphic>
          <a:graphicData uri="http://schemas.openxmlformats.org/drawingml/2006/table">
            <a:tbl>
              <a:tblPr firstRow="1" bandRow="1">
                <a:tableStyleId>{5C22544A-7EE6-4342-B048-85BDC9FD1C3A}</a:tableStyleId>
              </a:tblPr>
              <a:tblGrid>
                <a:gridCol w="2148253">
                  <a:extLst>
                    <a:ext uri="{9D8B030D-6E8A-4147-A177-3AD203B41FA5}">
                      <a16:colId xmlns:a16="http://schemas.microsoft.com/office/drawing/2014/main" val="2278036085"/>
                    </a:ext>
                  </a:extLst>
                </a:gridCol>
                <a:gridCol w="2148253">
                  <a:extLst>
                    <a:ext uri="{9D8B030D-6E8A-4147-A177-3AD203B41FA5}">
                      <a16:colId xmlns:a16="http://schemas.microsoft.com/office/drawing/2014/main" val="2246910995"/>
                    </a:ext>
                  </a:extLst>
                </a:gridCol>
                <a:gridCol w="2148253">
                  <a:extLst>
                    <a:ext uri="{9D8B030D-6E8A-4147-A177-3AD203B41FA5}">
                      <a16:colId xmlns:a16="http://schemas.microsoft.com/office/drawing/2014/main" val="2236844581"/>
                    </a:ext>
                  </a:extLst>
                </a:gridCol>
                <a:gridCol w="2148253">
                  <a:extLst>
                    <a:ext uri="{9D8B030D-6E8A-4147-A177-3AD203B41FA5}">
                      <a16:colId xmlns:a16="http://schemas.microsoft.com/office/drawing/2014/main" val="1432139727"/>
                    </a:ext>
                  </a:extLst>
                </a:gridCol>
              </a:tblGrid>
              <a:tr h="370840">
                <a:tc>
                  <a:txBody>
                    <a:bodyPr/>
                    <a:lstStyle/>
                    <a:p>
                      <a:pPr algn="l"/>
                      <a:r>
                        <a:rPr lang="en-CA" dirty="0">
                          <a:solidFill>
                            <a:schemeClr val="bg1"/>
                          </a:solidFill>
                          <a:latin typeface="Avenir Next LT Pro Demi" panose="020B0704020202020204" pitchFamily="34" charset="0"/>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extLst>
                  <a:ext uri="{0D108BD9-81ED-4DB2-BD59-A6C34878D82A}">
                    <a16:rowId xmlns:a16="http://schemas.microsoft.com/office/drawing/2014/main" val="2330475556"/>
                  </a:ext>
                </a:extLst>
              </a:tr>
              <a:tr h="370840">
                <a:tc>
                  <a:txBody>
                    <a:bodyPr/>
                    <a:lstStyle/>
                    <a:p>
                      <a:pPr algn="l"/>
                      <a:r>
                        <a:rPr lang="en-CA" dirty="0">
                          <a:solidFill>
                            <a:schemeClr val="tx1"/>
                          </a:solidFill>
                          <a:latin typeface="Avenir Next LT Pro Light" panose="020B0304020202020204" pitchFamily="34" charset="0"/>
                        </a:rPr>
                        <a:t>Supportive long-term housing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CAEH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TBD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Based on emerging partnership with CAEH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702175"/>
                  </a:ext>
                </a:extLst>
              </a:tr>
            </a:tbl>
          </a:graphicData>
        </a:graphic>
      </p:graphicFrame>
      <p:pic>
        <p:nvPicPr>
          <p:cNvPr id="11" name="Picture 10">
            <a:extLst>
              <a:ext uri="{FF2B5EF4-FFF2-40B4-BE49-F238E27FC236}">
                <a16:creationId xmlns:a16="http://schemas.microsoft.com/office/drawing/2014/main" id="{60CDE41C-D697-4D2D-9FB3-A00B4FCBBE36}"/>
              </a:ext>
            </a:extLst>
          </p:cNvPr>
          <p:cNvPicPr>
            <a:picLocks noChangeAspect="1"/>
          </p:cNvPicPr>
          <p:nvPr/>
        </p:nvPicPr>
        <p:blipFill rotWithShape="1">
          <a:blip r:embed="rId2"/>
          <a:srcRect l="-21231" t="-3699" r="-14346" b="-14839"/>
          <a:stretch/>
        </p:blipFill>
        <p:spPr>
          <a:xfrm>
            <a:off x="8673283" y="3856610"/>
            <a:ext cx="3674648" cy="3220665"/>
          </a:xfrm>
          <a:prstGeom prst="rect">
            <a:avLst/>
          </a:prstGeom>
        </p:spPr>
      </p:pic>
      <p:sp>
        <p:nvSpPr>
          <p:cNvPr id="12" name="Partial Circle 11">
            <a:extLst>
              <a:ext uri="{FF2B5EF4-FFF2-40B4-BE49-F238E27FC236}">
                <a16:creationId xmlns:a16="http://schemas.microsoft.com/office/drawing/2014/main" id="{BA6A08FC-332F-4FC7-A991-765263B282E7}"/>
              </a:ext>
            </a:extLst>
          </p:cNvPr>
          <p:cNvSpPr/>
          <p:nvPr/>
        </p:nvSpPr>
        <p:spPr>
          <a:xfrm rot="17497931">
            <a:off x="9433375" y="4191638"/>
            <a:ext cx="2320047" cy="2336863"/>
          </a:xfrm>
          <a:prstGeom prst="pie">
            <a:avLst>
              <a:gd name="adj1" fmla="val 5767515"/>
              <a:gd name="adj2" fmla="val 2268969"/>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030013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6BB2-FEAE-4D1B-8F26-0FC3476F0BEE}"/>
              </a:ext>
            </a:extLst>
          </p:cNvPr>
          <p:cNvSpPr>
            <a:spLocks noGrp="1"/>
          </p:cNvSpPr>
          <p:nvPr>
            <p:ph type="title"/>
          </p:nvPr>
        </p:nvSpPr>
        <p:spPr>
          <a:xfrm>
            <a:off x="193964" y="35948"/>
            <a:ext cx="10515600" cy="1562084"/>
          </a:xfrm>
        </p:spPr>
        <p:txBody>
          <a:bodyPr>
            <a:normAutofit/>
          </a:bodyPr>
          <a:lstStyle/>
          <a:p>
            <a:r>
              <a:rPr lang="en-CA" sz="3600" dirty="0">
                <a:solidFill>
                  <a:srgbClr val="365673"/>
                </a:solidFill>
                <a:latin typeface="Avenir Next LT Pro Demi" panose="020B0704020202020204" pitchFamily="34" charset="0"/>
              </a:rPr>
              <a:t>Housing with Supports – Subsidized Rental Housing</a:t>
            </a:r>
          </a:p>
        </p:txBody>
      </p:sp>
      <p:sp>
        <p:nvSpPr>
          <p:cNvPr id="7" name="Rectangle 6">
            <a:extLst>
              <a:ext uri="{FF2B5EF4-FFF2-40B4-BE49-F238E27FC236}">
                <a16:creationId xmlns:a16="http://schemas.microsoft.com/office/drawing/2014/main" id="{C605B508-40DE-4E31-A2C4-8F69A4B218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artial Circle 8">
            <a:extLst>
              <a:ext uri="{FF2B5EF4-FFF2-40B4-BE49-F238E27FC236}">
                <a16:creationId xmlns:a16="http://schemas.microsoft.com/office/drawing/2014/main" id="{1A82C8B9-22AB-4DC4-8FF6-B4615F95CBA4}"/>
              </a:ext>
            </a:extLst>
          </p:cNvPr>
          <p:cNvSpPr/>
          <p:nvPr/>
        </p:nvSpPr>
        <p:spPr>
          <a:xfrm rot="17497931">
            <a:off x="7729401" y="2566079"/>
            <a:ext cx="3299955" cy="3323874"/>
          </a:xfrm>
          <a:prstGeom prst="pie">
            <a:avLst>
              <a:gd name="adj1" fmla="val 2260502"/>
              <a:gd name="adj2" fmla="val 20305761"/>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aphicFrame>
        <p:nvGraphicFramePr>
          <p:cNvPr id="16" name="Table 14">
            <a:extLst>
              <a:ext uri="{FF2B5EF4-FFF2-40B4-BE49-F238E27FC236}">
                <a16:creationId xmlns:a16="http://schemas.microsoft.com/office/drawing/2014/main" id="{4805CCC8-8C9E-4E38-98B3-1F9DB80D953F}"/>
              </a:ext>
            </a:extLst>
          </p:cNvPr>
          <p:cNvGraphicFramePr>
            <a:graphicFrameLocks noGrp="1"/>
          </p:cNvGraphicFramePr>
          <p:nvPr>
            <p:extLst>
              <p:ext uri="{D42A27DB-BD31-4B8C-83A1-F6EECF244321}">
                <p14:modId xmlns:p14="http://schemas.microsoft.com/office/powerpoint/2010/main" val="2356319891"/>
              </p:ext>
            </p:extLst>
          </p:nvPr>
        </p:nvGraphicFramePr>
        <p:xfrm>
          <a:off x="193964" y="1443079"/>
          <a:ext cx="8993386" cy="4805105"/>
        </p:xfrm>
        <a:graphic>
          <a:graphicData uri="http://schemas.openxmlformats.org/drawingml/2006/table">
            <a:tbl>
              <a:tblPr firstRow="1" bandRow="1">
                <a:tableStyleId>{5C22544A-7EE6-4342-B048-85BDC9FD1C3A}</a:tableStyleId>
              </a:tblPr>
              <a:tblGrid>
                <a:gridCol w="2353738">
                  <a:extLst>
                    <a:ext uri="{9D8B030D-6E8A-4147-A177-3AD203B41FA5}">
                      <a16:colId xmlns:a16="http://schemas.microsoft.com/office/drawing/2014/main" val="2278036085"/>
                    </a:ext>
                  </a:extLst>
                </a:gridCol>
                <a:gridCol w="2142956">
                  <a:extLst>
                    <a:ext uri="{9D8B030D-6E8A-4147-A177-3AD203B41FA5}">
                      <a16:colId xmlns:a16="http://schemas.microsoft.com/office/drawing/2014/main" val="2246910995"/>
                    </a:ext>
                  </a:extLst>
                </a:gridCol>
                <a:gridCol w="1287049">
                  <a:extLst>
                    <a:ext uri="{9D8B030D-6E8A-4147-A177-3AD203B41FA5}">
                      <a16:colId xmlns:a16="http://schemas.microsoft.com/office/drawing/2014/main" val="2236844581"/>
                    </a:ext>
                  </a:extLst>
                </a:gridCol>
                <a:gridCol w="3209643">
                  <a:extLst>
                    <a:ext uri="{9D8B030D-6E8A-4147-A177-3AD203B41FA5}">
                      <a16:colId xmlns:a16="http://schemas.microsoft.com/office/drawing/2014/main" val="1432139727"/>
                    </a:ext>
                  </a:extLst>
                </a:gridCol>
              </a:tblGrid>
              <a:tr h="442337">
                <a:tc>
                  <a:txBody>
                    <a:bodyPr/>
                    <a:lstStyle/>
                    <a:p>
                      <a:pPr algn="l"/>
                      <a:r>
                        <a:rPr lang="en-CA" dirty="0">
                          <a:solidFill>
                            <a:schemeClr val="bg1"/>
                          </a:solidFill>
                          <a:latin typeface="Avenir Next LT Pro Demi" panose="020B0704020202020204" pitchFamily="34" charset="0"/>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extLst>
                  <a:ext uri="{0D108BD9-81ED-4DB2-BD59-A6C34878D82A}">
                    <a16:rowId xmlns:a16="http://schemas.microsoft.com/office/drawing/2014/main" val="2330475556"/>
                  </a:ext>
                </a:extLst>
              </a:tr>
              <a:tr h="930119">
                <a:tc>
                  <a:txBody>
                    <a:bodyPr/>
                    <a:lstStyle/>
                    <a:p>
                      <a:pPr algn="l"/>
                      <a:r>
                        <a:rPr lang="en-US" sz="1600" dirty="0">
                          <a:solidFill>
                            <a:schemeClr val="tx1"/>
                          </a:solidFill>
                          <a:latin typeface="Avenir Next LT Pro Light" panose="020B0304020202020204" pitchFamily="34" charset="0"/>
                        </a:rPr>
                        <a:t>Subsidized rental housing</a:t>
                      </a:r>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dirty="0">
                          <a:solidFill>
                            <a:schemeClr val="tx1"/>
                          </a:solidFill>
                          <a:latin typeface="Avenir Next LT Pro Light" panose="020B0304020202020204" pitchFamily="34" charset="0"/>
                        </a:rPr>
                        <a:t>CMHC Social and Affordable Housing Survey</a:t>
                      </a:r>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1600" dirty="0">
                          <a:solidFill>
                            <a:schemeClr val="tx1"/>
                          </a:solidFill>
                          <a:latin typeface="Avenir Next LT Pro Light" panose="020B03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4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 Units by rent threshold, by bedroom type</a:t>
                      </a: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Average rent/counts by rent range by administrative body</a:t>
                      </a: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702175"/>
                  </a:ext>
                </a:extLst>
              </a:tr>
              <a:tr h="3160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venir Next LT Pro Light" panose="020B0304020202020204" pitchFamily="34" charset="0"/>
                        </a:rPr>
                        <a:t>Subsidized housing characteristics by priority populations</a:t>
                      </a:r>
                      <a:endParaRPr lang="en-CA" sz="1600" dirty="0">
                        <a:solidFill>
                          <a:schemeClr val="tx1"/>
                        </a:solidFill>
                        <a:latin typeface="Avenir Next LT Pro Light" panose="020B0304020202020204" pitchFamily="34" charset="0"/>
                      </a:endParaRPr>
                    </a:p>
                    <a:p>
                      <a:pPr algn="l"/>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solidFill>
                            <a:schemeClr val="tx1"/>
                          </a:solidFill>
                          <a:latin typeface="Avenir Next LT Pro Light" panose="020B0304020202020204" pitchFamily="34" charset="0"/>
                        </a:rPr>
                        <a:t>Census</a:t>
                      </a:r>
                    </a:p>
                    <a:p>
                      <a:pPr algn="l"/>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solidFill>
                            <a:schemeClr val="tx1"/>
                          </a:solidFill>
                          <a:latin typeface="Avenir Next LT Pro Light" panose="020B0304020202020204" pitchFamily="34" charset="0"/>
                        </a:rPr>
                        <a:t>2010-2020</a:t>
                      </a:r>
                    </a:p>
                    <a:p>
                      <a:pPr algn="l"/>
                      <a:endParaRPr lang="en-CA" sz="1600" dirty="0">
                        <a:solidFill>
                          <a:schemeClr val="tx1"/>
                        </a:solidFill>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14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 of rental units by bedroom type, row/apartment type, year of construction, structure size</a:t>
                      </a: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Vacancy rate by bedroom type, row/apartment type, year of construction, structure size, rent ranges, rent quartiles</a:t>
                      </a: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Average and median rents, by b</a:t>
                      </a:r>
                      <a:r>
                        <a:rPr lang="en-US" sz="1400" dirty="0">
                          <a:solidFill>
                            <a:srgbClr val="000000"/>
                          </a:solidFill>
                          <a:effectLst/>
                          <a:latin typeface="Avenir Next LT Pro Light" panose="020B0304020202020204" pitchFamily="34" charset="0"/>
                          <a:ea typeface="Times New Roman" panose="02020603050405020304" pitchFamily="18" charset="0"/>
                          <a:cs typeface="Calibri" panose="020F0502020204030204" pitchFamily="34" charset="0"/>
                        </a:rPr>
                        <a:t>edroom type, row/apartment type, year of construction, structure size</a:t>
                      </a: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solidFill>
                            <a:srgbClr val="201F1E"/>
                          </a:solidFill>
                          <a:effectLst/>
                          <a:latin typeface="Avenir Next LT Pro Demi" panose="020B0704020202020204" pitchFamily="34" charset="0"/>
                          <a:ea typeface="Times New Roman" panose="02020603050405020304" pitchFamily="18" charset="0"/>
                          <a:cs typeface="Calibri" panose="020F0502020204030204" pitchFamily="34" charset="0"/>
                        </a:rPr>
                        <a:t>D</a:t>
                      </a:r>
                      <a:r>
                        <a:rPr lang="en-US" sz="1400" b="0" dirty="0">
                          <a:solidFill>
                            <a:srgbClr val="201F1E"/>
                          </a:solidFill>
                          <a:effectLst/>
                          <a:latin typeface="Avenir Next LT Pro Demi" panose="020B0704020202020204" pitchFamily="34" charset="0"/>
                          <a:ea typeface="Times New Roman" panose="02020603050405020304" pitchFamily="18" charset="0"/>
                          <a:cs typeface="Calibri" panose="020F0502020204030204" pitchFamily="34" charset="0"/>
                        </a:rPr>
                        <a:t>ata gaps:</a:t>
                      </a:r>
                      <a:r>
                        <a:rPr lang="en-CA" sz="1400" b="0" dirty="0">
                          <a:solidFill>
                            <a:schemeClr val="dk1"/>
                          </a:solidFill>
                          <a:effectLst/>
                          <a:latin typeface="Avenir Next LT Pro Demi" panose="020B0704020202020204" pitchFamily="34" charset="0"/>
                          <a:ea typeface="Times New Roman" panose="02020603050405020304" pitchFamily="18" charset="0"/>
                          <a:cs typeface="Times New Roman" panose="02020603050405020304" pitchFamily="18" charset="0"/>
                        </a:rPr>
                        <a:t> </a:t>
                      </a:r>
                      <a:r>
                        <a:rPr lang="en-US" sz="1400" dirty="0">
                          <a:solidFill>
                            <a:srgbClr val="201F1E"/>
                          </a:solidFill>
                          <a:effectLst/>
                          <a:latin typeface="Avenir Next LT Pro Light" panose="020B0304020202020204" pitchFamily="34" charset="0"/>
                          <a:ea typeface="Times New Roman" panose="02020603050405020304" pitchFamily="18" charset="0"/>
                          <a:cs typeface="Calibri" panose="020F0502020204030204" pitchFamily="34" charset="0"/>
                        </a:rPr>
                        <a:t>Annual rental data for smaller CSDs to be modelled</a:t>
                      </a: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8610874"/>
                  </a:ext>
                </a:extLst>
              </a:tr>
            </a:tbl>
          </a:graphicData>
        </a:graphic>
      </p:graphicFrame>
      <p:pic>
        <p:nvPicPr>
          <p:cNvPr id="11" name="Picture 10">
            <a:extLst>
              <a:ext uri="{FF2B5EF4-FFF2-40B4-BE49-F238E27FC236}">
                <a16:creationId xmlns:a16="http://schemas.microsoft.com/office/drawing/2014/main" id="{AC521D58-67BC-4A31-98EB-DF5C66A64561}"/>
              </a:ext>
            </a:extLst>
          </p:cNvPr>
          <p:cNvPicPr>
            <a:picLocks noChangeAspect="1"/>
          </p:cNvPicPr>
          <p:nvPr/>
        </p:nvPicPr>
        <p:blipFill rotWithShape="1">
          <a:blip r:embed="rId2"/>
          <a:srcRect l="-21231" t="-3699" r="-14346" b="-14839"/>
          <a:stretch/>
        </p:blipFill>
        <p:spPr>
          <a:xfrm>
            <a:off x="8673283" y="3856610"/>
            <a:ext cx="3674648" cy="3220665"/>
          </a:xfrm>
          <a:prstGeom prst="rect">
            <a:avLst/>
          </a:prstGeom>
        </p:spPr>
      </p:pic>
      <p:sp>
        <p:nvSpPr>
          <p:cNvPr id="12" name="Partial Circle 11">
            <a:extLst>
              <a:ext uri="{FF2B5EF4-FFF2-40B4-BE49-F238E27FC236}">
                <a16:creationId xmlns:a16="http://schemas.microsoft.com/office/drawing/2014/main" id="{06978783-0B73-4667-ACC0-CD3D679FFF48}"/>
              </a:ext>
            </a:extLst>
          </p:cNvPr>
          <p:cNvSpPr/>
          <p:nvPr/>
        </p:nvSpPr>
        <p:spPr>
          <a:xfrm rot="17497931">
            <a:off x="9433375" y="4191638"/>
            <a:ext cx="2320047" cy="2336863"/>
          </a:xfrm>
          <a:prstGeom prst="pie">
            <a:avLst>
              <a:gd name="adj1" fmla="val 9457515"/>
              <a:gd name="adj2" fmla="val 5880827"/>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83969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6BB2-FEAE-4D1B-8F26-0FC3476F0BEE}"/>
              </a:ext>
            </a:extLst>
          </p:cNvPr>
          <p:cNvSpPr>
            <a:spLocks noGrp="1"/>
          </p:cNvSpPr>
          <p:nvPr>
            <p:ph type="title"/>
          </p:nvPr>
        </p:nvSpPr>
        <p:spPr/>
        <p:txBody>
          <a:bodyPr/>
          <a:lstStyle/>
          <a:p>
            <a:r>
              <a:rPr lang="en-CA" dirty="0">
                <a:solidFill>
                  <a:srgbClr val="365673"/>
                </a:solidFill>
                <a:latin typeface="Avenir Next LT Pro Demi" panose="020B0704020202020204" pitchFamily="34" charset="0"/>
              </a:rPr>
              <a:t>Safety </a:t>
            </a:r>
            <a:r>
              <a:rPr lang="en-CA" sz="4000" dirty="0">
                <a:solidFill>
                  <a:srgbClr val="365673"/>
                </a:solidFill>
                <a:latin typeface="Avenir Next LT Pro Demi" panose="020B0704020202020204" pitchFamily="34" charset="0"/>
              </a:rPr>
              <a:t>Nets</a:t>
            </a:r>
            <a:r>
              <a:rPr lang="en-CA" dirty="0">
                <a:solidFill>
                  <a:srgbClr val="365673"/>
                </a:solidFill>
                <a:latin typeface="Avenir Next LT Pro Demi" panose="020B0704020202020204" pitchFamily="34" charset="0"/>
              </a:rPr>
              <a:t> – Emergency Shelter</a:t>
            </a:r>
          </a:p>
        </p:txBody>
      </p:sp>
      <p:pic>
        <p:nvPicPr>
          <p:cNvPr id="6" name="Picture 5">
            <a:extLst>
              <a:ext uri="{FF2B5EF4-FFF2-40B4-BE49-F238E27FC236}">
                <a16:creationId xmlns:a16="http://schemas.microsoft.com/office/drawing/2014/main" id="{9C9855E1-EFCD-4F01-AFF3-3B32A8D984E3}"/>
              </a:ext>
            </a:extLst>
          </p:cNvPr>
          <p:cNvPicPr>
            <a:picLocks noChangeAspect="1"/>
          </p:cNvPicPr>
          <p:nvPr/>
        </p:nvPicPr>
        <p:blipFill rotWithShape="1">
          <a:blip r:embed="rId2"/>
          <a:srcRect l="-21231" t="-3699" r="-14346" b="-14839"/>
          <a:stretch/>
        </p:blipFill>
        <p:spPr>
          <a:xfrm>
            <a:off x="8673283" y="3856610"/>
            <a:ext cx="3674648" cy="3220665"/>
          </a:xfrm>
          <a:prstGeom prst="rect">
            <a:avLst/>
          </a:prstGeom>
        </p:spPr>
      </p:pic>
      <p:sp>
        <p:nvSpPr>
          <p:cNvPr id="7" name="Rectangle 6">
            <a:extLst>
              <a:ext uri="{FF2B5EF4-FFF2-40B4-BE49-F238E27FC236}">
                <a16:creationId xmlns:a16="http://schemas.microsoft.com/office/drawing/2014/main" id="{C605B508-40DE-4E31-A2C4-8F69A4B218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artial Circle 8">
            <a:extLst>
              <a:ext uri="{FF2B5EF4-FFF2-40B4-BE49-F238E27FC236}">
                <a16:creationId xmlns:a16="http://schemas.microsoft.com/office/drawing/2014/main" id="{1A82C8B9-22AB-4DC4-8FF6-B4615F95CBA4}"/>
              </a:ext>
            </a:extLst>
          </p:cNvPr>
          <p:cNvSpPr/>
          <p:nvPr/>
        </p:nvSpPr>
        <p:spPr>
          <a:xfrm rot="17497931">
            <a:off x="9433375" y="4191638"/>
            <a:ext cx="2320047" cy="2336863"/>
          </a:xfrm>
          <a:prstGeom prst="pie">
            <a:avLst>
              <a:gd name="adj1" fmla="val 20331432"/>
              <a:gd name="adj2" fmla="val 16682940"/>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aphicFrame>
        <p:nvGraphicFramePr>
          <p:cNvPr id="14" name="Table 14">
            <a:extLst>
              <a:ext uri="{FF2B5EF4-FFF2-40B4-BE49-F238E27FC236}">
                <a16:creationId xmlns:a16="http://schemas.microsoft.com/office/drawing/2014/main" id="{2A9140BE-568E-402B-9A6C-7210C59F31A6}"/>
              </a:ext>
            </a:extLst>
          </p:cNvPr>
          <p:cNvGraphicFramePr>
            <a:graphicFrameLocks noGrp="1"/>
          </p:cNvGraphicFramePr>
          <p:nvPr>
            <p:extLst>
              <p:ext uri="{D42A27DB-BD31-4B8C-83A1-F6EECF244321}">
                <p14:modId xmlns:p14="http://schemas.microsoft.com/office/powerpoint/2010/main" val="2821126556"/>
              </p:ext>
            </p:extLst>
          </p:nvPr>
        </p:nvGraphicFramePr>
        <p:xfrm>
          <a:off x="710610" y="2337429"/>
          <a:ext cx="8085492" cy="1010920"/>
        </p:xfrm>
        <a:graphic>
          <a:graphicData uri="http://schemas.openxmlformats.org/drawingml/2006/table">
            <a:tbl>
              <a:tblPr firstRow="1" bandRow="1">
                <a:tableStyleId>{5C22544A-7EE6-4342-B048-85BDC9FD1C3A}</a:tableStyleId>
              </a:tblPr>
              <a:tblGrid>
                <a:gridCol w="2021373">
                  <a:extLst>
                    <a:ext uri="{9D8B030D-6E8A-4147-A177-3AD203B41FA5}">
                      <a16:colId xmlns:a16="http://schemas.microsoft.com/office/drawing/2014/main" val="2278036085"/>
                    </a:ext>
                  </a:extLst>
                </a:gridCol>
                <a:gridCol w="2021373">
                  <a:extLst>
                    <a:ext uri="{9D8B030D-6E8A-4147-A177-3AD203B41FA5}">
                      <a16:colId xmlns:a16="http://schemas.microsoft.com/office/drawing/2014/main" val="2246910995"/>
                    </a:ext>
                  </a:extLst>
                </a:gridCol>
                <a:gridCol w="1399352">
                  <a:extLst>
                    <a:ext uri="{9D8B030D-6E8A-4147-A177-3AD203B41FA5}">
                      <a16:colId xmlns:a16="http://schemas.microsoft.com/office/drawing/2014/main" val="2236844581"/>
                    </a:ext>
                  </a:extLst>
                </a:gridCol>
                <a:gridCol w="2643394">
                  <a:extLst>
                    <a:ext uri="{9D8B030D-6E8A-4147-A177-3AD203B41FA5}">
                      <a16:colId xmlns:a16="http://schemas.microsoft.com/office/drawing/2014/main" val="1432139727"/>
                    </a:ext>
                  </a:extLst>
                </a:gridCol>
              </a:tblGrid>
              <a:tr h="370840">
                <a:tc>
                  <a:txBody>
                    <a:bodyPr/>
                    <a:lstStyle/>
                    <a:p>
                      <a:pPr algn="l"/>
                      <a:r>
                        <a:rPr lang="en-CA" dirty="0">
                          <a:solidFill>
                            <a:schemeClr val="bg1"/>
                          </a:solidFill>
                          <a:latin typeface="Avenir Next LT Pro Demi" panose="020B0704020202020204" pitchFamily="34" charset="0"/>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extLst>
                  <a:ext uri="{0D108BD9-81ED-4DB2-BD59-A6C34878D82A}">
                    <a16:rowId xmlns:a16="http://schemas.microsoft.com/office/drawing/2014/main" val="2330475556"/>
                  </a:ext>
                </a:extLst>
              </a:tr>
              <a:tr h="370840">
                <a:tc>
                  <a:txBody>
                    <a:bodyPr/>
                    <a:lstStyle/>
                    <a:p>
                      <a:pPr algn="l"/>
                      <a:r>
                        <a:rPr lang="en-CA" dirty="0">
                          <a:solidFill>
                            <a:schemeClr val="tx1"/>
                          </a:solidFill>
                          <a:latin typeface="Avenir Next LT Pro Light" panose="020B0304020202020204" pitchFamily="34" charset="0"/>
                        </a:rPr>
                        <a:t>Emergency Shelter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CAEH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TBD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Based on emerging partnership with CAEH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702175"/>
                  </a:ext>
                </a:extLst>
              </a:tr>
            </a:tbl>
          </a:graphicData>
        </a:graphic>
      </p:graphicFrame>
    </p:spTree>
    <p:extLst>
      <p:ext uri="{BB962C8B-B14F-4D97-AF65-F5344CB8AC3E}">
        <p14:creationId xmlns:p14="http://schemas.microsoft.com/office/powerpoint/2010/main" val="100792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A16A-1C88-467F-AC51-2FB2B3D3462A}"/>
              </a:ext>
            </a:extLst>
          </p:cNvPr>
          <p:cNvSpPr>
            <a:spLocks noGrp="1"/>
          </p:cNvSpPr>
          <p:nvPr>
            <p:ph type="title"/>
          </p:nvPr>
        </p:nvSpPr>
        <p:spPr>
          <a:xfrm>
            <a:off x="706582" y="118237"/>
            <a:ext cx="10647218" cy="1325563"/>
          </a:xfrm>
        </p:spPr>
        <p:txBody>
          <a:bodyPr/>
          <a:lstStyle/>
          <a:p>
            <a:r>
              <a:rPr lang="en-CA" dirty="0">
                <a:solidFill>
                  <a:srgbClr val="365673"/>
                </a:solidFill>
                <a:latin typeface="Avenir Next LT Pro Demi" panose="020B0704020202020204" pitchFamily="34" charset="0"/>
              </a:rPr>
              <a:t>Agenda</a:t>
            </a:r>
          </a:p>
        </p:txBody>
      </p:sp>
      <p:sp>
        <p:nvSpPr>
          <p:cNvPr id="3" name="Content Placeholder 2">
            <a:extLst>
              <a:ext uri="{FF2B5EF4-FFF2-40B4-BE49-F238E27FC236}">
                <a16:creationId xmlns:a16="http://schemas.microsoft.com/office/drawing/2014/main" id="{F4E92B9C-8C4D-434B-AE45-588AF3D40148}"/>
              </a:ext>
            </a:extLst>
          </p:cNvPr>
          <p:cNvSpPr>
            <a:spLocks noGrp="1"/>
          </p:cNvSpPr>
          <p:nvPr>
            <p:ph idx="1"/>
          </p:nvPr>
        </p:nvSpPr>
        <p:spPr>
          <a:xfrm>
            <a:off x="838200" y="1443800"/>
            <a:ext cx="10515600" cy="5102352"/>
          </a:xfrm>
        </p:spPr>
        <p:txBody>
          <a:bodyPr>
            <a:normAutofit fontScale="92500" lnSpcReduction="10000"/>
          </a:bodyPr>
          <a:lstStyle/>
          <a:p>
            <a:pPr marL="0" indent="0">
              <a:buNone/>
            </a:pPr>
            <a:r>
              <a:rPr lang="en-CA" sz="2400" dirty="0">
                <a:latin typeface="Avenir Next LT Pro Light" panose="020B0304020202020204" pitchFamily="34" charset="0"/>
              </a:rPr>
              <a:t>Team Introductions </a:t>
            </a:r>
          </a:p>
          <a:p>
            <a:pPr marL="0" indent="0">
              <a:buNone/>
            </a:pPr>
            <a:r>
              <a:rPr lang="en-CA" sz="2400" dirty="0">
                <a:latin typeface="Avenir Next LT Pro Light" panose="020B0304020202020204" pitchFamily="34" charset="0"/>
              </a:rPr>
              <a:t>Micro-lab Updates </a:t>
            </a:r>
          </a:p>
          <a:p>
            <a:pPr marL="0" indent="0">
              <a:buNone/>
            </a:pPr>
            <a:r>
              <a:rPr lang="en-CA" sz="2400" dirty="0">
                <a:latin typeface="Avenir Next LT Pro Light" panose="020B0304020202020204" pitchFamily="34" charset="0"/>
              </a:rPr>
              <a:t>Project Review</a:t>
            </a:r>
          </a:p>
          <a:p>
            <a:pPr lvl="1">
              <a:buFont typeface="Avenir Next LT Pro Light" panose="020B0304020202020204" pitchFamily="34" charset="0"/>
              <a:buChar char="»"/>
            </a:pPr>
            <a:r>
              <a:rPr lang="en-CA" sz="2000" dirty="0">
                <a:latin typeface="Avenir Next LT Pro Light" panose="020B0304020202020204" pitchFamily="34" charset="0"/>
                <a:sym typeface="Wingdings" panose="05000000000000000000" pitchFamily="2" charset="2"/>
              </a:rPr>
              <a:t>Prototype Development </a:t>
            </a:r>
          </a:p>
          <a:p>
            <a:pPr lvl="1">
              <a:buFont typeface="Avenir Next LT Pro Light" panose="020B0304020202020204" pitchFamily="34" charset="0"/>
              <a:buChar char="»"/>
            </a:pPr>
            <a:r>
              <a:rPr lang="en-CA" sz="2000" dirty="0">
                <a:latin typeface="Avenir Next LT Pro Light" panose="020B0304020202020204" pitchFamily="34" charset="0"/>
                <a:sym typeface="Wingdings" panose="05000000000000000000" pitchFamily="2" charset="2"/>
              </a:rPr>
              <a:t>Problem Statement</a:t>
            </a:r>
          </a:p>
          <a:p>
            <a:pPr lvl="1">
              <a:buFont typeface="Avenir Next LT Pro Light" panose="020B0304020202020204" pitchFamily="34" charset="0"/>
              <a:buChar char="»"/>
            </a:pPr>
            <a:r>
              <a:rPr lang="en-CA" sz="2000" dirty="0">
                <a:latin typeface="Avenir Next LT Pro Light" panose="020B0304020202020204" pitchFamily="34" charset="0"/>
                <a:sym typeface="Wingdings" panose="05000000000000000000" pitchFamily="2" charset="2"/>
              </a:rPr>
              <a:t>Project Timeline</a:t>
            </a:r>
          </a:p>
          <a:p>
            <a:pPr marL="457200" lvl="1" indent="0">
              <a:buNone/>
            </a:pPr>
            <a:endParaRPr lang="en-CA" sz="2000" i="1" dirty="0">
              <a:latin typeface="Avenir Next LT Pro Light" panose="020B0304020202020204" pitchFamily="34" charset="0"/>
            </a:endParaRPr>
          </a:p>
          <a:p>
            <a:pPr marL="0" indent="0">
              <a:buNone/>
            </a:pPr>
            <a:r>
              <a:rPr lang="en-CA" sz="2400" dirty="0">
                <a:latin typeface="Avenir Next LT Pro Light" panose="020B0304020202020204" pitchFamily="34" charset="0"/>
              </a:rPr>
              <a:t>Prototype Showcase</a:t>
            </a:r>
          </a:p>
          <a:p>
            <a:pPr lvl="1">
              <a:buFont typeface="Avenir Next LT Pro Light" panose="020B0304020202020204" pitchFamily="34" charset="0"/>
              <a:buChar char="»"/>
            </a:pPr>
            <a:r>
              <a:rPr lang="en-CA" sz="2000" dirty="0">
                <a:latin typeface="Avenir Next LT Pro Light" panose="020B0304020202020204" pitchFamily="34" charset="0"/>
              </a:rPr>
              <a:t>Review of 7 priorities &amp; 4 emerging building blocks</a:t>
            </a:r>
          </a:p>
          <a:p>
            <a:pPr lvl="1">
              <a:buFont typeface="Avenir Next LT Pro Light" panose="020B0304020202020204" pitchFamily="34" charset="0"/>
              <a:buChar char="»"/>
            </a:pPr>
            <a:r>
              <a:rPr lang="en-CA" sz="2000" i="1" dirty="0">
                <a:latin typeface="Avenir Next LT Pro Light" panose="020B0304020202020204" pitchFamily="34" charset="0"/>
                <a:sym typeface="Wingdings" panose="05000000000000000000" pitchFamily="2" charset="2"/>
              </a:rPr>
              <a:t>Community Decision Support Tool for Housing Issues</a:t>
            </a:r>
            <a:endParaRPr lang="en-CA" sz="2000" dirty="0">
              <a:latin typeface="Avenir Next LT Pro Light" panose="020B0304020202020204" pitchFamily="34" charset="0"/>
            </a:endParaRPr>
          </a:p>
          <a:p>
            <a:pPr lvl="2">
              <a:buFont typeface="Abadi Extra Light" panose="020B0204020104020204" pitchFamily="34" charset="0"/>
              <a:buChar char="»"/>
            </a:pPr>
            <a:r>
              <a:rPr lang="en-US" sz="1700" b="0" i="0" dirty="0">
                <a:solidFill>
                  <a:srgbClr val="000000"/>
                </a:solidFill>
                <a:effectLst/>
                <a:latin typeface="Avenir Next LT Pro Light" panose="020B0304020202020204" pitchFamily="34" charset="0"/>
              </a:rPr>
              <a:t>Data Access &amp; Visualization </a:t>
            </a:r>
          </a:p>
          <a:p>
            <a:pPr lvl="2">
              <a:buFont typeface="Abadi Extra Light" panose="020B0204020104020204" pitchFamily="34" charset="0"/>
              <a:buChar char="»"/>
            </a:pPr>
            <a:r>
              <a:rPr lang="en-US" sz="1700" b="0" i="0" dirty="0">
                <a:solidFill>
                  <a:srgbClr val="000000"/>
                </a:solidFill>
                <a:effectLst/>
                <a:latin typeface="Avenir Next LT Pro Light" panose="020B0304020202020204" pitchFamily="34" charset="0"/>
              </a:rPr>
              <a:t>Engagement and </a:t>
            </a:r>
            <a:r>
              <a:rPr lang="en-US" sz="1700" dirty="0">
                <a:solidFill>
                  <a:srgbClr val="000000"/>
                </a:solidFill>
                <a:latin typeface="Avenir Next LT Pro Light" panose="020B0304020202020204" pitchFamily="34" charset="0"/>
              </a:rPr>
              <a:t>O</a:t>
            </a:r>
            <a:r>
              <a:rPr lang="en-US" sz="1700" b="0" i="0" dirty="0">
                <a:solidFill>
                  <a:srgbClr val="000000"/>
                </a:solidFill>
                <a:effectLst/>
                <a:latin typeface="Avenir Next LT Pro Light" panose="020B0304020202020204" pitchFamily="34" charset="0"/>
              </a:rPr>
              <a:t>utreach </a:t>
            </a:r>
          </a:p>
          <a:p>
            <a:pPr lvl="2">
              <a:buFont typeface="Abadi Extra Light" panose="020B0204020104020204" pitchFamily="34" charset="0"/>
              <a:buChar char="»"/>
            </a:pPr>
            <a:r>
              <a:rPr lang="en-US" sz="1700" b="0" i="0" dirty="0">
                <a:solidFill>
                  <a:srgbClr val="000000"/>
                </a:solidFill>
                <a:effectLst/>
                <a:latin typeface="Avenir Next LT Pro Light" panose="020B0304020202020204" pitchFamily="34" charset="0"/>
              </a:rPr>
              <a:t>Data Advocacy</a:t>
            </a:r>
          </a:p>
          <a:p>
            <a:pPr lvl="2">
              <a:buFont typeface="Abadi Extra Light" panose="020B0204020104020204" pitchFamily="34" charset="0"/>
              <a:buChar char="»"/>
            </a:pPr>
            <a:r>
              <a:rPr lang="en-US" sz="1700" b="0" i="0" dirty="0">
                <a:solidFill>
                  <a:srgbClr val="000000"/>
                </a:solidFill>
                <a:effectLst/>
                <a:latin typeface="Avenir Next LT Pro Light" panose="020B0304020202020204" pitchFamily="34" charset="0"/>
              </a:rPr>
              <a:t>Business Model </a:t>
            </a:r>
            <a:br>
              <a:rPr lang="en-US" sz="1600" dirty="0">
                <a:solidFill>
                  <a:srgbClr val="000000"/>
                </a:solidFill>
                <a:latin typeface="Avenir Next LT Pro Light" panose="020B0304020202020204" pitchFamily="34" charset="0"/>
              </a:rPr>
            </a:br>
            <a:endParaRPr lang="en-US" sz="1600" dirty="0">
              <a:solidFill>
                <a:srgbClr val="000000"/>
              </a:solidFill>
              <a:latin typeface="Avenir Next LT Pro Light" panose="020B0304020202020204" pitchFamily="34" charset="0"/>
            </a:endParaRPr>
          </a:p>
          <a:p>
            <a:pPr marL="0" indent="0">
              <a:buNone/>
            </a:pPr>
            <a:r>
              <a:rPr lang="en-US" sz="2400" dirty="0">
                <a:solidFill>
                  <a:srgbClr val="000000"/>
                </a:solidFill>
                <a:latin typeface="Avenir Next LT Pro Light" panose="020B0304020202020204" pitchFamily="34" charset="0"/>
              </a:rPr>
              <a:t>Next Steps </a:t>
            </a:r>
            <a:endParaRPr lang="en-CA" sz="2400" dirty="0">
              <a:latin typeface="Avenir Next LT Pro Light" panose="020B0304020202020204" pitchFamily="34" charset="0"/>
            </a:endParaRPr>
          </a:p>
        </p:txBody>
      </p:sp>
      <p:sp>
        <p:nvSpPr>
          <p:cNvPr id="5" name="Rectangle 4">
            <a:extLst>
              <a:ext uri="{FF2B5EF4-FFF2-40B4-BE49-F238E27FC236}">
                <a16:creationId xmlns:a16="http://schemas.microsoft.com/office/drawing/2014/main" id="{C2917FAC-F67C-4DFD-843B-BE12FB94110F}"/>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09837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6BB2-FEAE-4D1B-8F26-0FC3476F0BEE}"/>
              </a:ext>
            </a:extLst>
          </p:cNvPr>
          <p:cNvSpPr>
            <a:spLocks noGrp="1"/>
          </p:cNvSpPr>
          <p:nvPr>
            <p:ph type="title"/>
          </p:nvPr>
        </p:nvSpPr>
        <p:spPr>
          <a:xfrm>
            <a:off x="838200" y="365125"/>
            <a:ext cx="10515600" cy="1562084"/>
          </a:xfrm>
        </p:spPr>
        <p:txBody>
          <a:bodyPr/>
          <a:lstStyle/>
          <a:p>
            <a:r>
              <a:rPr lang="en-CA" dirty="0">
                <a:solidFill>
                  <a:srgbClr val="365673"/>
                </a:solidFill>
                <a:latin typeface="Avenir Next LT Pro Demi" panose="020B0704020202020204" pitchFamily="34" charset="0"/>
              </a:rPr>
              <a:t>Safety Nets – Short-term Supportive Housing</a:t>
            </a:r>
          </a:p>
        </p:txBody>
      </p:sp>
      <p:sp>
        <p:nvSpPr>
          <p:cNvPr id="7" name="Rectangle 6">
            <a:extLst>
              <a:ext uri="{FF2B5EF4-FFF2-40B4-BE49-F238E27FC236}">
                <a16:creationId xmlns:a16="http://schemas.microsoft.com/office/drawing/2014/main" id="{C605B508-40DE-4E31-A2C4-8F69A4B218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6" name="Table 14">
            <a:extLst>
              <a:ext uri="{FF2B5EF4-FFF2-40B4-BE49-F238E27FC236}">
                <a16:creationId xmlns:a16="http://schemas.microsoft.com/office/drawing/2014/main" id="{4805CCC8-8C9E-4E38-98B3-1F9DB80D953F}"/>
              </a:ext>
            </a:extLst>
          </p:cNvPr>
          <p:cNvGraphicFramePr>
            <a:graphicFrameLocks noGrp="1"/>
          </p:cNvGraphicFramePr>
          <p:nvPr>
            <p:extLst>
              <p:ext uri="{D42A27DB-BD31-4B8C-83A1-F6EECF244321}">
                <p14:modId xmlns:p14="http://schemas.microsoft.com/office/powerpoint/2010/main" val="546888492"/>
              </p:ext>
            </p:extLst>
          </p:nvPr>
        </p:nvGraphicFramePr>
        <p:xfrm>
          <a:off x="694660" y="2506903"/>
          <a:ext cx="8300136" cy="1010920"/>
        </p:xfrm>
        <a:graphic>
          <a:graphicData uri="http://schemas.openxmlformats.org/drawingml/2006/table">
            <a:tbl>
              <a:tblPr firstRow="1" bandRow="1">
                <a:tableStyleId>{5C22544A-7EE6-4342-B048-85BDC9FD1C3A}</a:tableStyleId>
              </a:tblPr>
              <a:tblGrid>
                <a:gridCol w="2075034">
                  <a:extLst>
                    <a:ext uri="{9D8B030D-6E8A-4147-A177-3AD203B41FA5}">
                      <a16:colId xmlns:a16="http://schemas.microsoft.com/office/drawing/2014/main" val="2278036085"/>
                    </a:ext>
                  </a:extLst>
                </a:gridCol>
                <a:gridCol w="2075034">
                  <a:extLst>
                    <a:ext uri="{9D8B030D-6E8A-4147-A177-3AD203B41FA5}">
                      <a16:colId xmlns:a16="http://schemas.microsoft.com/office/drawing/2014/main" val="2246910995"/>
                    </a:ext>
                  </a:extLst>
                </a:gridCol>
                <a:gridCol w="1293802">
                  <a:extLst>
                    <a:ext uri="{9D8B030D-6E8A-4147-A177-3AD203B41FA5}">
                      <a16:colId xmlns:a16="http://schemas.microsoft.com/office/drawing/2014/main" val="2236844581"/>
                    </a:ext>
                  </a:extLst>
                </a:gridCol>
                <a:gridCol w="2856266">
                  <a:extLst>
                    <a:ext uri="{9D8B030D-6E8A-4147-A177-3AD203B41FA5}">
                      <a16:colId xmlns:a16="http://schemas.microsoft.com/office/drawing/2014/main" val="1432139727"/>
                    </a:ext>
                  </a:extLst>
                </a:gridCol>
              </a:tblGrid>
              <a:tr h="370840">
                <a:tc>
                  <a:txBody>
                    <a:bodyPr/>
                    <a:lstStyle/>
                    <a:p>
                      <a:pPr algn="l"/>
                      <a:r>
                        <a:rPr lang="en-CA" dirty="0">
                          <a:solidFill>
                            <a:schemeClr val="bg1"/>
                          </a:solidFill>
                          <a:latin typeface="Avenir Next LT Pro Demi" panose="020B0704020202020204" pitchFamily="34" charset="0"/>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tc>
                  <a:txBody>
                    <a:bodyPr/>
                    <a:lstStyle/>
                    <a:p>
                      <a:pPr algn="l"/>
                      <a:r>
                        <a:rPr lang="en-CA" dirty="0">
                          <a:solidFill>
                            <a:schemeClr val="bg1"/>
                          </a:solidFill>
                          <a:latin typeface="Avenir Next LT Pro Demi" panose="020B07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E5C"/>
                    </a:solidFill>
                  </a:tcPr>
                </a:tc>
                <a:extLst>
                  <a:ext uri="{0D108BD9-81ED-4DB2-BD59-A6C34878D82A}">
                    <a16:rowId xmlns:a16="http://schemas.microsoft.com/office/drawing/2014/main" val="2330475556"/>
                  </a:ext>
                </a:extLst>
              </a:tr>
              <a:tr h="370840">
                <a:tc>
                  <a:txBody>
                    <a:bodyPr/>
                    <a:lstStyle/>
                    <a:p>
                      <a:pPr algn="l"/>
                      <a:r>
                        <a:rPr lang="en-CA" dirty="0">
                          <a:solidFill>
                            <a:schemeClr val="tx1"/>
                          </a:solidFill>
                          <a:latin typeface="Avenir Next LT Pro Light" panose="020B0304020202020204" pitchFamily="34" charset="0"/>
                        </a:rPr>
                        <a:t>Supportive short-term housing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CAEH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TBD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dirty="0">
                          <a:solidFill>
                            <a:schemeClr val="tx1"/>
                          </a:solidFill>
                          <a:latin typeface="Avenir Next LT Pro Light" panose="020B0304020202020204" pitchFamily="34" charset="0"/>
                        </a:rPr>
                        <a:t>Based on emerging partnership with CAEH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702175"/>
                  </a:ext>
                </a:extLst>
              </a:tr>
            </a:tbl>
          </a:graphicData>
        </a:graphic>
      </p:graphicFrame>
      <p:pic>
        <p:nvPicPr>
          <p:cNvPr id="17" name="Picture 16">
            <a:extLst>
              <a:ext uri="{FF2B5EF4-FFF2-40B4-BE49-F238E27FC236}">
                <a16:creationId xmlns:a16="http://schemas.microsoft.com/office/drawing/2014/main" id="{2532E117-3C9C-4781-A054-B61BB5644415}"/>
              </a:ext>
            </a:extLst>
          </p:cNvPr>
          <p:cNvPicPr>
            <a:picLocks noChangeAspect="1"/>
          </p:cNvPicPr>
          <p:nvPr/>
        </p:nvPicPr>
        <p:blipFill rotWithShape="1">
          <a:blip r:embed="rId2"/>
          <a:srcRect l="-21231" t="-3699" r="-14346" b="-14839"/>
          <a:stretch/>
        </p:blipFill>
        <p:spPr>
          <a:xfrm>
            <a:off x="8673283" y="3856610"/>
            <a:ext cx="3674648" cy="3220665"/>
          </a:xfrm>
          <a:prstGeom prst="rect">
            <a:avLst/>
          </a:prstGeom>
        </p:spPr>
      </p:pic>
      <p:sp>
        <p:nvSpPr>
          <p:cNvPr id="18" name="Partial Circle 17">
            <a:extLst>
              <a:ext uri="{FF2B5EF4-FFF2-40B4-BE49-F238E27FC236}">
                <a16:creationId xmlns:a16="http://schemas.microsoft.com/office/drawing/2014/main" id="{7C32074D-BEDC-4BC2-BE85-9545728F9C86}"/>
              </a:ext>
            </a:extLst>
          </p:cNvPr>
          <p:cNvSpPr/>
          <p:nvPr/>
        </p:nvSpPr>
        <p:spPr>
          <a:xfrm rot="17497931">
            <a:off x="9433375" y="4191638"/>
            <a:ext cx="2320047" cy="2336863"/>
          </a:xfrm>
          <a:prstGeom prst="pie">
            <a:avLst>
              <a:gd name="adj1" fmla="val 2253502"/>
              <a:gd name="adj2" fmla="val 20258722"/>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883709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FBF2C3-14F2-4BB8-BF29-2A34060E180B}"/>
              </a:ext>
            </a:extLst>
          </p:cNvPr>
          <p:cNvPicPr>
            <a:picLocks noGrp="1" noChangeAspect="1"/>
          </p:cNvPicPr>
          <p:nvPr>
            <p:ph idx="1"/>
          </p:nvPr>
        </p:nvPicPr>
        <p:blipFill>
          <a:blip r:embed="rId2"/>
          <a:stretch>
            <a:fillRect/>
          </a:stretch>
        </p:blipFill>
        <p:spPr>
          <a:xfrm>
            <a:off x="7670222" y="1504159"/>
            <a:ext cx="3877965" cy="5067209"/>
          </a:xfrm>
          <a:ln>
            <a:solidFill>
              <a:schemeClr val="tx1"/>
            </a:solidFill>
          </a:ln>
        </p:spPr>
      </p:pic>
      <p:pic>
        <p:nvPicPr>
          <p:cNvPr id="7" name="Picture 6">
            <a:extLst>
              <a:ext uri="{FF2B5EF4-FFF2-40B4-BE49-F238E27FC236}">
                <a16:creationId xmlns:a16="http://schemas.microsoft.com/office/drawing/2014/main" id="{BAE4A121-5803-4DB9-AABF-D5D5234418C2}"/>
              </a:ext>
            </a:extLst>
          </p:cNvPr>
          <p:cNvPicPr>
            <a:picLocks noChangeAspect="1"/>
          </p:cNvPicPr>
          <p:nvPr/>
        </p:nvPicPr>
        <p:blipFill>
          <a:blip r:embed="rId3"/>
          <a:stretch>
            <a:fillRect/>
          </a:stretch>
        </p:blipFill>
        <p:spPr>
          <a:xfrm>
            <a:off x="513926" y="1504159"/>
            <a:ext cx="6773565" cy="4827634"/>
          </a:xfrm>
          <a:prstGeom prst="rect">
            <a:avLst/>
          </a:prstGeom>
          <a:ln>
            <a:solidFill>
              <a:schemeClr val="tx1"/>
            </a:solidFill>
          </a:ln>
        </p:spPr>
      </p:pic>
      <p:sp>
        <p:nvSpPr>
          <p:cNvPr id="12" name="TextBox 11">
            <a:extLst>
              <a:ext uri="{FF2B5EF4-FFF2-40B4-BE49-F238E27FC236}">
                <a16:creationId xmlns:a16="http://schemas.microsoft.com/office/drawing/2014/main" id="{9E85E9E4-3A05-4E28-B8A1-9AC2E5DDE0ED}"/>
              </a:ext>
            </a:extLst>
          </p:cNvPr>
          <p:cNvSpPr txBox="1"/>
          <p:nvPr/>
        </p:nvSpPr>
        <p:spPr>
          <a:xfrm>
            <a:off x="513926" y="993927"/>
            <a:ext cx="2157845" cy="523220"/>
          </a:xfrm>
          <a:prstGeom prst="rect">
            <a:avLst/>
          </a:prstGeom>
          <a:noFill/>
        </p:spPr>
        <p:txBody>
          <a:bodyPr wrap="square">
            <a:spAutoFit/>
          </a:bodyPr>
          <a:lstStyle/>
          <a:p>
            <a:r>
              <a:rPr lang="en-CA" sz="2800" b="0" dirty="0">
                <a:solidFill>
                  <a:srgbClr val="D98032"/>
                </a:solidFill>
                <a:latin typeface="Avenir Next LT Pro Demi" panose="020B0704020202020204" pitchFamily="34" charset="0"/>
              </a:rPr>
              <a:t>Dashboard</a:t>
            </a:r>
          </a:p>
        </p:txBody>
      </p:sp>
      <p:sp>
        <p:nvSpPr>
          <p:cNvPr id="13" name="TextBox 12">
            <a:extLst>
              <a:ext uri="{FF2B5EF4-FFF2-40B4-BE49-F238E27FC236}">
                <a16:creationId xmlns:a16="http://schemas.microsoft.com/office/drawing/2014/main" id="{5490AA47-AF2C-434A-95A3-E6886EE56246}"/>
              </a:ext>
            </a:extLst>
          </p:cNvPr>
          <p:cNvSpPr txBox="1"/>
          <p:nvPr/>
        </p:nvSpPr>
        <p:spPr>
          <a:xfrm>
            <a:off x="7670222" y="993927"/>
            <a:ext cx="2157845" cy="523220"/>
          </a:xfrm>
          <a:prstGeom prst="rect">
            <a:avLst/>
          </a:prstGeom>
          <a:noFill/>
        </p:spPr>
        <p:txBody>
          <a:bodyPr wrap="square">
            <a:spAutoFit/>
          </a:bodyPr>
          <a:lstStyle/>
          <a:p>
            <a:r>
              <a:rPr lang="en-CA" sz="2800" b="0" dirty="0">
                <a:solidFill>
                  <a:srgbClr val="D98032"/>
                </a:solidFill>
                <a:latin typeface="Avenir Next LT Pro Demi" panose="020B0704020202020204" pitchFamily="34" charset="0"/>
              </a:rPr>
              <a:t>Storyboard</a:t>
            </a:r>
          </a:p>
        </p:txBody>
      </p:sp>
      <p:sp>
        <p:nvSpPr>
          <p:cNvPr id="15" name="Rectangle 14">
            <a:extLst>
              <a:ext uri="{FF2B5EF4-FFF2-40B4-BE49-F238E27FC236}">
                <a16:creationId xmlns:a16="http://schemas.microsoft.com/office/drawing/2014/main" id="{C900E8F2-836C-4A8F-82D3-D820D5581529}"/>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itle 1">
            <a:extLst>
              <a:ext uri="{FF2B5EF4-FFF2-40B4-BE49-F238E27FC236}">
                <a16:creationId xmlns:a16="http://schemas.microsoft.com/office/drawing/2014/main" id="{35CD2037-43C3-4DA4-B637-2A1CBC29B4DF}"/>
              </a:ext>
            </a:extLst>
          </p:cNvPr>
          <p:cNvSpPr>
            <a:spLocks noGrp="1"/>
          </p:cNvSpPr>
          <p:nvPr>
            <p:ph type="title"/>
          </p:nvPr>
        </p:nvSpPr>
        <p:spPr>
          <a:xfrm>
            <a:off x="139316" y="-70026"/>
            <a:ext cx="10515600" cy="1325563"/>
          </a:xfrm>
        </p:spPr>
        <p:txBody>
          <a:bodyPr/>
          <a:lstStyle/>
          <a:p>
            <a:r>
              <a:rPr lang="en-CA" dirty="0">
                <a:solidFill>
                  <a:srgbClr val="365673"/>
                </a:solidFill>
                <a:latin typeface="Avenir Next LT Pro Demi" panose="020B0704020202020204" pitchFamily="34" charset="0"/>
              </a:rPr>
              <a:t>Data Visualization </a:t>
            </a:r>
          </a:p>
        </p:txBody>
      </p:sp>
    </p:spTree>
    <p:extLst>
      <p:ext uri="{BB962C8B-B14F-4D97-AF65-F5344CB8AC3E}">
        <p14:creationId xmlns:p14="http://schemas.microsoft.com/office/powerpoint/2010/main" val="497019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BDA60D-785E-4E1B-A368-030A867B9495}"/>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1">
            <a:extLst>
              <a:ext uri="{FF2B5EF4-FFF2-40B4-BE49-F238E27FC236}">
                <a16:creationId xmlns:a16="http://schemas.microsoft.com/office/drawing/2014/main" id="{4991B0B7-6967-4C61-AF52-98907275D035}"/>
              </a:ext>
            </a:extLst>
          </p:cNvPr>
          <p:cNvSpPr>
            <a:spLocks noGrp="1"/>
          </p:cNvSpPr>
          <p:nvPr>
            <p:ph type="title"/>
          </p:nvPr>
        </p:nvSpPr>
        <p:spPr>
          <a:xfrm>
            <a:off x="245918" y="123045"/>
            <a:ext cx="10515600" cy="1325563"/>
          </a:xfrm>
        </p:spPr>
        <p:txBody>
          <a:bodyPr/>
          <a:lstStyle/>
          <a:p>
            <a:r>
              <a:rPr lang="en-CA" dirty="0">
                <a:solidFill>
                  <a:srgbClr val="365673"/>
                </a:solidFill>
                <a:latin typeface="Avenir Next LT Pro Demi" panose="020B0704020202020204" pitchFamily="34" charset="0"/>
              </a:rPr>
              <a:t>Data Visualization </a:t>
            </a:r>
          </a:p>
        </p:txBody>
      </p:sp>
      <p:sp>
        <p:nvSpPr>
          <p:cNvPr id="8" name="Oval 7">
            <a:extLst>
              <a:ext uri="{FF2B5EF4-FFF2-40B4-BE49-F238E27FC236}">
                <a16:creationId xmlns:a16="http://schemas.microsoft.com/office/drawing/2014/main" id="{C2FF805B-65BF-4409-8F74-85E809A14B5B}"/>
              </a:ext>
            </a:extLst>
          </p:cNvPr>
          <p:cNvSpPr/>
          <p:nvPr/>
        </p:nvSpPr>
        <p:spPr>
          <a:xfrm>
            <a:off x="4667447" y="1093905"/>
            <a:ext cx="6908025" cy="5577858"/>
          </a:xfrm>
          <a:prstGeom prst="ellipse">
            <a:avLst/>
          </a:prstGeom>
          <a:noFill/>
          <a:ln>
            <a:solidFill>
              <a:srgbClr val="D98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D98032"/>
              </a:solidFill>
            </a:endParaRPr>
          </a:p>
        </p:txBody>
      </p:sp>
      <p:sp>
        <p:nvSpPr>
          <p:cNvPr id="10" name="Oval 9">
            <a:extLst>
              <a:ext uri="{FF2B5EF4-FFF2-40B4-BE49-F238E27FC236}">
                <a16:creationId xmlns:a16="http://schemas.microsoft.com/office/drawing/2014/main" id="{F97C94FE-EDC7-4C00-96B7-EB20D6FB1D9A}"/>
              </a:ext>
            </a:extLst>
          </p:cNvPr>
          <p:cNvSpPr/>
          <p:nvPr/>
        </p:nvSpPr>
        <p:spPr>
          <a:xfrm>
            <a:off x="921328" y="1163930"/>
            <a:ext cx="7356764" cy="5507833"/>
          </a:xfrm>
          <a:prstGeom prst="ellipse">
            <a:avLst/>
          </a:prstGeom>
          <a:noFill/>
          <a:ln>
            <a:solidFill>
              <a:srgbClr val="D98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D98032"/>
              </a:solidFill>
            </a:endParaRPr>
          </a:p>
        </p:txBody>
      </p:sp>
      <p:sp>
        <p:nvSpPr>
          <p:cNvPr id="11" name="TextBox 10">
            <a:extLst>
              <a:ext uri="{FF2B5EF4-FFF2-40B4-BE49-F238E27FC236}">
                <a16:creationId xmlns:a16="http://schemas.microsoft.com/office/drawing/2014/main" id="{CE305BF0-84F0-44A7-A799-96F5E37EEE91}"/>
              </a:ext>
            </a:extLst>
          </p:cNvPr>
          <p:cNvSpPr txBox="1"/>
          <p:nvPr/>
        </p:nvSpPr>
        <p:spPr>
          <a:xfrm>
            <a:off x="1585963" y="2023996"/>
            <a:ext cx="3081484" cy="4308872"/>
          </a:xfrm>
          <a:prstGeom prst="rect">
            <a:avLst/>
          </a:prstGeom>
          <a:noFill/>
        </p:spPr>
        <p:txBody>
          <a:bodyPr wrap="square">
            <a:spAutoFit/>
          </a:bodyPr>
          <a:lstStyle/>
          <a:p>
            <a:pPr algn="ctr"/>
            <a:endParaRPr lang="en-CA" sz="1600" dirty="0">
              <a:latin typeface="Avenir Next LT Pro Light" panose="020B0304020202020204" pitchFamily="34" charset="0"/>
            </a:endParaRPr>
          </a:p>
          <a:p>
            <a:pPr algn="ctr"/>
            <a:r>
              <a:rPr lang="en-CA" sz="1600" dirty="0">
                <a:latin typeface="Avenir Next LT Pro Light" panose="020B0304020202020204" pitchFamily="34" charset="0"/>
              </a:rPr>
              <a:t>Detailed, disaggregation of housing data. Ability to compare between communities; detailed overview of single community</a:t>
            </a:r>
          </a:p>
          <a:p>
            <a:pPr algn="ctr"/>
            <a:endParaRPr lang="en-CA" sz="1600" dirty="0">
              <a:latin typeface="Avenir Next LT Pro Light" panose="020B0304020202020204" pitchFamily="34" charset="0"/>
            </a:endParaRPr>
          </a:p>
          <a:p>
            <a:pPr algn="ctr"/>
            <a:r>
              <a:rPr lang="en-CA" sz="1600" dirty="0">
                <a:latin typeface="Avenir Next LT Pro Light" panose="020B0304020202020204" pitchFamily="34" charset="0"/>
              </a:rPr>
              <a:t>User completes analysis; time consuming and user must have some capacity for data analysis</a:t>
            </a:r>
          </a:p>
          <a:p>
            <a:pPr algn="ctr"/>
            <a:endParaRPr lang="en-CA" sz="1600" dirty="0">
              <a:latin typeface="Avenir Next LT Pro Light" panose="020B0304020202020204" pitchFamily="34" charset="0"/>
            </a:endParaRPr>
          </a:p>
          <a:p>
            <a:pPr algn="ctr"/>
            <a:r>
              <a:rPr lang="en-CA" sz="1600" dirty="0">
                <a:latin typeface="Avenir Next LT Pro Light" panose="020B0304020202020204" pitchFamily="34" charset="0"/>
              </a:rPr>
              <a:t>Able to toggle between variables and customize to unique circumstances</a:t>
            </a:r>
          </a:p>
          <a:p>
            <a:endParaRPr lang="en-CA" sz="1600" dirty="0">
              <a:latin typeface="Avenir Next LT Pro Light" panose="020B0304020202020204" pitchFamily="34" charset="0"/>
            </a:endParaRPr>
          </a:p>
          <a:p>
            <a:endParaRPr lang="en-CA" sz="1600" dirty="0">
              <a:latin typeface="Avenir Next LT Pro Light" panose="020B0304020202020204" pitchFamily="34" charset="0"/>
            </a:endParaRPr>
          </a:p>
          <a:p>
            <a:endParaRPr lang="en-CA" sz="1600" dirty="0">
              <a:latin typeface="Avenir Next LT Pro Light" panose="020B0304020202020204" pitchFamily="34" charset="0"/>
            </a:endParaRPr>
          </a:p>
        </p:txBody>
      </p:sp>
      <p:sp>
        <p:nvSpPr>
          <p:cNvPr id="12" name="TextBox 11">
            <a:extLst>
              <a:ext uri="{FF2B5EF4-FFF2-40B4-BE49-F238E27FC236}">
                <a16:creationId xmlns:a16="http://schemas.microsoft.com/office/drawing/2014/main" id="{2BE21451-DF1B-48A4-89E0-D56620FD6102}"/>
              </a:ext>
            </a:extLst>
          </p:cNvPr>
          <p:cNvSpPr txBox="1"/>
          <p:nvPr/>
        </p:nvSpPr>
        <p:spPr>
          <a:xfrm>
            <a:off x="5498720" y="1787954"/>
            <a:ext cx="1903459" cy="4031873"/>
          </a:xfrm>
          <a:prstGeom prst="rect">
            <a:avLst/>
          </a:prstGeom>
          <a:noFill/>
        </p:spPr>
        <p:txBody>
          <a:bodyPr wrap="square">
            <a:spAutoFit/>
          </a:bodyPr>
          <a:lstStyle/>
          <a:p>
            <a:pPr algn="ctr"/>
            <a:r>
              <a:rPr lang="en-CA" sz="1600" dirty="0">
                <a:latin typeface="Avenir Next LT Pro Light" panose="020B0304020202020204" pitchFamily="34" charset="0"/>
              </a:rPr>
              <a:t>Designed to support housing decisions </a:t>
            </a:r>
          </a:p>
          <a:p>
            <a:pPr algn="ctr"/>
            <a:endParaRPr lang="en-CA" sz="1600" dirty="0">
              <a:latin typeface="Avenir Next LT Pro Light" panose="020B0304020202020204" pitchFamily="34" charset="0"/>
            </a:endParaRPr>
          </a:p>
          <a:p>
            <a:pPr algn="ctr"/>
            <a:r>
              <a:rPr lang="en-CA" sz="1600" dirty="0">
                <a:latin typeface="Avenir Next LT Pro Light" panose="020B0304020202020204" pitchFamily="34" charset="0"/>
              </a:rPr>
              <a:t>Organized around wheel-house model</a:t>
            </a:r>
          </a:p>
          <a:p>
            <a:pPr algn="ctr"/>
            <a:endParaRPr lang="en-CA" sz="1600" dirty="0">
              <a:latin typeface="Avenir Next LT Pro Light" panose="020B0304020202020204" pitchFamily="34" charset="0"/>
            </a:endParaRPr>
          </a:p>
          <a:p>
            <a:pPr algn="ctr"/>
            <a:r>
              <a:rPr lang="en-CA" sz="1600" dirty="0">
                <a:latin typeface="Avenir Next LT Pro Light" panose="020B0304020202020204" pitchFamily="34" charset="0"/>
              </a:rPr>
              <a:t>Based off complex, multi-dimensional data sets </a:t>
            </a:r>
          </a:p>
          <a:p>
            <a:pPr algn="ctr"/>
            <a:endParaRPr lang="en-CA" sz="1600" dirty="0">
              <a:latin typeface="Avenir Next LT Pro Light" panose="020B0304020202020204" pitchFamily="34" charset="0"/>
            </a:endParaRPr>
          </a:p>
          <a:p>
            <a:pPr algn="ctr"/>
            <a:r>
              <a:rPr lang="en-CA" sz="1600" dirty="0">
                <a:latin typeface="Avenir Next LT Pro Light" panose="020B0304020202020204" pitchFamily="34" charset="0"/>
              </a:rPr>
              <a:t>Can generate datasets and graphics</a:t>
            </a:r>
          </a:p>
        </p:txBody>
      </p:sp>
      <p:sp>
        <p:nvSpPr>
          <p:cNvPr id="14" name="TextBox 13">
            <a:extLst>
              <a:ext uri="{FF2B5EF4-FFF2-40B4-BE49-F238E27FC236}">
                <a16:creationId xmlns:a16="http://schemas.microsoft.com/office/drawing/2014/main" id="{3D995D85-6077-44B8-BCB6-032A4EEA62F8}"/>
              </a:ext>
            </a:extLst>
          </p:cNvPr>
          <p:cNvSpPr txBox="1"/>
          <p:nvPr/>
        </p:nvSpPr>
        <p:spPr>
          <a:xfrm>
            <a:off x="8140701" y="2317611"/>
            <a:ext cx="2912918" cy="3877985"/>
          </a:xfrm>
          <a:prstGeom prst="rect">
            <a:avLst/>
          </a:prstGeom>
          <a:noFill/>
        </p:spPr>
        <p:txBody>
          <a:bodyPr wrap="square">
            <a:spAutoFit/>
          </a:bodyPr>
          <a:lstStyle/>
          <a:p>
            <a:pPr algn="ctr"/>
            <a:r>
              <a:rPr lang="en-CA" sz="1600" dirty="0">
                <a:latin typeface="Avenir Next LT Pro Light" panose="020B0304020202020204" pitchFamily="34" charset="0"/>
              </a:rPr>
              <a:t>Auto-populated suite of graphics; easy to use regardless of data capacity  </a:t>
            </a:r>
          </a:p>
          <a:p>
            <a:pPr algn="ctr"/>
            <a:endParaRPr lang="en-CA" sz="1600" dirty="0">
              <a:latin typeface="Avenir Next LT Pro Light" panose="020B0304020202020204" pitchFamily="34" charset="0"/>
            </a:endParaRPr>
          </a:p>
          <a:p>
            <a:pPr algn="ctr"/>
            <a:r>
              <a:rPr lang="en-CA" sz="1600" dirty="0">
                <a:latin typeface="Avenir Next LT Pro Light" panose="020B0304020202020204" pitchFamily="34" charset="0"/>
              </a:rPr>
              <a:t>Provides quick, easy to understand snapshot of community </a:t>
            </a:r>
          </a:p>
          <a:p>
            <a:pPr algn="ctr"/>
            <a:endParaRPr lang="en-CA" sz="1600" dirty="0">
              <a:latin typeface="Avenir Next LT Pro Light" panose="020B0304020202020204" pitchFamily="34" charset="0"/>
            </a:endParaRPr>
          </a:p>
          <a:p>
            <a:pPr algn="ctr"/>
            <a:r>
              <a:rPr lang="en-CA" sz="1600" dirty="0">
                <a:latin typeface="Avenir Next LT Pro Light" panose="020B0304020202020204" pitchFamily="34" charset="0"/>
              </a:rPr>
              <a:t>Based on a set of predetermined indicators; no ability to customize </a:t>
            </a:r>
          </a:p>
          <a:p>
            <a:pPr algn="ctr"/>
            <a:endParaRPr lang="en-CA" sz="1600" dirty="0">
              <a:latin typeface="Avenir Next LT Pro Light" panose="020B0304020202020204" pitchFamily="34" charset="0"/>
            </a:endParaRPr>
          </a:p>
          <a:p>
            <a:pPr algn="ctr"/>
            <a:endParaRPr lang="en-CA" dirty="0">
              <a:latin typeface="Avenir Next LT Pro Light" panose="020B0304020202020204" pitchFamily="34" charset="0"/>
            </a:endParaRPr>
          </a:p>
          <a:p>
            <a:pPr algn="ctr"/>
            <a:endParaRPr lang="en-CA" dirty="0">
              <a:latin typeface="Avenir Next LT Pro Light" panose="020B0304020202020204" pitchFamily="34" charset="0"/>
            </a:endParaRPr>
          </a:p>
          <a:p>
            <a:pPr algn="ctr"/>
            <a:r>
              <a:rPr lang="en-CA" dirty="0">
                <a:latin typeface="Avenir Next LT Pro Light" panose="020B0304020202020204" pitchFamily="34" charset="0"/>
              </a:rPr>
              <a:t> </a:t>
            </a:r>
          </a:p>
        </p:txBody>
      </p:sp>
      <p:sp>
        <p:nvSpPr>
          <p:cNvPr id="16" name="TextBox 15">
            <a:extLst>
              <a:ext uri="{FF2B5EF4-FFF2-40B4-BE49-F238E27FC236}">
                <a16:creationId xmlns:a16="http://schemas.microsoft.com/office/drawing/2014/main" id="{E6306E59-EC4F-437D-9751-9BC86228219D}"/>
              </a:ext>
            </a:extLst>
          </p:cNvPr>
          <p:cNvSpPr txBox="1"/>
          <p:nvPr/>
        </p:nvSpPr>
        <p:spPr>
          <a:xfrm>
            <a:off x="3345873" y="1457844"/>
            <a:ext cx="2157845" cy="523220"/>
          </a:xfrm>
          <a:prstGeom prst="rect">
            <a:avLst/>
          </a:prstGeom>
          <a:noFill/>
        </p:spPr>
        <p:txBody>
          <a:bodyPr wrap="square">
            <a:spAutoFit/>
          </a:bodyPr>
          <a:lstStyle/>
          <a:p>
            <a:pPr algn="ctr"/>
            <a:r>
              <a:rPr lang="en-CA" sz="2800" b="0" dirty="0">
                <a:solidFill>
                  <a:srgbClr val="365673"/>
                </a:solidFill>
                <a:latin typeface="Avenir Next LT Pro Demi" panose="020B0704020202020204" pitchFamily="34" charset="0"/>
              </a:rPr>
              <a:t>Dashboards</a:t>
            </a:r>
          </a:p>
        </p:txBody>
      </p:sp>
      <p:sp>
        <p:nvSpPr>
          <p:cNvPr id="17" name="TextBox 16">
            <a:extLst>
              <a:ext uri="{FF2B5EF4-FFF2-40B4-BE49-F238E27FC236}">
                <a16:creationId xmlns:a16="http://schemas.microsoft.com/office/drawing/2014/main" id="{740A622B-9F3D-4249-B5A7-9B953DF773FB}"/>
              </a:ext>
            </a:extLst>
          </p:cNvPr>
          <p:cNvSpPr txBox="1"/>
          <p:nvPr/>
        </p:nvSpPr>
        <p:spPr>
          <a:xfrm>
            <a:off x="7286721" y="1437977"/>
            <a:ext cx="2319389" cy="523220"/>
          </a:xfrm>
          <a:prstGeom prst="rect">
            <a:avLst/>
          </a:prstGeom>
          <a:noFill/>
        </p:spPr>
        <p:txBody>
          <a:bodyPr wrap="square">
            <a:spAutoFit/>
          </a:bodyPr>
          <a:lstStyle/>
          <a:p>
            <a:pPr algn="ctr"/>
            <a:r>
              <a:rPr lang="en-CA" sz="2800" b="0" dirty="0">
                <a:solidFill>
                  <a:srgbClr val="365673"/>
                </a:solidFill>
                <a:latin typeface="Avenir Next LT Pro Demi" panose="020B0704020202020204" pitchFamily="34" charset="0"/>
              </a:rPr>
              <a:t>Storyboard</a:t>
            </a:r>
          </a:p>
        </p:txBody>
      </p:sp>
    </p:spTree>
    <p:extLst>
      <p:ext uri="{BB962C8B-B14F-4D97-AF65-F5344CB8AC3E}">
        <p14:creationId xmlns:p14="http://schemas.microsoft.com/office/powerpoint/2010/main" val="3359013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9438099-F511-4CF6-B18E-E922F05F9E49}"/>
              </a:ext>
            </a:extLst>
          </p:cNvPr>
          <p:cNvPicPr>
            <a:picLocks noGrp="1" noChangeAspect="1"/>
          </p:cNvPicPr>
          <p:nvPr>
            <p:ph idx="1"/>
          </p:nvPr>
        </p:nvPicPr>
        <p:blipFill>
          <a:blip r:embed="rId2"/>
          <a:stretch>
            <a:fillRect/>
          </a:stretch>
        </p:blipFill>
        <p:spPr>
          <a:xfrm>
            <a:off x="1585943" y="1998082"/>
            <a:ext cx="9020114" cy="4367992"/>
          </a:xfrm>
          <a:ln>
            <a:solidFill>
              <a:schemeClr val="tx1"/>
            </a:solidFill>
          </a:ln>
        </p:spPr>
      </p:pic>
      <p:sp>
        <p:nvSpPr>
          <p:cNvPr id="4" name="Rectangle 3">
            <a:extLst>
              <a:ext uri="{FF2B5EF4-FFF2-40B4-BE49-F238E27FC236}">
                <a16:creationId xmlns:a16="http://schemas.microsoft.com/office/drawing/2014/main" id="{C97DCACB-1D68-4230-8938-F27862F7FAAC}"/>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2F818E81-89D8-43B6-BB5C-613797873F47}"/>
              </a:ext>
            </a:extLst>
          </p:cNvPr>
          <p:cNvSpPr/>
          <p:nvPr/>
        </p:nvSpPr>
        <p:spPr>
          <a:xfrm>
            <a:off x="4665518" y="1914224"/>
            <a:ext cx="737755" cy="504012"/>
          </a:xfrm>
          <a:prstGeom prst="ellipse">
            <a:avLst/>
          </a:prstGeom>
          <a:noFill/>
          <a:ln w="38100">
            <a:solidFill>
              <a:srgbClr val="D98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a:extLst>
              <a:ext uri="{FF2B5EF4-FFF2-40B4-BE49-F238E27FC236}">
                <a16:creationId xmlns:a16="http://schemas.microsoft.com/office/drawing/2014/main" id="{5E7A1740-D216-4117-A3CE-CBDB0CE4786D}"/>
              </a:ext>
            </a:extLst>
          </p:cNvPr>
          <p:cNvCxnSpPr>
            <a:cxnSpLocks/>
            <a:stCxn id="13" idx="2"/>
          </p:cNvCxnSpPr>
          <p:nvPr/>
        </p:nvCxnSpPr>
        <p:spPr>
          <a:xfrm flipH="1">
            <a:off x="5462155" y="1461636"/>
            <a:ext cx="2833254" cy="70459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133A601F-CB88-4154-92E2-CC5399DBFF8D}"/>
              </a:ext>
            </a:extLst>
          </p:cNvPr>
          <p:cNvSpPr txBox="1"/>
          <p:nvPr/>
        </p:nvSpPr>
        <p:spPr>
          <a:xfrm>
            <a:off x="6667500" y="1092304"/>
            <a:ext cx="3255818" cy="369332"/>
          </a:xfrm>
          <a:prstGeom prst="rect">
            <a:avLst/>
          </a:prstGeom>
          <a:noFill/>
        </p:spPr>
        <p:txBody>
          <a:bodyPr wrap="square" rtlCol="0">
            <a:spAutoFit/>
          </a:bodyPr>
          <a:lstStyle/>
          <a:p>
            <a:pPr algn="ctr"/>
            <a:r>
              <a:rPr lang="en-CA" dirty="0">
                <a:latin typeface="Avenir Next LT Pro Demi" panose="020B0704020202020204" pitchFamily="34" charset="0"/>
              </a:rPr>
              <a:t>Solutions Lab Housing Portal </a:t>
            </a:r>
          </a:p>
        </p:txBody>
      </p:sp>
      <p:sp>
        <p:nvSpPr>
          <p:cNvPr id="14" name="Title 1">
            <a:extLst>
              <a:ext uri="{FF2B5EF4-FFF2-40B4-BE49-F238E27FC236}">
                <a16:creationId xmlns:a16="http://schemas.microsoft.com/office/drawing/2014/main" id="{19E165C3-B382-4B67-B75D-9CCB55E53F20}"/>
              </a:ext>
            </a:extLst>
          </p:cNvPr>
          <p:cNvSpPr>
            <a:spLocks noGrp="1"/>
          </p:cNvSpPr>
          <p:nvPr>
            <p:ph type="title"/>
          </p:nvPr>
        </p:nvSpPr>
        <p:spPr>
          <a:xfrm>
            <a:off x="419100" y="-11881"/>
            <a:ext cx="10515600" cy="1325563"/>
          </a:xfrm>
        </p:spPr>
        <p:txBody>
          <a:bodyPr/>
          <a:lstStyle/>
          <a:p>
            <a:r>
              <a:rPr lang="en-CA" dirty="0">
                <a:solidFill>
                  <a:srgbClr val="365673"/>
                </a:solidFill>
                <a:latin typeface="Avenir Next LT Pro Demi" panose="020B0704020202020204" pitchFamily="34" charset="0"/>
              </a:rPr>
              <a:t>Accessing the Housing Portal </a:t>
            </a:r>
          </a:p>
        </p:txBody>
      </p:sp>
      <p:sp>
        <p:nvSpPr>
          <p:cNvPr id="18" name="TextBox 17">
            <a:extLst>
              <a:ext uri="{FF2B5EF4-FFF2-40B4-BE49-F238E27FC236}">
                <a16:creationId xmlns:a16="http://schemas.microsoft.com/office/drawing/2014/main" id="{CB72D355-D7E2-4E55-80DE-A85C7B18500D}"/>
              </a:ext>
            </a:extLst>
          </p:cNvPr>
          <p:cNvSpPr txBox="1"/>
          <p:nvPr/>
        </p:nvSpPr>
        <p:spPr>
          <a:xfrm>
            <a:off x="0" y="6550223"/>
            <a:ext cx="10723418" cy="307777"/>
          </a:xfrm>
          <a:prstGeom prst="rect">
            <a:avLst/>
          </a:prstGeom>
          <a:noFill/>
        </p:spPr>
        <p:txBody>
          <a:bodyPr wrap="square">
            <a:spAutoFit/>
          </a:bodyPr>
          <a:lstStyle/>
          <a:p>
            <a:r>
              <a:rPr lang="en-CA" sz="1400" dirty="0">
                <a:solidFill>
                  <a:srgbClr val="365673"/>
                </a:solidFill>
                <a:latin typeface="Avenir Next LT Pro Demi" panose="020B0704020202020204" pitchFamily="34" charset="0"/>
              </a:rPr>
              <a:t>https://communitydata.ca/content/solutions-lab-community-decision-making-tools-housing-issues</a:t>
            </a:r>
            <a:endParaRPr lang="en-CA" sz="1400" dirty="0"/>
          </a:p>
        </p:txBody>
      </p:sp>
    </p:spTree>
    <p:extLst>
      <p:ext uri="{BB962C8B-B14F-4D97-AF65-F5344CB8AC3E}">
        <p14:creationId xmlns:p14="http://schemas.microsoft.com/office/powerpoint/2010/main" val="787103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CB29-023D-4F94-B9C4-8E70530ACD27}"/>
              </a:ext>
            </a:extLst>
          </p:cNvPr>
          <p:cNvSpPr>
            <a:spLocks noGrp="1"/>
          </p:cNvSpPr>
          <p:nvPr>
            <p:ph type="title"/>
          </p:nvPr>
        </p:nvSpPr>
        <p:spPr>
          <a:xfrm>
            <a:off x="589589" y="448252"/>
            <a:ext cx="10515600" cy="1325563"/>
          </a:xfrm>
        </p:spPr>
        <p:txBody>
          <a:bodyPr/>
          <a:lstStyle/>
          <a:p>
            <a:r>
              <a:rPr lang="en-CA" dirty="0">
                <a:solidFill>
                  <a:srgbClr val="365673"/>
                </a:solidFill>
                <a:latin typeface="Avenir Next LT Pro Demi" panose="020B0704020202020204" pitchFamily="34" charset="0"/>
              </a:rPr>
              <a:t>Data Visualization </a:t>
            </a:r>
          </a:p>
        </p:txBody>
      </p:sp>
      <p:sp>
        <p:nvSpPr>
          <p:cNvPr id="4" name="Rectangle 3">
            <a:extLst>
              <a:ext uri="{FF2B5EF4-FFF2-40B4-BE49-F238E27FC236}">
                <a16:creationId xmlns:a16="http://schemas.microsoft.com/office/drawing/2014/main" id="{40F2A6CB-2144-4681-BE81-F9F2DBA99E09}"/>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8ADDBEAF-BFD1-432B-8839-B38AAD7BAAC7}"/>
              </a:ext>
            </a:extLst>
          </p:cNvPr>
          <p:cNvSpPr txBox="1"/>
          <p:nvPr/>
        </p:nvSpPr>
        <p:spPr>
          <a:xfrm>
            <a:off x="614603" y="1773815"/>
            <a:ext cx="10634643" cy="2677656"/>
          </a:xfrm>
          <a:prstGeom prst="rect">
            <a:avLst/>
          </a:prstGeom>
          <a:noFill/>
        </p:spPr>
        <p:txBody>
          <a:bodyPr wrap="square" rtlCol="0">
            <a:spAutoFit/>
          </a:bodyPr>
          <a:lstStyle/>
          <a:p>
            <a:r>
              <a:rPr lang="en-CA" sz="2800" dirty="0">
                <a:solidFill>
                  <a:srgbClr val="D98032"/>
                </a:solidFill>
                <a:latin typeface="Avenir Next LT Pro Demi" panose="020B0704020202020204" pitchFamily="34" charset="0"/>
              </a:rPr>
              <a:t>Questions for today and to bring to micro-labs:</a:t>
            </a:r>
          </a:p>
          <a:p>
            <a:endParaRPr lang="en-CA" sz="2400" dirty="0">
              <a:solidFill>
                <a:srgbClr val="D98032"/>
              </a:solidFill>
              <a:latin typeface="Avenir Next LT Pro" panose="020B0504020202020204" pitchFamily="34" charset="0"/>
            </a:endParaRPr>
          </a:p>
          <a:p>
            <a:r>
              <a:rPr lang="en-CA" sz="2400" dirty="0">
                <a:latin typeface="Avenir Next LT Pro" panose="020B0504020202020204" pitchFamily="34" charset="0"/>
              </a:rPr>
              <a:t>How would you like to use the housing decision support tool?</a:t>
            </a:r>
          </a:p>
          <a:p>
            <a:endParaRPr lang="en-CA" sz="2400" dirty="0">
              <a:latin typeface="Avenir Next LT Pro" panose="020B0504020202020204" pitchFamily="34" charset="0"/>
            </a:endParaRPr>
          </a:p>
          <a:p>
            <a:r>
              <a:rPr lang="en-CA" sz="2400" dirty="0">
                <a:latin typeface="Avenir Next LT Pro" panose="020B0504020202020204" pitchFamily="34" charset="0"/>
              </a:rPr>
              <a:t>What type of data visualization style aligns with your organization’s capacity?</a:t>
            </a:r>
          </a:p>
          <a:p>
            <a:endParaRPr lang="en-CA" sz="2000" dirty="0">
              <a:latin typeface="Avenir Next LT Pro" panose="020B0504020202020204" pitchFamily="34" charset="0"/>
            </a:endParaRPr>
          </a:p>
        </p:txBody>
      </p:sp>
    </p:spTree>
    <p:extLst>
      <p:ext uri="{BB962C8B-B14F-4D97-AF65-F5344CB8AC3E}">
        <p14:creationId xmlns:p14="http://schemas.microsoft.com/office/powerpoint/2010/main" val="2276749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31BDBC-74BD-4F99-B2C7-56F1A29B1DB0}"/>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8ECBE7-5C34-454C-83E2-96C60454CD93}"/>
              </a:ext>
            </a:extLst>
          </p:cNvPr>
          <p:cNvSpPr>
            <a:spLocks noGrp="1"/>
          </p:cNvSpPr>
          <p:nvPr>
            <p:ph idx="1"/>
          </p:nvPr>
        </p:nvSpPr>
        <p:spPr/>
        <p:txBody>
          <a:bodyPr>
            <a:normAutofit/>
          </a:bodyPr>
          <a:lstStyle/>
          <a:p>
            <a:pPr marL="0" indent="0">
              <a:buNone/>
            </a:pPr>
            <a:br>
              <a:rPr lang="en-CA" sz="5400" dirty="0">
                <a:solidFill>
                  <a:schemeClr val="bg1"/>
                </a:solidFill>
                <a:latin typeface="Avenir Next LT Pro Demi" panose="020B0704020202020204" pitchFamily="34" charset="0"/>
              </a:rPr>
            </a:br>
            <a:r>
              <a:rPr lang="en-CA" sz="5400" dirty="0">
                <a:solidFill>
                  <a:schemeClr val="bg1"/>
                </a:solidFill>
                <a:latin typeface="Avenir Next LT Pro Demi" panose="020B0704020202020204" pitchFamily="34" charset="0"/>
              </a:rPr>
              <a:t>2. Engagement &amp; Outreach</a:t>
            </a:r>
          </a:p>
        </p:txBody>
      </p:sp>
      <p:sp>
        <p:nvSpPr>
          <p:cNvPr id="4" name="Rectangle 3">
            <a:extLst>
              <a:ext uri="{FF2B5EF4-FFF2-40B4-BE49-F238E27FC236}">
                <a16:creationId xmlns:a16="http://schemas.microsoft.com/office/drawing/2014/main" id="{5D2C51D3-00F9-49BD-BAF7-B93B80018E9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36439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796D-037C-4624-9D3F-A86DEFF79AF7}"/>
              </a:ext>
            </a:extLst>
          </p:cNvPr>
          <p:cNvSpPr>
            <a:spLocks noGrp="1"/>
          </p:cNvSpPr>
          <p:nvPr>
            <p:ph type="title"/>
          </p:nvPr>
        </p:nvSpPr>
        <p:spPr/>
        <p:txBody>
          <a:bodyPr/>
          <a:lstStyle/>
          <a:p>
            <a:r>
              <a:rPr lang="en-CA" dirty="0">
                <a:solidFill>
                  <a:srgbClr val="365673"/>
                </a:solidFill>
                <a:latin typeface="Avenir Next LT Pro Demi" panose="020B0704020202020204" pitchFamily="34" charset="0"/>
              </a:rPr>
              <a:t>Engagement &amp; Outreach</a:t>
            </a:r>
          </a:p>
        </p:txBody>
      </p:sp>
      <p:sp>
        <p:nvSpPr>
          <p:cNvPr id="3" name="Content Placeholder 2">
            <a:extLst>
              <a:ext uri="{FF2B5EF4-FFF2-40B4-BE49-F238E27FC236}">
                <a16:creationId xmlns:a16="http://schemas.microsoft.com/office/drawing/2014/main" id="{69CB0386-D0BE-44BE-8540-3527A294894D}"/>
              </a:ext>
            </a:extLst>
          </p:cNvPr>
          <p:cNvSpPr>
            <a:spLocks noGrp="1"/>
          </p:cNvSpPr>
          <p:nvPr>
            <p:ph idx="1"/>
          </p:nvPr>
        </p:nvSpPr>
        <p:spPr>
          <a:xfrm>
            <a:off x="838200" y="1654464"/>
            <a:ext cx="5779957" cy="5106554"/>
          </a:xfrm>
        </p:spPr>
        <p:txBody>
          <a:bodyPr>
            <a:normAutofit lnSpcReduction="10000"/>
          </a:bodyPr>
          <a:lstStyle/>
          <a:p>
            <a:pPr>
              <a:buFont typeface="Avenir Next LT Pro Light" panose="020B0304020202020204" pitchFamily="34" charset="0"/>
              <a:buChar char="»"/>
            </a:pPr>
            <a:r>
              <a:rPr lang="en-CA" sz="2400" dirty="0">
                <a:latin typeface="Avenir Next LT Pro Light" panose="020B0304020202020204" pitchFamily="34" charset="0"/>
              </a:rPr>
              <a:t>Emerging partnership with Centre for Rural Economic Development (CENRED) to create rural data portal</a:t>
            </a:r>
            <a:br>
              <a:rPr lang="en-CA" sz="2400" dirty="0">
                <a:latin typeface="Avenir Next LT Pro Light" panose="020B0304020202020204" pitchFamily="34" charset="0"/>
              </a:rPr>
            </a:br>
            <a:endParaRPr lang="en-CA" sz="2400" dirty="0">
              <a:latin typeface="Avenir Next LT Pro Light" panose="020B0304020202020204" pitchFamily="34" charset="0"/>
            </a:endParaRPr>
          </a:p>
          <a:p>
            <a:pPr>
              <a:buFont typeface="Avenir Next LT Pro Light" panose="020B0304020202020204" pitchFamily="34" charset="0"/>
              <a:buChar char="»"/>
            </a:pPr>
            <a:r>
              <a:rPr lang="en-CA" sz="2400" dirty="0">
                <a:latin typeface="Avenir Next LT Pro Light" panose="020B0304020202020204" pitchFamily="34" charset="0"/>
              </a:rPr>
              <a:t>Emerging partnership between CDP and Canadian Alliance to End Homelessness (CAEH) </a:t>
            </a:r>
            <a:endParaRPr lang="en-CA" sz="2400" dirty="0">
              <a:latin typeface="Avenir Next LT Pro Light" panose="020B0304020202020204" pitchFamily="34" charset="0"/>
              <a:sym typeface="Wingdings" panose="05000000000000000000" pitchFamily="2" charset="2"/>
            </a:endParaRPr>
          </a:p>
          <a:p>
            <a:pPr lvl="1">
              <a:buFont typeface="Avenir Next LT Pro Light" panose="020B0304020202020204" pitchFamily="34" charset="0"/>
              <a:buChar char="»"/>
            </a:pPr>
            <a:r>
              <a:rPr lang="en-CA" sz="1600" i="1" dirty="0">
                <a:latin typeface="Avenir Next LT Pro Light" panose="020B0304020202020204" pitchFamily="34" charset="0"/>
                <a:sym typeface="Wingdings" panose="05000000000000000000" pitchFamily="2" charset="2"/>
              </a:rPr>
              <a:t>Concept note submitted to Employment Social Development Canada (ESDC)</a:t>
            </a:r>
            <a:br>
              <a:rPr lang="en-CA" dirty="0">
                <a:latin typeface="Avenir Next LT Pro Light" panose="020B0304020202020204" pitchFamily="34" charset="0"/>
                <a:sym typeface="Wingdings" panose="05000000000000000000" pitchFamily="2" charset="2"/>
              </a:rPr>
            </a:br>
            <a:endParaRPr lang="en-CA" dirty="0">
              <a:latin typeface="Avenir Next LT Pro Light" panose="020B0304020202020204" pitchFamily="34" charset="0"/>
            </a:endParaRPr>
          </a:p>
          <a:p>
            <a:pPr>
              <a:buFont typeface="Avenir Next LT Pro Light" panose="020B0304020202020204" pitchFamily="34" charset="0"/>
              <a:buChar char="»"/>
            </a:pPr>
            <a:r>
              <a:rPr lang="en-CA" sz="2400" dirty="0">
                <a:latin typeface="Avenir Next LT Pro Light" panose="020B0304020202020204" pitchFamily="34" charset="0"/>
              </a:rPr>
              <a:t> Working with other Solutions Labs  </a:t>
            </a:r>
            <a:br>
              <a:rPr lang="en-CA" sz="2400" dirty="0">
                <a:latin typeface="Avenir Next LT Pro Light" panose="020B0304020202020204" pitchFamily="34" charset="0"/>
              </a:rPr>
            </a:br>
            <a:endParaRPr lang="en-CA" sz="2400" dirty="0">
              <a:latin typeface="Avenir Next LT Pro Light" panose="020B0304020202020204" pitchFamily="34" charset="0"/>
            </a:endParaRPr>
          </a:p>
          <a:p>
            <a:pPr>
              <a:buFont typeface="Avenir Next LT Pro Light" panose="020B0304020202020204" pitchFamily="34" charset="0"/>
              <a:buChar char="»"/>
            </a:pPr>
            <a:r>
              <a:rPr lang="en-CA" sz="2400" dirty="0">
                <a:latin typeface="Avenir Next LT Pro Light" panose="020B0304020202020204" pitchFamily="34" charset="0"/>
              </a:rPr>
              <a:t>Exploring collaborations with provincial municipal associations in BC, AB, SK</a:t>
            </a:r>
          </a:p>
        </p:txBody>
      </p:sp>
      <p:sp>
        <p:nvSpPr>
          <p:cNvPr id="4" name="Rectangle 3">
            <a:extLst>
              <a:ext uri="{FF2B5EF4-FFF2-40B4-BE49-F238E27FC236}">
                <a16:creationId xmlns:a16="http://schemas.microsoft.com/office/drawing/2014/main" id="{D723570F-F41A-4726-A6D5-C2234B2C213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24283110-28B2-4CC8-A2AE-7E8ED23A5D8F}"/>
              </a:ext>
            </a:extLst>
          </p:cNvPr>
          <p:cNvPicPr>
            <a:picLocks noChangeAspect="1"/>
          </p:cNvPicPr>
          <p:nvPr/>
        </p:nvPicPr>
        <p:blipFill>
          <a:blip r:embed="rId3"/>
          <a:stretch>
            <a:fillRect/>
          </a:stretch>
        </p:blipFill>
        <p:spPr>
          <a:xfrm>
            <a:off x="6807198" y="1752599"/>
            <a:ext cx="5132201" cy="910272"/>
          </a:xfrm>
          <a:prstGeom prst="rect">
            <a:avLst/>
          </a:prstGeom>
        </p:spPr>
      </p:pic>
      <p:pic>
        <p:nvPicPr>
          <p:cNvPr id="8" name="Picture 7">
            <a:extLst>
              <a:ext uri="{FF2B5EF4-FFF2-40B4-BE49-F238E27FC236}">
                <a16:creationId xmlns:a16="http://schemas.microsoft.com/office/drawing/2014/main" id="{2D341FC9-178E-4BAB-BA99-2A0FCEC428AC}"/>
              </a:ext>
            </a:extLst>
          </p:cNvPr>
          <p:cNvPicPr>
            <a:picLocks noChangeAspect="1"/>
          </p:cNvPicPr>
          <p:nvPr/>
        </p:nvPicPr>
        <p:blipFill>
          <a:blip r:embed="rId4"/>
          <a:stretch>
            <a:fillRect/>
          </a:stretch>
        </p:blipFill>
        <p:spPr>
          <a:xfrm>
            <a:off x="8170968" y="3333117"/>
            <a:ext cx="2609850" cy="1724025"/>
          </a:xfrm>
          <a:prstGeom prst="rect">
            <a:avLst/>
          </a:prstGeom>
        </p:spPr>
      </p:pic>
    </p:spTree>
    <p:extLst>
      <p:ext uri="{BB962C8B-B14F-4D97-AF65-F5344CB8AC3E}">
        <p14:creationId xmlns:p14="http://schemas.microsoft.com/office/powerpoint/2010/main" val="836132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D976-CE6C-46A8-BFC2-30BF2EE30A7E}"/>
              </a:ext>
            </a:extLst>
          </p:cNvPr>
          <p:cNvSpPr>
            <a:spLocks noGrp="1"/>
          </p:cNvSpPr>
          <p:nvPr>
            <p:ph type="title"/>
          </p:nvPr>
        </p:nvSpPr>
        <p:spPr/>
        <p:txBody>
          <a:bodyPr/>
          <a:lstStyle/>
          <a:p>
            <a:r>
              <a:rPr lang="en-CA" dirty="0">
                <a:solidFill>
                  <a:srgbClr val="365673"/>
                </a:solidFill>
                <a:latin typeface="Avenir Next LT Pro Demi" panose="020B0704020202020204" pitchFamily="34" charset="0"/>
              </a:rPr>
              <a:t>Extent of Engagement &amp; Outreach</a:t>
            </a:r>
          </a:p>
        </p:txBody>
      </p:sp>
      <p:sp>
        <p:nvSpPr>
          <p:cNvPr id="3" name="Content Placeholder 2">
            <a:extLst>
              <a:ext uri="{FF2B5EF4-FFF2-40B4-BE49-F238E27FC236}">
                <a16:creationId xmlns:a16="http://schemas.microsoft.com/office/drawing/2014/main" id="{37D330F1-F883-403B-B15F-2295933BA920}"/>
              </a:ext>
            </a:extLst>
          </p:cNvPr>
          <p:cNvSpPr>
            <a:spLocks noGrp="1"/>
          </p:cNvSpPr>
          <p:nvPr>
            <p:ph idx="1"/>
          </p:nvPr>
        </p:nvSpPr>
        <p:spPr>
          <a:xfrm>
            <a:off x="782782" y="2050251"/>
            <a:ext cx="5313218" cy="2823452"/>
          </a:xfrm>
        </p:spPr>
        <p:txBody>
          <a:bodyPr>
            <a:normAutofit/>
          </a:bodyPr>
          <a:lstStyle/>
          <a:p>
            <a:pPr>
              <a:buFont typeface="Avenir Next LT Pro Light" panose="020B0304020202020204" pitchFamily="34" charset="0"/>
              <a:buChar char="»"/>
            </a:pPr>
            <a:r>
              <a:rPr lang="en-CA" sz="2400" dirty="0">
                <a:latin typeface="Avenir Next LT Pro Light" panose="020B0304020202020204" pitchFamily="34" charset="0"/>
              </a:rPr>
              <a:t>CDP engaging national  organizations</a:t>
            </a:r>
            <a:br>
              <a:rPr lang="en-CA" sz="2400" dirty="0">
                <a:latin typeface="Avenir Next LT Pro Light" panose="020B0304020202020204" pitchFamily="34" charset="0"/>
              </a:rPr>
            </a:br>
            <a:endParaRPr lang="en-CA" sz="2400" dirty="0">
              <a:latin typeface="Avenir Next LT Pro Light" panose="020B0304020202020204" pitchFamily="34" charset="0"/>
            </a:endParaRPr>
          </a:p>
          <a:p>
            <a:pPr>
              <a:buFont typeface="Avenir Next LT Pro Light" panose="020B0304020202020204" pitchFamily="34" charset="0"/>
              <a:buChar char="»"/>
            </a:pPr>
            <a:r>
              <a:rPr lang="en-CA" sz="2400" dirty="0">
                <a:latin typeface="Avenir Next LT Pro Light" panose="020B0304020202020204" pitchFamily="34" charset="0"/>
              </a:rPr>
              <a:t>Communications package to be delivered to build capacity of micro-labs to engage local data providers</a:t>
            </a:r>
            <a:br>
              <a:rPr lang="en-CA" sz="2000" dirty="0">
                <a:latin typeface="Avenir Next LT Pro Light" panose="020B0304020202020204" pitchFamily="34" charset="0"/>
              </a:rPr>
            </a:br>
            <a:endParaRPr lang="en-CA" sz="2000" dirty="0">
              <a:latin typeface="Avenir Next LT Pro Light" panose="020B0304020202020204" pitchFamily="34" charset="0"/>
            </a:endParaRPr>
          </a:p>
        </p:txBody>
      </p:sp>
      <p:sp>
        <p:nvSpPr>
          <p:cNvPr id="5" name="TextBox 4">
            <a:extLst>
              <a:ext uri="{FF2B5EF4-FFF2-40B4-BE49-F238E27FC236}">
                <a16:creationId xmlns:a16="http://schemas.microsoft.com/office/drawing/2014/main" id="{021240AA-EA35-43CF-8215-7E9B170D4AEC}"/>
              </a:ext>
            </a:extLst>
          </p:cNvPr>
          <p:cNvSpPr txBox="1"/>
          <p:nvPr/>
        </p:nvSpPr>
        <p:spPr>
          <a:xfrm>
            <a:off x="7269347" y="2445279"/>
            <a:ext cx="4502728" cy="2062103"/>
          </a:xfrm>
          <a:prstGeom prst="rect">
            <a:avLst/>
          </a:prstGeom>
          <a:noFill/>
        </p:spPr>
        <p:txBody>
          <a:bodyPr wrap="square">
            <a:spAutoFit/>
          </a:bodyPr>
          <a:lstStyle/>
          <a:p>
            <a:pPr marL="0" indent="0">
              <a:buNone/>
            </a:pPr>
            <a:r>
              <a:rPr lang="en-CA" sz="3200" dirty="0">
                <a:solidFill>
                  <a:srgbClr val="D98032"/>
                </a:solidFill>
                <a:latin typeface="Avenir Next LT Pro Demi" panose="020B0704020202020204" pitchFamily="34" charset="0"/>
              </a:rPr>
              <a:t>Are there any other national organizations that could be engaged?</a:t>
            </a:r>
          </a:p>
        </p:txBody>
      </p:sp>
      <p:pic>
        <p:nvPicPr>
          <p:cNvPr id="6" name="Graphic 5" descr="Question Mark outline">
            <a:extLst>
              <a:ext uri="{FF2B5EF4-FFF2-40B4-BE49-F238E27FC236}">
                <a16:creationId xmlns:a16="http://schemas.microsoft.com/office/drawing/2014/main" id="{B1E5EED6-8555-4E0B-B340-3EBECD9D1D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13604">
            <a:off x="6771129" y="2205836"/>
            <a:ext cx="774764" cy="774764"/>
          </a:xfrm>
          <a:prstGeom prst="rect">
            <a:avLst/>
          </a:prstGeom>
        </p:spPr>
      </p:pic>
      <p:pic>
        <p:nvPicPr>
          <p:cNvPr id="7" name="Graphic 6" descr="Question Mark outline">
            <a:extLst>
              <a:ext uri="{FF2B5EF4-FFF2-40B4-BE49-F238E27FC236}">
                <a16:creationId xmlns:a16="http://schemas.microsoft.com/office/drawing/2014/main" id="{E701C999-3C95-49EC-87E9-3BC3A5AD42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74764">
            <a:off x="9264493" y="4051422"/>
            <a:ext cx="659560" cy="659560"/>
          </a:xfrm>
          <a:prstGeom prst="rect">
            <a:avLst/>
          </a:prstGeom>
        </p:spPr>
      </p:pic>
    </p:spTree>
    <p:extLst>
      <p:ext uri="{BB962C8B-B14F-4D97-AF65-F5344CB8AC3E}">
        <p14:creationId xmlns:p14="http://schemas.microsoft.com/office/powerpoint/2010/main" val="1086908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31BDBC-74BD-4F99-B2C7-56F1A29B1DB0}"/>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8ECBE7-5C34-454C-83E2-96C60454CD93}"/>
              </a:ext>
            </a:extLst>
          </p:cNvPr>
          <p:cNvSpPr>
            <a:spLocks noGrp="1"/>
          </p:cNvSpPr>
          <p:nvPr>
            <p:ph idx="1"/>
          </p:nvPr>
        </p:nvSpPr>
        <p:spPr/>
        <p:txBody>
          <a:bodyPr>
            <a:normAutofit/>
          </a:bodyPr>
          <a:lstStyle/>
          <a:p>
            <a:pPr marL="0" indent="0">
              <a:buNone/>
            </a:pPr>
            <a:br>
              <a:rPr lang="en-CA" sz="5400" dirty="0">
                <a:solidFill>
                  <a:schemeClr val="bg1"/>
                </a:solidFill>
                <a:latin typeface="Avenir Next LT Pro Demi" panose="020B0704020202020204" pitchFamily="34" charset="0"/>
              </a:rPr>
            </a:br>
            <a:r>
              <a:rPr lang="en-CA" sz="5400" dirty="0">
                <a:solidFill>
                  <a:schemeClr val="bg1"/>
                </a:solidFill>
                <a:latin typeface="Avenir Next LT Pro Demi" panose="020B0704020202020204" pitchFamily="34" charset="0"/>
              </a:rPr>
              <a:t>3. Data Advocacy</a:t>
            </a:r>
          </a:p>
        </p:txBody>
      </p:sp>
      <p:sp>
        <p:nvSpPr>
          <p:cNvPr id="4" name="Rectangle 3">
            <a:extLst>
              <a:ext uri="{FF2B5EF4-FFF2-40B4-BE49-F238E27FC236}">
                <a16:creationId xmlns:a16="http://schemas.microsoft.com/office/drawing/2014/main" id="{5D2C51D3-00F9-49BD-BAF7-B93B80018E9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194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CB29-023D-4F94-B9C4-8E70530ACD27}"/>
              </a:ext>
            </a:extLst>
          </p:cNvPr>
          <p:cNvSpPr>
            <a:spLocks noGrp="1"/>
          </p:cNvSpPr>
          <p:nvPr>
            <p:ph type="title"/>
          </p:nvPr>
        </p:nvSpPr>
        <p:spPr/>
        <p:txBody>
          <a:bodyPr/>
          <a:lstStyle/>
          <a:p>
            <a:r>
              <a:rPr lang="en-CA" dirty="0">
                <a:solidFill>
                  <a:srgbClr val="365673"/>
                </a:solidFill>
                <a:latin typeface="Avenir Next LT Pro Demi" panose="020B0704020202020204" pitchFamily="34" charset="0"/>
              </a:rPr>
              <a:t>Data Advocacy</a:t>
            </a:r>
          </a:p>
        </p:txBody>
      </p:sp>
      <p:sp>
        <p:nvSpPr>
          <p:cNvPr id="3" name="Content Placeholder 2">
            <a:extLst>
              <a:ext uri="{FF2B5EF4-FFF2-40B4-BE49-F238E27FC236}">
                <a16:creationId xmlns:a16="http://schemas.microsoft.com/office/drawing/2014/main" id="{7BDD83C4-4F97-46F8-BE68-81DC7924593C}"/>
              </a:ext>
            </a:extLst>
          </p:cNvPr>
          <p:cNvSpPr>
            <a:spLocks noGrp="1"/>
          </p:cNvSpPr>
          <p:nvPr>
            <p:ph idx="1"/>
          </p:nvPr>
        </p:nvSpPr>
        <p:spPr>
          <a:xfrm>
            <a:off x="459367" y="1818130"/>
            <a:ext cx="6636785" cy="4351338"/>
          </a:xfrm>
        </p:spPr>
        <p:txBody>
          <a:bodyPr>
            <a:normAutofit fontScale="92500" lnSpcReduction="10000"/>
          </a:bodyPr>
          <a:lstStyle/>
          <a:p>
            <a:pPr>
              <a:buFont typeface="Avenir Next LT Pro Light" panose="020B0304020202020204" pitchFamily="34" charset="0"/>
              <a:buChar char="»"/>
            </a:pPr>
            <a:r>
              <a:rPr lang="en-CA" sz="2600" dirty="0">
                <a:latin typeface="Avenir Next LT Pro Light" panose="020B0304020202020204" pitchFamily="34" charset="0"/>
              </a:rPr>
              <a:t>CDP as intermediatory between local communities &amp; data providers to fill data gaps</a:t>
            </a:r>
            <a:br>
              <a:rPr lang="en-CA" sz="2600" dirty="0">
                <a:latin typeface="Avenir Next LT Pro Light" panose="020B0304020202020204" pitchFamily="34" charset="0"/>
              </a:rPr>
            </a:br>
            <a:endParaRPr lang="en-CA" sz="2600" dirty="0">
              <a:latin typeface="Avenir Next LT Pro Light" panose="020B0304020202020204" pitchFamily="34" charset="0"/>
            </a:endParaRPr>
          </a:p>
          <a:p>
            <a:pPr>
              <a:buFont typeface="Avenir Next LT Pro Light" panose="020B0304020202020204" pitchFamily="34" charset="0"/>
              <a:buChar char="»"/>
            </a:pPr>
            <a:r>
              <a:rPr lang="en-CA" sz="2600" dirty="0">
                <a:latin typeface="Avenir Next LT Pro Light" panose="020B0304020202020204" pitchFamily="34" charset="0"/>
              </a:rPr>
              <a:t>Quarterly meeting with Statistics Canada &amp; communications with Housing Statistics Program</a:t>
            </a:r>
            <a:br>
              <a:rPr lang="en-CA" sz="2600" dirty="0">
                <a:latin typeface="Avenir Next LT Pro Light" panose="020B0304020202020204" pitchFamily="34" charset="0"/>
              </a:rPr>
            </a:br>
            <a:endParaRPr lang="en-CA" sz="2600" dirty="0">
              <a:latin typeface="Avenir Next LT Pro Light" panose="020B0304020202020204" pitchFamily="34" charset="0"/>
            </a:endParaRPr>
          </a:p>
          <a:p>
            <a:pPr>
              <a:buFont typeface="Avenir Next LT Pro Light" panose="020B0304020202020204" pitchFamily="34" charset="0"/>
              <a:buChar char="»"/>
            </a:pPr>
            <a:r>
              <a:rPr lang="en-CA" sz="2600" dirty="0">
                <a:latin typeface="Avenir Next LT Pro Light" panose="020B0304020202020204" pitchFamily="34" charset="0"/>
              </a:rPr>
              <a:t>CMHC &amp; CDP Data Swapping Agreement </a:t>
            </a:r>
          </a:p>
          <a:p>
            <a:pPr>
              <a:buFont typeface="Avenir Next LT Pro Light" panose="020B0304020202020204" pitchFamily="34" charset="0"/>
              <a:buChar char="»"/>
            </a:pPr>
            <a:endParaRPr lang="en-CA" sz="2600" dirty="0">
              <a:latin typeface="Avenir Next LT Pro Light" panose="020B0304020202020204" pitchFamily="34" charset="0"/>
            </a:endParaRPr>
          </a:p>
          <a:p>
            <a:pPr>
              <a:buFont typeface="Avenir Next LT Pro Light" panose="020B0304020202020204" pitchFamily="34" charset="0"/>
              <a:buChar char="»"/>
            </a:pPr>
            <a:r>
              <a:rPr lang="en-CA" sz="2600" dirty="0">
                <a:latin typeface="Avenir Next LT Pro Light" panose="020B0304020202020204" pitchFamily="34" charset="0"/>
              </a:rPr>
              <a:t>Focus on filling priority data gaps (such as rural housing data)</a:t>
            </a:r>
          </a:p>
          <a:p>
            <a:pPr marL="0" indent="0">
              <a:buNone/>
            </a:pPr>
            <a:endParaRPr lang="en-CA" sz="2000" dirty="0">
              <a:latin typeface="Avenir Next LT Pro Light" panose="020B0304020202020204" pitchFamily="34" charset="0"/>
            </a:endParaRPr>
          </a:p>
          <a:p>
            <a:pPr>
              <a:buFont typeface="Avenir Next LT Pro Light" panose="020B0304020202020204" pitchFamily="34" charset="0"/>
              <a:buChar char="»"/>
            </a:pPr>
            <a:endParaRPr lang="en-CA" sz="2000" dirty="0">
              <a:latin typeface="Avenir Next LT Pro Light" panose="020B0304020202020204" pitchFamily="34" charset="0"/>
            </a:endParaRPr>
          </a:p>
          <a:p>
            <a:pPr>
              <a:buFont typeface="Avenir Next LT Pro Light" panose="020B0304020202020204" pitchFamily="34" charset="0"/>
              <a:buChar char="»"/>
            </a:pPr>
            <a:endParaRPr lang="en-CA" sz="2000" dirty="0">
              <a:latin typeface="Avenir Next LT Pro Light" panose="020B0304020202020204" pitchFamily="34" charset="0"/>
            </a:endParaRPr>
          </a:p>
          <a:p>
            <a:pPr marL="0" indent="0">
              <a:buNone/>
            </a:pPr>
            <a:endParaRPr lang="en-CA" sz="2000"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7708D53E-8304-4589-900B-8442BBE30DC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04A33E8E-0D02-4CDE-8A8A-0DF92D304B73}"/>
              </a:ext>
            </a:extLst>
          </p:cNvPr>
          <p:cNvSpPr txBox="1"/>
          <p:nvPr/>
        </p:nvSpPr>
        <p:spPr>
          <a:xfrm>
            <a:off x="7635979" y="2716282"/>
            <a:ext cx="3888047" cy="1846659"/>
          </a:xfrm>
          <a:prstGeom prst="rect">
            <a:avLst/>
          </a:prstGeom>
          <a:noFill/>
        </p:spPr>
        <p:txBody>
          <a:bodyPr wrap="square">
            <a:spAutoFit/>
          </a:bodyPr>
          <a:lstStyle/>
          <a:p>
            <a:pPr marL="0" indent="0">
              <a:buNone/>
            </a:pPr>
            <a:r>
              <a:rPr lang="en-CA" sz="3200" dirty="0">
                <a:solidFill>
                  <a:srgbClr val="D98032"/>
                </a:solidFill>
                <a:latin typeface="Avenir Next LT Pro Demi" panose="020B0704020202020204" pitchFamily="34" charset="0"/>
              </a:rPr>
              <a:t>What are the top priorities for data advocacy? </a:t>
            </a:r>
          </a:p>
          <a:p>
            <a:endParaRPr lang="en-CA" dirty="0"/>
          </a:p>
        </p:txBody>
      </p:sp>
      <p:pic>
        <p:nvPicPr>
          <p:cNvPr id="11" name="Graphic 10" descr="Question Mark outline">
            <a:extLst>
              <a:ext uri="{FF2B5EF4-FFF2-40B4-BE49-F238E27FC236}">
                <a16:creationId xmlns:a16="http://schemas.microsoft.com/office/drawing/2014/main" id="{322AEC24-B426-4FC6-8BC9-F882B5F9CA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313604">
            <a:off x="7127045" y="2412733"/>
            <a:ext cx="774764" cy="774764"/>
          </a:xfrm>
          <a:prstGeom prst="rect">
            <a:avLst/>
          </a:prstGeom>
        </p:spPr>
      </p:pic>
      <p:pic>
        <p:nvPicPr>
          <p:cNvPr id="12" name="Graphic 11" descr="Question Mark outline">
            <a:extLst>
              <a:ext uri="{FF2B5EF4-FFF2-40B4-BE49-F238E27FC236}">
                <a16:creationId xmlns:a16="http://schemas.microsoft.com/office/drawing/2014/main" id="{F71D527E-ADF0-4C11-AADA-8A49677FB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74764">
            <a:off x="9613924" y="3869460"/>
            <a:ext cx="659560" cy="659560"/>
          </a:xfrm>
          <a:prstGeom prst="rect">
            <a:avLst/>
          </a:prstGeom>
        </p:spPr>
      </p:pic>
    </p:spTree>
    <p:extLst>
      <p:ext uri="{BB962C8B-B14F-4D97-AF65-F5344CB8AC3E}">
        <p14:creationId xmlns:p14="http://schemas.microsoft.com/office/powerpoint/2010/main" val="308608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46C878-146E-45FA-98A9-27A6C70EC03A}"/>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80C44B46-391A-4E39-8539-A05647E88DB1}"/>
              </a:ext>
            </a:extLst>
          </p:cNvPr>
          <p:cNvSpPr>
            <a:spLocks noGrp="1"/>
          </p:cNvSpPr>
          <p:nvPr>
            <p:ph idx="1"/>
          </p:nvPr>
        </p:nvSpPr>
        <p:spPr>
          <a:xfrm>
            <a:off x="957072" y="2483993"/>
            <a:ext cx="10515600" cy="1863155"/>
          </a:xfrm>
        </p:spPr>
        <p:txBody>
          <a:bodyPr>
            <a:normAutofit/>
          </a:bodyPr>
          <a:lstStyle/>
          <a:p>
            <a:pPr marL="0" indent="0">
              <a:buNone/>
            </a:pPr>
            <a:r>
              <a:rPr lang="en-CA" sz="5400" dirty="0">
                <a:solidFill>
                  <a:schemeClr val="bg1"/>
                </a:solidFill>
                <a:latin typeface="Avenir Next LT Pro Demi" panose="020B0704020202020204" pitchFamily="34" charset="0"/>
              </a:rPr>
              <a:t>Micro-Lab Updates</a:t>
            </a:r>
          </a:p>
        </p:txBody>
      </p:sp>
    </p:spTree>
    <p:extLst>
      <p:ext uri="{BB962C8B-B14F-4D97-AF65-F5344CB8AC3E}">
        <p14:creationId xmlns:p14="http://schemas.microsoft.com/office/powerpoint/2010/main" val="3377444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31BDBC-74BD-4F99-B2C7-56F1A29B1DB0}"/>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8ECBE7-5C34-454C-83E2-96C60454CD93}"/>
              </a:ext>
            </a:extLst>
          </p:cNvPr>
          <p:cNvSpPr>
            <a:spLocks noGrp="1"/>
          </p:cNvSpPr>
          <p:nvPr>
            <p:ph idx="1"/>
          </p:nvPr>
        </p:nvSpPr>
        <p:spPr/>
        <p:txBody>
          <a:bodyPr>
            <a:normAutofit/>
          </a:bodyPr>
          <a:lstStyle/>
          <a:p>
            <a:pPr marL="0" indent="0">
              <a:buNone/>
            </a:pPr>
            <a:br>
              <a:rPr lang="en-CA" sz="5400" dirty="0">
                <a:solidFill>
                  <a:schemeClr val="bg1"/>
                </a:solidFill>
                <a:latin typeface="Avenir Next LT Pro Demi" panose="020B0704020202020204" pitchFamily="34" charset="0"/>
              </a:rPr>
            </a:br>
            <a:r>
              <a:rPr lang="en-CA" sz="5400" dirty="0">
                <a:solidFill>
                  <a:schemeClr val="bg1"/>
                </a:solidFill>
                <a:latin typeface="Avenir Next LT Pro Demi" panose="020B0704020202020204" pitchFamily="34" charset="0"/>
              </a:rPr>
              <a:t>4. Business Model</a:t>
            </a:r>
          </a:p>
        </p:txBody>
      </p:sp>
      <p:sp>
        <p:nvSpPr>
          <p:cNvPr id="4" name="Rectangle 3">
            <a:extLst>
              <a:ext uri="{FF2B5EF4-FFF2-40B4-BE49-F238E27FC236}">
                <a16:creationId xmlns:a16="http://schemas.microsoft.com/office/drawing/2014/main" id="{5D2C51D3-00F9-49BD-BAF7-B93B80018E9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153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8CB1-6F7C-4198-A8E1-826E19A88029}"/>
              </a:ext>
            </a:extLst>
          </p:cNvPr>
          <p:cNvSpPr>
            <a:spLocks noGrp="1"/>
          </p:cNvSpPr>
          <p:nvPr>
            <p:ph type="title"/>
          </p:nvPr>
        </p:nvSpPr>
        <p:spPr/>
        <p:txBody>
          <a:bodyPr/>
          <a:lstStyle/>
          <a:p>
            <a:r>
              <a:rPr lang="en-CA" dirty="0">
                <a:solidFill>
                  <a:srgbClr val="365673"/>
                </a:solidFill>
                <a:latin typeface="Avenir Next LT Pro Demi" panose="020B0704020202020204" pitchFamily="34" charset="0"/>
              </a:rPr>
              <a:t>Business Model</a:t>
            </a:r>
          </a:p>
        </p:txBody>
      </p:sp>
      <p:sp>
        <p:nvSpPr>
          <p:cNvPr id="3" name="Content Placeholder 2">
            <a:extLst>
              <a:ext uri="{FF2B5EF4-FFF2-40B4-BE49-F238E27FC236}">
                <a16:creationId xmlns:a16="http://schemas.microsoft.com/office/drawing/2014/main" id="{9C93BF9B-78FC-40F1-8D03-F885BF7A4C08}"/>
              </a:ext>
            </a:extLst>
          </p:cNvPr>
          <p:cNvSpPr>
            <a:spLocks noGrp="1"/>
          </p:cNvSpPr>
          <p:nvPr>
            <p:ph idx="1"/>
          </p:nvPr>
        </p:nvSpPr>
        <p:spPr>
          <a:xfrm>
            <a:off x="495831" y="1839480"/>
            <a:ext cx="6629400" cy="4351338"/>
          </a:xfrm>
        </p:spPr>
        <p:txBody>
          <a:bodyPr>
            <a:normAutofit/>
          </a:bodyPr>
          <a:lstStyle/>
          <a:p>
            <a:pPr>
              <a:buFont typeface="Avenir Next LT Pro Light" panose="020B0304020202020204" pitchFamily="34" charset="0"/>
              <a:buChar char="»"/>
            </a:pPr>
            <a:r>
              <a:rPr lang="en-CA" sz="2000" dirty="0">
                <a:latin typeface="Avenir Next LT Pro Light" panose="020B0304020202020204" pitchFamily="34" charset="0"/>
              </a:rPr>
              <a:t>Community Data Consortium Membership model as foundation </a:t>
            </a:r>
          </a:p>
          <a:p>
            <a:pPr>
              <a:buFont typeface="Avenir Next LT Pro Light" panose="020B0304020202020204" pitchFamily="34" charset="0"/>
              <a:buChar char="»"/>
            </a:pPr>
            <a:endParaRPr lang="en-CA" sz="2000" dirty="0">
              <a:latin typeface="Avenir Next LT Pro Light" panose="020B0304020202020204" pitchFamily="34" charset="0"/>
            </a:endParaRPr>
          </a:p>
          <a:p>
            <a:pPr>
              <a:buFont typeface="Avenir Next LT Pro Light" panose="020B0304020202020204" pitchFamily="34" charset="0"/>
              <a:buChar char="»"/>
            </a:pPr>
            <a:r>
              <a:rPr lang="en-CA" sz="2000" dirty="0">
                <a:latin typeface="Avenir Next LT Pro Light" panose="020B0304020202020204" pitchFamily="34" charset="0"/>
              </a:rPr>
              <a:t>Expand Community Data Network consortium model (not place based)</a:t>
            </a:r>
          </a:p>
          <a:p>
            <a:pPr>
              <a:buFont typeface="Avenir Next LT Pro Light" panose="020B0304020202020204" pitchFamily="34" charset="0"/>
              <a:buChar char="»"/>
            </a:pPr>
            <a:endParaRPr lang="en-CA" sz="2000" dirty="0">
              <a:latin typeface="Avenir Next LT Pro Light" panose="020B0304020202020204" pitchFamily="34" charset="0"/>
            </a:endParaRPr>
          </a:p>
          <a:p>
            <a:pPr>
              <a:buFont typeface="Avenir Next LT Pro Light" panose="020B0304020202020204" pitchFamily="34" charset="0"/>
              <a:buChar char="»"/>
            </a:pPr>
            <a:r>
              <a:rPr lang="en-CA" sz="2000" dirty="0">
                <a:latin typeface="Avenir Next LT Pro Light" panose="020B0304020202020204" pitchFamily="34" charset="0"/>
              </a:rPr>
              <a:t>Adjust pricing to reach rural communities </a:t>
            </a:r>
          </a:p>
          <a:p>
            <a:pPr>
              <a:buFont typeface="Avenir Next LT Pro Light" panose="020B0304020202020204" pitchFamily="34" charset="0"/>
              <a:buChar char="»"/>
            </a:pPr>
            <a:endParaRPr lang="en-CA" sz="2000" dirty="0">
              <a:latin typeface="Avenir Next LT Pro Light" panose="020B0304020202020204" pitchFamily="34" charset="0"/>
            </a:endParaRPr>
          </a:p>
          <a:p>
            <a:pPr>
              <a:buFont typeface="Avenir Next LT Pro Light" panose="020B0304020202020204" pitchFamily="34" charset="0"/>
              <a:buChar char="»"/>
            </a:pPr>
            <a:r>
              <a:rPr lang="en-CA" sz="2000" dirty="0">
                <a:latin typeface="Avenir Next LT Pro Light" panose="020B0304020202020204" pitchFamily="34" charset="0"/>
              </a:rPr>
              <a:t>Fee for service – Building and interpreting complex data products beyond the lifetime of the Solutions Lab</a:t>
            </a:r>
          </a:p>
          <a:p>
            <a:pPr marL="0" indent="0">
              <a:buNone/>
            </a:pPr>
            <a:endParaRPr lang="en-CA" sz="2400"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09F8F01A-3863-46A8-98D4-A6B543D3C095}"/>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4FA413D2-8320-4911-AADF-8FA97F8E00C7}"/>
              </a:ext>
            </a:extLst>
          </p:cNvPr>
          <p:cNvSpPr txBox="1"/>
          <p:nvPr/>
        </p:nvSpPr>
        <p:spPr>
          <a:xfrm>
            <a:off x="8125691" y="2420036"/>
            <a:ext cx="3886200" cy="2554545"/>
          </a:xfrm>
          <a:prstGeom prst="rect">
            <a:avLst/>
          </a:prstGeom>
          <a:noFill/>
        </p:spPr>
        <p:txBody>
          <a:bodyPr wrap="square">
            <a:spAutoFit/>
          </a:bodyPr>
          <a:lstStyle/>
          <a:p>
            <a:r>
              <a:rPr lang="en-CA" sz="3200" dirty="0">
                <a:solidFill>
                  <a:srgbClr val="D98032"/>
                </a:solidFill>
                <a:latin typeface="Avenir Next LT Pro Demi" panose="020B0704020202020204" pitchFamily="34" charset="0"/>
              </a:rPr>
              <a:t>Is your organization’s capacity reflected within the business model?</a:t>
            </a:r>
          </a:p>
        </p:txBody>
      </p:sp>
      <p:pic>
        <p:nvPicPr>
          <p:cNvPr id="7" name="Graphic 6" descr="Question Mark outline">
            <a:extLst>
              <a:ext uri="{FF2B5EF4-FFF2-40B4-BE49-F238E27FC236}">
                <a16:creationId xmlns:a16="http://schemas.microsoft.com/office/drawing/2014/main" id="{E28395DB-784B-454E-B24D-FCAE59E1A5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313604">
            <a:off x="7558199" y="2710160"/>
            <a:ext cx="774764" cy="774764"/>
          </a:xfrm>
          <a:prstGeom prst="rect">
            <a:avLst/>
          </a:prstGeom>
        </p:spPr>
      </p:pic>
      <p:pic>
        <p:nvPicPr>
          <p:cNvPr id="8" name="Graphic 7" descr="Question Mark outline">
            <a:extLst>
              <a:ext uri="{FF2B5EF4-FFF2-40B4-BE49-F238E27FC236}">
                <a16:creationId xmlns:a16="http://schemas.microsoft.com/office/drawing/2014/main" id="{34709519-9F8F-4A5D-A988-EC7AB5B39C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78803">
            <a:off x="9582294" y="4499327"/>
            <a:ext cx="659560" cy="659560"/>
          </a:xfrm>
          <a:prstGeom prst="rect">
            <a:avLst/>
          </a:prstGeom>
        </p:spPr>
      </p:pic>
    </p:spTree>
    <p:extLst>
      <p:ext uri="{BB962C8B-B14F-4D97-AF65-F5344CB8AC3E}">
        <p14:creationId xmlns:p14="http://schemas.microsoft.com/office/powerpoint/2010/main" val="4051219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31BDBC-74BD-4F99-B2C7-56F1A29B1DB0}"/>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8ECBE7-5C34-454C-83E2-96C60454CD93}"/>
              </a:ext>
            </a:extLst>
          </p:cNvPr>
          <p:cNvSpPr>
            <a:spLocks noGrp="1"/>
          </p:cNvSpPr>
          <p:nvPr>
            <p:ph idx="1"/>
          </p:nvPr>
        </p:nvSpPr>
        <p:spPr/>
        <p:txBody>
          <a:bodyPr>
            <a:normAutofit/>
          </a:bodyPr>
          <a:lstStyle/>
          <a:p>
            <a:pPr marL="0" indent="0">
              <a:buNone/>
            </a:pPr>
            <a:br>
              <a:rPr lang="en-CA" sz="5400" dirty="0">
                <a:solidFill>
                  <a:schemeClr val="bg1"/>
                </a:solidFill>
                <a:latin typeface="Avenir Next LT Pro Demi" panose="020B0704020202020204" pitchFamily="34" charset="0"/>
              </a:rPr>
            </a:br>
            <a:r>
              <a:rPr lang="en-CA" sz="5400" dirty="0">
                <a:solidFill>
                  <a:schemeClr val="bg1"/>
                </a:solidFill>
                <a:latin typeface="Avenir Next LT Pro Demi" panose="020B0704020202020204" pitchFamily="34" charset="0"/>
              </a:rPr>
              <a:t>Next Steps</a:t>
            </a:r>
          </a:p>
        </p:txBody>
      </p:sp>
      <p:sp>
        <p:nvSpPr>
          <p:cNvPr id="4" name="Rectangle 3">
            <a:extLst>
              <a:ext uri="{FF2B5EF4-FFF2-40B4-BE49-F238E27FC236}">
                <a16:creationId xmlns:a16="http://schemas.microsoft.com/office/drawing/2014/main" id="{5D2C51D3-00F9-49BD-BAF7-B93B80018E9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79826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C44B46-391A-4E39-8539-A05647E88DB1}"/>
              </a:ext>
            </a:extLst>
          </p:cNvPr>
          <p:cNvSpPr>
            <a:spLocks noGrp="1"/>
          </p:cNvSpPr>
          <p:nvPr>
            <p:ph idx="1"/>
          </p:nvPr>
        </p:nvSpPr>
        <p:spPr>
          <a:xfrm>
            <a:off x="735073" y="1825625"/>
            <a:ext cx="10515600" cy="4351338"/>
          </a:xfrm>
        </p:spPr>
        <p:txBody>
          <a:bodyPr>
            <a:normAutofit/>
          </a:bodyPr>
          <a:lstStyle/>
          <a:p>
            <a:pPr marL="0" indent="0">
              <a:buNone/>
            </a:pPr>
            <a:r>
              <a:rPr lang="en-CA" dirty="0">
                <a:latin typeface="Avenir Next LT Pro Light" panose="020B0304020202020204" pitchFamily="34" charset="0"/>
              </a:rPr>
              <a:t>Information package by October 1</a:t>
            </a:r>
            <a:r>
              <a:rPr lang="en-CA" baseline="30000" dirty="0">
                <a:latin typeface="Avenir Next LT Pro Light" panose="020B0304020202020204" pitchFamily="34" charset="0"/>
              </a:rPr>
              <a:t>st</a:t>
            </a:r>
            <a:r>
              <a:rPr lang="en-CA" dirty="0">
                <a:latin typeface="Avenir Next LT Pro Light" panose="020B0304020202020204" pitchFamily="34" charset="0"/>
              </a:rPr>
              <a:t> </a:t>
            </a:r>
          </a:p>
          <a:p>
            <a:pPr marL="0" indent="0">
              <a:buNone/>
            </a:pPr>
            <a:endParaRPr lang="en-CA" dirty="0">
              <a:latin typeface="Avenir Next LT Pro Light" panose="020B0304020202020204" pitchFamily="34" charset="0"/>
            </a:endParaRPr>
          </a:p>
          <a:p>
            <a:pPr marL="0" indent="0">
              <a:buNone/>
            </a:pPr>
            <a:r>
              <a:rPr lang="en-CA" dirty="0">
                <a:latin typeface="Avenir Next LT Pro Light" panose="020B0304020202020204" pitchFamily="34" charset="0"/>
              </a:rPr>
              <a:t>November 9</a:t>
            </a:r>
            <a:r>
              <a:rPr lang="en-CA" baseline="30000" dirty="0">
                <a:latin typeface="Avenir Next LT Pro Light" panose="020B0304020202020204" pitchFamily="34" charset="0"/>
              </a:rPr>
              <a:t>th</a:t>
            </a:r>
            <a:r>
              <a:rPr lang="en-CA" dirty="0">
                <a:latin typeface="Avenir Next LT Pro Light" panose="020B0304020202020204" pitchFamily="34" charset="0"/>
              </a:rPr>
              <a:t> session – check in on phase 4</a:t>
            </a:r>
          </a:p>
          <a:p>
            <a:pPr marL="0" indent="0">
              <a:buNone/>
            </a:pPr>
            <a:endParaRPr lang="en-CA" dirty="0">
              <a:latin typeface="Avenir Next LT Pro Light" panose="020B0304020202020204" pitchFamily="34" charset="0"/>
            </a:endParaRPr>
          </a:p>
          <a:p>
            <a:pPr marL="0" indent="0">
              <a:buNone/>
            </a:pPr>
            <a:r>
              <a:rPr lang="en-CA" dirty="0">
                <a:latin typeface="Avenir Next LT Pro Light" panose="020B0304020202020204" pitchFamily="34" charset="0"/>
              </a:rPr>
              <a:t>December – target end of testing phase</a:t>
            </a:r>
          </a:p>
          <a:p>
            <a:pPr marL="0" indent="0">
              <a:buNone/>
            </a:pPr>
            <a:endParaRPr lang="en-CA" dirty="0">
              <a:latin typeface="Avenir Next LT Pro Light" panose="020B0304020202020204" pitchFamily="34" charset="0"/>
            </a:endParaRPr>
          </a:p>
          <a:p>
            <a:pPr marL="0" indent="0">
              <a:buNone/>
            </a:pPr>
            <a:r>
              <a:rPr lang="en-CA" dirty="0">
                <a:latin typeface="Avenir Next LT Pro Light" panose="020B0304020202020204" pitchFamily="34" charset="0"/>
              </a:rPr>
              <a:t>January – March – Phase 5: Finalization of prototype &amp; roadmap </a:t>
            </a:r>
          </a:p>
          <a:p>
            <a:pPr marL="0" indent="0">
              <a:buNone/>
            </a:pPr>
            <a:endParaRPr lang="en-CA" dirty="0">
              <a:latin typeface="Avenir Next LT Pro Light" panose="020B0304020202020204" pitchFamily="34" charset="0"/>
            </a:endParaRPr>
          </a:p>
          <a:p>
            <a:pPr marL="0" indent="0">
              <a:buNone/>
            </a:pPr>
            <a:endParaRPr lang="en-CA"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26D2ECA9-7315-4707-B5E4-702CD8CEC5A9}"/>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a:extLst>
              <a:ext uri="{FF2B5EF4-FFF2-40B4-BE49-F238E27FC236}">
                <a16:creationId xmlns:a16="http://schemas.microsoft.com/office/drawing/2014/main" id="{CA73277A-7F5F-4534-8C08-0A3CA08E3EBC}"/>
              </a:ext>
            </a:extLst>
          </p:cNvPr>
          <p:cNvSpPr>
            <a:spLocks noGrp="1"/>
          </p:cNvSpPr>
          <p:nvPr>
            <p:ph type="title"/>
          </p:nvPr>
        </p:nvSpPr>
        <p:spPr>
          <a:xfrm>
            <a:off x="666321" y="351374"/>
            <a:ext cx="10515600" cy="1325563"/>
          </a:xfrm>
        </p:spPr>
        <p:txBody>
          <a:bodyPr/>
          <a:lstStyle/>
          <a:p>
            <a:r>
              <a:rPr lang="en-CA" dirty="0">
                <a:solidFill>
                  <a:srgbClr val="365673"/>
                </a:solidFill>
                <a:latin typeface="Avenir Next LT Pro Demi" panose="020B0704020202020204" pitchFamily="34" charset="0"/>
              </a:rPr>
              <a:t>Next Steps</a:t>
            </a:r>
          </a:p>
        </p:txBody>
      </p:sp>
    </p:spTree>
    <p:extLst>
      <p:ext uri="{BB962C8B-B14F-4D97-AF65-F5344CB8AC3E}">
        <p14:creationId xmlns:p14="http://schemas.microsoft.com/office/powerpoint/2010/main" val="87454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46C878-146E-45FA-98A9-27A6C70EC03A}"/>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80C44B46-391A-4E39-8539-A05647E88DB1}"/>
              </a:ext>
            </a:extLst>
          </p:cNvPr>
          <p:cNvSpPr>
            <a:spLocks noGrp="1"/>
          </p:cNvSpPr>
          <p:nvPr>
            <p:ph idx="1"/>
          </p:nvPr>
        </p:nvSpPr>
        <p:spPr>
          <a:xfrm>
            <a:off x="957072" y="2483993"/>
            <a:ext cx="10515600" cy="3700060"/>
          </a:xfrm>
        </p:spPr>
        <p:txBody>
          <a:bodyPr>
            <a:normAutofit/>
          </a:bodyPr>
          <a:lstStyle/>
          <a:p>
            <a:pPr marL="0" indent="0">
              <a:buNone/>
            </a:pPr>
            <a:r>
              <a:rPr lang="en-CA" sz="5400" dirty="0">
                <a:solidFill>
                  <a:schemeClr val="bg1"/>
                </a:solidFill>
                <a:latin typeface="Avenir Next LT Pro Demi" panose="020B0704020202020204" pitchFamily="34" charset="0"/>
              </a:rPr>
              <a:t>Project Review</a:t>
            </a:r>
          </a:p>
        </p:txBody>
      </p:sp>
    </p:spTree>
    <p:extLst>
      <p:ext uri="{BB962C8B-B14F-4D97-AF65-F5344CB8AC3E}">
        <p14:creationId xmlns:p14="http://schemas.microsoft.com/office/powerpoint/2010/main" val="61606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E7E7-FDC6-446F-A831-6A3F192B52EC}"/>
              </a:ext>
            </a:extLst>
          </p:cNvPr>
          <p:cNvSpPr>
            <a:spLocks noGrp="1"/>
          </p:cNvSpPr>
          <p:nvPr>
            <p:ph type="title"/>
          </p:nvPr>
        </p:nvSpPr>
        <p:spPr>
          <a:xfrm>
            <a:off x="256031" y="0"/>
            <a:ext cx="11949823" cy="1325563"/>
          </a:xfrm>
        </p:spPr>
        <p:txBody>
          <a:bodyPr/>
          <a:lstStyle/>
          <a:p>
            <a:r>
              <a:rPr lang="en-CA" dirty="0">
                <a:solidFill>
                  <a:srgbClr val="365673"/>
                </a:solidFill>
                <a:latin typeface="Avenir Next LT Pro Demi" panose="020B0704020202020204" pitchFamily="34" charset="0"/>
              </a:rPr>
              <a:t>Prototype Development &amp; Updates from other Solutions Labs</a:t>
            </a:r>
          </a:p>
        </p:txBody>
      </p:sp>
      <p:sp>
        <p:nvSpPr>
          <p:cNvPr id="4" name="Rectangle 3">
            <a:extLst>
              <a:ext uri="{FF2B5EF4-FFF2-40B4-BE49-F238E27FC236}">
                <a16:creationId xmlns:a16="http://schemas.microsoft.com/office/drawing/2014/main" id="{E266362B-738C-402B-9B93-72D604B4A749}"/>
              </a:ext>
            </a:extLst>
          </p:cNvPr>
          <p:cNvSpPr/>
          <p:nvPr/>
        </p:nvSpPr>
        <p:spPr>
          <a:xfrm>
            <a:off x="13855"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C09F5910-60E3-4FD2-A589-3F0AB2007510}"/>
              </a:ext>
            </a:extLst>
          </p:cNvPr>
          <p:cNvSpPr txBox="1"/>
          <p:nvPr/>
        </p:nvSpPr>
        <p:spPr>
          <a:xfrm rot="16200000">
            <a:off x="-1864402" y="3891726"/>
            <a:ext cx="4640978" cy="400110"/>
          </a:xfrm>
          <a:prstGeom prst="rect">
            <a:avLst/>
          </a:prstGeom>
          <a:noFill/>
        </p:spPr>
        <p:txBody>
          <a:bodyPr wrap="square" rtlCol="0">
            <a:spAutoFit/>
          </a:bodyPr>
          <a:lstStyle/>
          <a:p>
            <a:pPr algn="ctr"/>
            <a:r>
              <a:rPr lang="en-CA" sz="2000" dirty="0">
                <a:solidFill>
                  <a:srgbClr val="D98032"/>
                </a:solidFill>
                <a:latin typeface="Avenir Next LT Pro Demi" panose="020B0704020202020204" pitchFamily="34" charset="0"/>
              </a:rPr>
              <a:t>Spectrum of prototype development</a:t>
            </a:r>
          </a:p>
        </p:txBody>
      </p:sp>
      <p:graphicFrame>
        <p:nvGraphicFramePr>
          <p:cNvPr id="7" name="Table 6">
            <a:extLst>
              <a:ext uri="{FF2B5EF4-FFF2-40B4-BE49-F238E27FC236}">
                <a16:creationId xmlns:a16="http://schemas.microsoft.com/office/drawing/2014/main" id="{E4671FF5-6B39-4AE1-A5AE-2A69C7316DCA}"/>
              </a:ext>
            </a:extLst>
          </p:cNvPr>
          <p:cNvGraphicFramePr>
            <a:graphicFrameLocks noGrp="1"/>
          </p:cNvGraphicFramePr>
          <p:nvPr>
            <p:extLst>
              <p:ext uri="{D42A27DB-BD31-4B8C-83A1-F6EECF244321}">
                <p14:modId xmlns:p14="http://schemas.microsoft.com/office/powerpoint/2010/main" val="3335392279"/>
              </p:ext>
            </p:extLst>
          </p:nvPr>
        </p:nvGraphicFramePr>
        <p:xfrm>
          <a:off x="834598" y="1521066"/>
          <a:ext cx="1734127" cy="5003850"/>
        </p:xfrm>
        <a:graphic>
          <a:graphicData uri="http://schemas.openxmlformats.org/drawingml/2006/table">
            <a:tbl>
              <a:tblPr firstRow="1" bandRow="1">
                <a:noFill/>
              </a:tblPr>
              <a:tblGrid>
                <a:gridCol w="1734127">
                  <a:extLst>
                    <a:ext uri="{9D8B030D-6E8A-4147-A177-3AD203B41FA5}">
                      <a16:colId xmlns:a16="http://schemas.microsoft.com/office/drawing/2014/main" val="216793954"/>
                    </a:ext>
                  </a:extLst>
                </a:gridCol>
              </a:tblGrid>
              <a:tr h="33925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lnSpc>
                          <a:spcPct val="100000"/>
                        </a:lnSpc>
                        <a:spcBef>
                          <a:spcPts val="0"/>
                        </a:spcBef>
                        <a:spcAft>
                          <a:spcPts val="0"/>
                        </a:spcAft>
                        <a:buClr>
                          <a:srgbClr val="000000"/>
                        </a:buClr>
                        <a:buSzPts val="1800"/>
                        <a:buFont typeface="Arial"/>
                        <a:buNone/>
                      </a:pPr>
                      <a:r>
                        <a:rPr lang="en-CA" sz="1600" u="none" strike="noStrike" cap="none" dirty="0">
                          <a:latin typeface="Avenir Next LT Pro Demi" panose="020B0704020202020204" pitchFamily="34" charset="0"/>
                        </a:rPr>
                        <a:t>Type</a:t>
                      </a:r>
                      <a:endParaRPr sz="1200" u="none" strike="noStrike" cap="none" dirty="0">
                        <a:latin typeface="Avenir Next LT Pro Demi" panose="020B070402020202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822049839"/>
                  </a:ext>
                </a:extLst>
              </a:tr>
              <a:tr h="593675">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lnSpc>
                          <a:spcPct val="100000"/>
                        </a:lnSpc>
                        <a:spcBef>
                          <a:spcPts val="0"/>
                        </a:spcBef>
                        <a:spcAft>
                          <a:spcPts val="0"/>
                        </a:spcAft>
                        <a:buClr>
                          <a:srgbClr val="000000"/>
                        </a:buClr>
                        <a:buSzPts val="1600"/>
                        <a:buFont typeface="Arial"/>
                        <a:buNone/>
                      </a:pPr>
                      <a:r>
                        <a:rPr lang="en-CA" sz="1400" b="0" u="none" strike="noStrike" cap="none" dirty="0">
                          <a:latin typeface="Avenir Next LT Pro Light" panose="020B0304020202020204" pitchFamily="34" charset="0"/>
                        </a:rPr>
                        <a:t>Rapid</a:t>
                      </a:r>
                      <a:endParaRPr sz="1200" b="0" u="none" strike="noStrike" cap="none" dirty="0">
                        <a:latin typeface="Avenir Next LT Pro Light" panose="020B030402020202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484261165"/>
                  </a:ext>
                </a:extLst>
              </a:tr>
              <a:tr h="593675">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lnSpc>
                          <a:spcPct val="100000"/>
                        </a:lnSpc>
                        <a:spcBef>
                          <a:spcPts val="0"/>
                        </a:spcBef>
                        <a:spcAft>
                          <a:spcPts val="0"/>
                        </a:spcAft>
                        <a:buClr>
                          <a:srgbClr val="000000"/>
                        </a:buClr>
                        <a:buSzPts val="1600"/>
                        <a:buFont typeface="Arial"/>
                        <a:buNone/>
                      </a:pPr>
                      <a:r>
                        <a:rPr lang="en-CA" sz="1400" b="0" u="none" strike="noStrike" cap="none" dirty="0">
                          <a:latin typeface="Avenir Next LT Pro Light" panose="020B0304020202020204" pitchFamily="34" charset="0"/>
                        </a:rPr>
                        <a:t>Slow</a:t>
                      </a:r>
                      <a:endParaRPr sz="1200" b="0" u="none" strike="noStrike" cap="none" dirty="0">
                        <a:latin typeface="Avenir Next LT Pro Light" panose="020B030402020202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864806154"/>
                  </a:ext>
                </a:extLst>
              </a:tr>
              <a:tr h="76330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lnSpc>
                          <a:spcPct val="100000"/>
                        </a:lnSpc>
                        <a:spcBef>
                          <a:spcPts val="0"/>
                        </a:spcBef>
                        <a:spcAft>
                          <a:spcPts val="0"/>
                        </a:spcAft>
                        <a:buClr>
                          <a:srgbClr val="000000"/>
                        </a:buClr>
                        <a:buSzPts val="1600"/>
                        <a:buFont typeface="Arial"/>
                        <a:buNone/>
                      </a:pPr>
                      <a:r>
                        <a:rPr lang="en-CA" sz="1400" b="0" u="none" strike="noStrike" cap="none" dirty="0">
                          <a:solidFill>
                            <a:schemeClr val="tx1"/>
                          </a:solidFill>
                          <a:latin typeface="Avenir Next LT Pro Light" panose="020B0304020202020204" pitchFamily="34" charset="0"/>
                        </a:rPr>
                        <a:t>Probing</a:t>
                      </a:r>
                      <a:endParaRPr sz="1200" b="0" u="none" strike="noStrike" cap="none" dirty="0">
                        <a:solidFill>
                          <a:schemeClr val="tx1"/>
                        </a:solidFill>
                        <a:latin typeface="Avenir Next LT Pro Light" panose="020B030402020202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82803397"/>
                  </a:ext>
                </a:extLst>
              </a:tr>
              <a:tr h="76330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lnSpc>
                          <a:spcPct val="100000"/>
                        </a:lnSpc>
                        <a:spcBef>
                          <a:spcPts val="0"/>
                        </a:spcBef>
                        <a:spcAft>
                          <a:spcPts val="0"/>
                        </a:spcAft>
                        <a:buClr>
                          <a:srgbClr val="000000"/>
                        </a:buClr>
                        <a:buSzPts val="1600"/>
                        <a:buFont typeface="Arial"/>
                        <a:buNone/>
                      </a:pPr>
                      <a:r>
                        <a:rPr lang="en-CA" sz="1400" b="0" u="none" strike="noStrike" cap="none" dirty="0">
                          <a:solidFill>
                            <a:schemeClr val="bg1"/>
                          </a:solidFill>
                          <a:latin typeface="Avenir Next LT Pro Light" panose="020B0304020202020204" pitchFamily="34" charset="0"/>
                        </a:rPr>
                        <a:t>Exploratory</a:t>
                      </a:r>
                      <a:endParaRPr sz="1200" b="0" u="none" strike="noStrike" cap="none" dirty="0">
                        <a:solidFill>
                          <a:schemeClr val="bg1"/>
                        </a:solidFill>
                        <a:latin typeface="Avenir Next LT Pro Light" panose="020B030402020202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2BE5C"/>
                    </a:solidFill>
                  </a:tcPr>
                </a:tc>
                <a:extLst>
                  <a:ext uri="{0D108BD9-81ED-4DB2-BD59-A6C34878D82A}">
                    <a16:rowId xmlns:a16="http://schemas.microsoft.com/office/drawing/2014/main" val="2023177722"/>
                  </a:ext>
                </a:extLst>
              </a:tr>
              <a:tr h="593675">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lnSpc>
                          <a:spcPct val="100000"/>
                        </a:lnSpc>
                        <a:spcBef>
                          <a:spcPts val="0"/>
                        </a:spcBef>
                        <a:spcAft>
                          <a:spcPts val="0"/>
                        </a:spcAft>
                        <a:buClr>
                          <a:srgbClr val="000000"/>
                        </a:buClr>
                        <a:buSzPts val="1600"/>
                        <a:buFont typeface="Arial"/>
                        <a:buNone/>
                      </a:pPr>
                      <a:r>
                        <a:rPr lang="en-CA" sz="1400" b="0" u="none" strike="noStrike" cap="none">
                          <a:latin typeface="Avenir Next LT Pro Light" panose="020B0304020202020204" pitchFamily="34" charset="0"/>
                        </a:rPr>
                        <a:t>Developmental</a:t>
                      </a:r>
                      <a:endParaRPr sz="1200" b="0" u="none" strike="noStrike" cap="none">
                        <a:latin typeface="Avenir Next LT Pro Light" panose="020B030402020202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649013222"/>
                  </a:ext>
                </a:extLst>
              </a:tr>
              <a:tr h="76330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lnSpc>
                          <a:spcPct val="100000"/>
                        </a:lnSpc>
                        <a:spcBef>
                          <a:spcPts val="0"/>
                        </a:spcBef>
                        <a:spcAft>
                          <a:spcPts val="0"/>
                        </a:spcAft>
                        <a:buClr>
                          <a:srgbClr val="000000"/>
                        </a:buClr>
                        <a:buSzPts val="1600"/>
                        <a:buFont typeface="Arial"/>
                        <a:buNone/>
                      </a:pPr>
                      <a:r>
                        <a:rPr lang="en-CA" sz="1400" b="0" u="none" strike="noStrike" cap="none" dirty="0">
                          <a:latin typeface="Avenir Next LT Pro Light" panose="020B0304020202020204" pitchFamily="34" charset="0"/>
                        </a:rPr>
                        <a:t>Incremental</a:t>
                      </a:r>
                      <a:endParaRPr sz="1200" b="0" u="none" strike="noStrike" cap="none" dirty="0">
                        <a:latin typeface="Avenir Next LT Pro Light" panose="020B030402020202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94950022"/>
                  </a:ext>
                </a:extLst>
              </a:tr>
              <a:tr h="593675">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lnSpc>
                          <a:spcPct val="100000"/>
                        </a:lnSpc>
                        <a:spcBef>
                          <a:spcPts val="0"/>
                        </a:spcBef>
                        <a:spcAft>
                          <a:spcPts val="0"/>
                        </a:spcAft>
                        <a:buClr>
                          <a:srgbClr val="000000"/>
                        </a:buClr>
                        <a:buSzPts val="1600"/>
                        <a:buFont typeface="Arial"/>
                        <a:buNone/>
                      </a:pPr>
                      <a:r>
                        <a:rPr lang="en-CA" sz="1400" b="0" u="none" strike="noStrike" cap="none" dirty="0">
                          <a:latin typeface="Avenir Next LT Pro Light" panose="020B0304020202020204" pitchFamily="34" charset="0"/>
                        </a:rPr>
                        <a:t>Evolutionary</a:t>
                      </a:r>
                      <a:endParaRPr sz="1200" b="0" u="none" strike="noStrike" cap="none" dirty="0">
                        <a:latin typeface="Avenir Next LT Pro Light" panose="020B030402020202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582996549"/>
                  </a:ext>
                </a:extLst>
              </a:tr>
            </a:tbl>
          </a:graphicData>
        </a:graphic>
      </p:graphicFrame>
      <p:sp>
        <p:nvSpPr>
          <p:cNvPr id="8" name="TextBox 7">
            <a:extLst>
              <a:ext uri="{FF2B5EF4-FFF2-40B4-BE49-F238E27FC236}">
                <a16:creationId xmlns:a16="http://schemas.microsoft.com/office/drawing/2014/main" id="{8FD0F327-C12C-412F-91F6-833C5100CECD}"/>
              </a:ext>
            </a:extLst>
          </p:cNvPr>
          <p:cNvSpPr txBox="1"/>
          <p:nvPr/>
        </p:nvSpPr>
        <p:spPr>
          <a:xfrm>
            <a:off x="3541868" y="2417619"/>
            <a:ext cx="6925241" cy="2215991"/>
          </a:xfrm>
          <a:prstGeom prst="rect">
            <a:avLst/>
          </a:prstGeom>
          <a:noFill/>
        </p:spPr>
        <p:txBody>
          <a:bodyPr wrap="square" rtlCol="0">
            <a:spAutoFit/>
          </a:bodyPr>
          <a:lstStyle/>
          <a:p>
            <a:r>
              <a:rPr lang="en-CA" sz="2400" dirty="0">
                <a:solidFill>
                  <a:srgbClr val="F2BE5C"/>
                </a:solidFill>
                <a:latin typeface="Avenir Next LT Pro Demi" panose="020B0704020202020204" pitchFamily="34" charset="0"/>
              </a:rPr>
              <a:t>Exploratory Prototype:</a:t>
            </a:r>
          </a:p>
          <a:p>
            <a:r>
              <a:rPr lang="en-US" sz="2400" i="1" u="none" strike="noStrike" cap="none" dirty="0">
                <a:latin typeface="Avenir Next LT Pro Light" panose="020B0304020202020204" pitchFamily="34" charset="0"/>
              </a:rPr>
              <a:t>An early form of prototype, usually a visualization of a concept or idea, tested to determine whether it warrants further development and testing in the field.</a:t>
            </a:r>
          </a:p>
          <a:p>
            <a:endParaRPr lang="en-CA" dirty="0"/>
          </a:p>
        </p:txBody>
      </p:sp>
    </p:spTree>
    <p:extLst>
      <p:ext uri="{BB962C8B-B14F-4D97-AF65-F5344CB8AC3E}">
        <p14:creationId xmlns:p14="http://schemas.microsoft.com/office/powerpoint/2010/main" val="49948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329221D9-7850-45DC-AF5A-A55E0966C1C6}"/>
              </a:ext>
            </a:extLst>
          </p:cNvPr>
          <p:cNvGraphicFramePr>
            <a:graphicFrameLocks/>
          </p:cNvGraphicFramePr>
          <p:nvPr>
            <p:extLst>
              <p:ext uri="{D42A27DB-BD31-4B8C-83A1-F6EECF244321}">
                <p14:modId xmlns:p14="http://schemas.microsoft.com/office/powerpoint/2010/main" val="225530474"/>
              </p:ext>
            </p:extLst>
          </p:nvPr>
        </p:nvGraphicFramePr>
        <p:xfrm>
          <a:off x="757237" y="659345"/>
          <a:ext cx="10677525"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452EE574-245C-4757-958B-70417CD2FEBD}"/>
              </a:ext>
            </a:extLst>
          </p:cNvPr>
          <p:cNvSpPr/>
          <p:nvPr/>
        </p:nvSpPr>
        <p:spPr>
          <a:xfrm>
            <a:off x="4505633" y="4182979"/>
            <a:ext cx="2324715" cy="10943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lumMod val="50000"/>
                </a:schemeClr>
              </a:solidFill>
              <a:latin typeface="Avenir Next LT Pro Light" panose="020B0304020202020204" pitchFamily="34" charset="0"/>
            </a:endParaRPr>
          </a:p>
        </p:txBody>
      </p:sp>
      <p:sp>
        <p:nvSpPr>
          <p:cNvPr id="9" name="Oval 8">
            <a:extLst>
              <a:ext uri="{FF2B5EF4-FFF2-40B4-BE49-F238E27FC236}">
                <a16:creationId xmlns:a16="http://schemas.microsoft.com/office/drawing/2014/main" id="{7356F41D-7225-4DC2-9D35-910EE513DD31}"/>
              </a:ext>
            </a:extLst>
          </p:cNvPr>
          <p:cNvSpPr/>
          <p:nvPr/>
        </p:nvSpPr>
        <p:spPr>
          <a:xfrm>
            <a:off x="3285203" y="5568637"/>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Oval 12">
            <a:extLst>
              <a:ext uri="{FF2B5EF4-FFF2-40B4-BE49-F238E27FC236}">
                <a16:creationId xmlns:a16="http://schemas.microsoft.com/office/drawing/2014/main" id="{8F0F29A3-903E-4BBF-8F77-7B0E0C69C91D}"/>
              </a:ext>
            </a:extLst>
          </p:cNvPr>
          <p:cNvSpPr/>
          <p:nvPr/>
        </p:nvSpPr>
        <p:spPr>
          <a:xfrm>
            <a:off x="6033319" y="5586964"/>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Oval 14">
            <a:extLst>
              <a:ext uri="{FF2B5EF4-FFF2-40B4-BE49-F238E27FC236}">
                <a16:creationId xmlns:a16="http://schemas.microsoft.com/office/drawing/2014/main" id="{1D287B48-00CB-496F-B9A1-244179759A0C}"/>
              </a:ext>
            </a:extLst>
          </p:cNvPr>
          <p:cNvSpPr/>
          <p:nvPr/>
        </p:nvSpPr>
        <p:spPr>
          <a:xfrm>
            <a:off x="8203437" y="5568637"/>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397EE89-89EE-47DE-ABF2-688B3CB58FE8}"/>
              </a:ext>
            </a:extLst>
          </p:cNvPr>
          <p:cNvSpPr txBox="1"/>
          <p:nvPr/>
        </p:nvSpPr>
        <p:spPr>
          <a:xfrm>
            <a:off x="562187" y="331893"/>
            <a:ext cx="5669280" cy="769441"/>
          </a:xfrm>
          <a:prstGeom prst="rect">
            <a:avLst/>
          </a:prstGeom>
          <a:noFill/>
        </p:spPr>
        <p:txBody>
          <a:bodyPr wrap="square" rtlCol="0">
            <a:spAutoFit/>
          </a:bodyPr>
          <a:lstStyle/>
          <a:p>
            <a:r>
              <a:rPr lang="en-CA" sz="4400" dirty="0">
                <a:solidFill>
                  <a:srgbClr val="365673"/>
                </a:solidFill>
                <a:latin typeface="Avenir Next LT Pro Demi" panose="020B0704020202020204" pitchFamily="34" charset="0"/>
              </a:rPr>
              <a:t>Timeline</a:t>
            </a:r>
            <a:endParaRPr lang="en-CA" sz="4000" dirty="0">
              <a:solidFill>
                <a:srgbClr val="365673"/>
              </a:solidFill>
              <a:latin typeface="Avenir Next LT Pro Demi" panose="020B0704020202020204" pitchFamily="34" charset="0"/>
            </a:endParaRPr>
          </a:p>
        </p:txBody>
      </p:sp>
      <p:sp>
        <p:nvSpPr>
          <p:cNvPr id="8" name="Rectangle 7">
            <a:extLst>
              <a:ext uri="{FF2B5EF4-FFF2-40B4-BE49-F238E27FC236}">
                <a16:creationId xmlns:a16="http://schemas.microsoft.com/office/drawing/2014/main" id="{AEE5FEC2-51BB-43D3-9881-7E5801237DB1}"/>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8923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CC38-702E-44CB-86AA-1B207908AC02}"/>
              </a:ext>
            </a:extLst>
          </p:cNvPr>
          <p:cNvSpPr>
            <a:spLocks noGrp="1"/>
          </p:cNvSpPr>
          <p:nvPr>
            <p:ph type="title"/>
          </p:nvPr>
        </p:nvSpPr>
        <p:spPr/>
        <p:txBody>
          <a:bodyPr/>
          <a:lstStyle/>
          <a:p>
            <a:r>
              <a:rPr lang="en-CA" dirty="0">
                <a:solidFill>
                  <a:srgbClr val="365673"/>
                </a:solidFill>
                <a:latin typeface="Avenir Next LT Pro Demi" panose="020B0704020202020204" pitchFamily="34" charset="0"/>
              </a:rPr>
              <a:t>Objectives of today’s session </a:t>
            </a:r>
          </a:p>
        </p:txBody>
      </p:sp>
      <p:sp>
        <p:nvSpPr>
          <p:cNvPr id="3" name="Content Placeholder 2">
            <a:extLst>
              <a:ext uri="{FF2B5EF4-FFF2-40B4-BE49-F238E27FC236}">
                <a16:creationId xmlns:a16="http://schemas.microsoft.com/office/drawing/2014/main" id="{68866C31-46D3-4F20-B3D5-E3C9745ACC7F}"/>
              </a:ext>
            </a:extLst>
          </p:cNvPr>
          <p:cNvSpPr>
            <a:spLocks noGrp="1"/>
          </p:cNvSpPr>
          <p:nvPr>
            <p:ph idx="1"/>
          </p:nvPr>
        </p:nvSpPr>
        <p:spPr/>
        <p:txBody>
          <a:bodyPr>
            <a:normAutofit/>
          </a:bodyPr>
          <a:lstStyle/>
          <a:p>
            <a:pPr marL="514350" indent="-514350">
              <a:buAutoNum type="arabicPeriod"/>
            </a:pPr>
            <a:r>
              <a:rPr lang="en-US" dirty="0">
                <a:latin typeface="Avenir Next LT Pro Light" panose="020B0304020202020204" pitchFamily="34" charset="0"/>
              </a:rPr>
              <a:t>Review the project &amp; 7 key priorities</a:t>
            </a:r>
          </a:p>
          <a:p>
            <a:pPr marL="514350" indent="-514350">
              <a:buAutoNum type="arabicPeriod"/>
            </a:pPr>
            <a:endParaRPr lang="en-US" dirty="0">
              <a:latin typeface="Avenir Next LT Pro Light" panose="020B0304020202020204" pitchFamily="34" charset="0"/>
            </a:endParaRPr>
          </a:p>
          <a:p>
            <a:pPr marL="514350" indent="-514350">
              <a:buAutoNum type="arabicPeriod"/>
            </a:pPr>
            <a:r>
              <a:rPr lang="en-US" dirty="0">
                <a:latin typeface="Avenir Next LT Pro Light" panose="020B0304020202020204" pitchFamily="34" charset="0"/>
              </a:rPr>
              <a:t>Showcase the four</a:t>
            </a:r>
            <a:r>
              <a:rPr lang="en-CA" dirty="0">
                <a:latin typeface="Avenir Next LT Pro Light" panose="020B0304020202020204" pitchFamily="34" charset="0"/>
              </a:rPr>
              <a:t> building blocks - building blocks reflect what we have heard and our progress to date.</a:t>
            </a:r>
          </a:p>
          <a:p>
            <a:pPr lvl="2"/>
            <a:r>
              <a:rPr lang="en-CA" dirty="0">
                <a:latin typeface="Avenir Next LT Pro Light" panose="020B0304020202020204" pitchFamily="34" charset="0"/>
              </a:rPr>
              <a:t>Each building block is associated with a set of discussion questions. We will provide time for initial reactions now, but questions will be included as part of the information package for further consideration. </a:t>
            </a:r>
            <a:endParaRPr lang="en-US" dirty="0">
              <a:latin typeface="Avenir Next LT Pro Light" panose="020B0304020202020204" pitchFamily="34" charset="0"/>
            </a:endParaRPr>
          </a:p>
          <a:p>
            <a:pPr marL="514350" indent="-514350">
              <a:buAutoNum type="arabicPeriod"/>
            </a:pPr>
            <a:endParaRPr lang="en-US" dirty="0">
              <a:latin typeface="Avenir Next LT Pro Light" panose="020B0304020202020204" pitchFamily="34" charset="0"/>
            </a:endParaRPr>
          </a:p>
          <a:p>
            <a:pPr marL="514350" indent="-514350">
              <a:buAutoNum type="arabicPeriod"/>
            </a:pPr>
            <a:r>
              <a:rPr lang="en-US" dirty="0">
                <a:latin typeface="Avenir Next LT Pro Light" panose="020B0304020202020204" pitchFamily="34" charset="0"/>
              </a:rPr>
              <a:t>Outline next steps for micro labs and prototype development (Information package)</a:t>
            </a:r>
          </a:p>
          <a:p>
            <a:endParaRPr lang="en-CA"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C31CD2A8-88B2-4D54-896A-4F85B8C7EE8F}"/>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4435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EFA26-AF3A-4F62-9ECA-AD59D5DD1BC4}"/>
              </a:ext>
            </a:extLst>
          </p:cNvPr>
          <p:cNvSpPr>
            <a:spLocks noGrp="1"/>
          </p:cNvSpPr>
          <p:nvPr>
            <p:ph type="title"/>
          </p:nvPr>
        </p:nvSpPr>
        <p:spPr/>
        <p:txBody>
          <a:bodyPr/>
          <a:lstStyle/>
          <a:p>
            <a:r>
              <a:rPr lang="en-CA" dirty="0">
                <a:solidFill>
                  <a:srgbClr val="365673"/>
                </a:solidFill>
                <a:latin typeface="Avenir Next LT Pro Demi" panose="020B0704020202020204" pitchFamily="34" charset="0"/>
              </a:rPr>
              <a:t>Solutions Lab Challenge Brief</a:t>
            </a:r>
          </a:p>
        </p:txBody>
      </p:sp>
      <p:sp>
        <p:nvSpPr>
          <p:cNvPr id="3" name="Content Placeholder 2">
            <a:extLst>
              <a:ext uri="{FF2B5EF4-FFF2-40B4-BE49-F238E27FC236}">
                <a16:creationId xmlns:a16="http://schemas.microsoft.com/office/drawing/2014/main" id="{7E3E004C-1D12-4DAE-9216-1BDA278E1ED7}"/>
              </a:ext>
            </a:extLst>
          </p:cNvPr>
          <p:cNvSpPr>
            <a:spLocks noGrp="1"/>
          </p:cNvSpPr>
          <p:nvPr>
            <p:ph idx="1"/>
          </p:nvPr>
        </p:nvSpPr>
        <p:spPr>
          <a:xfrm>
            <a:off x="426658" y="1826402"/>
            <a:ext cx="6544733" cy="4351338"/>
          </a:xfrm>
        </p:spPr>
        <p:txBody>
          <a:bodyPr>
            <a:normAutofit fontScale="55000" lnSpcReduction="20000"/>
          </a:bodyPr>
          <a:lstStyle/>
          <a:p>
            <a:pPr marL="0" indent="0">
              <a:lnSpc>
                <a:spcPct val="115000"/>
              </a:lnSpc>
              <a:spcAft>
                <a:spcPts val="700"/>
              </a:spcAft>
              <a:buNone/>
            </a:pPr>
            <a:r>
              <a:rPr lang="en-CA" sz="3200" kern="0" dirty="0">
                <a:solidFill>
                  <a:srgbClr val="000000"/>
                </a:solidFill>
                <a:uFill>
                  <a:solidFill>
                    <a:srgbClr val="000000"/>
                  </a:solidFill>
                </a:uFill>
                <a:latin typeface="Avenir Next LT Pro Demi" panose="020B0704020202020204" pitchFamily="34" charset="0"/>
                <a:ea typeface="Calibri" panose="020F0502020204030204" pitchFamily="34" charset="0"/>
                <a:cs typeface="Arial Unicode MS"/>
              </a:rPr>
              <a:t>Solutions Lab Challenge Brief:</a:t>
            </a:r>
          </a:p>
          <a:p>
            <a:pPr marL="0" indent="0">
              <a:lnSpc>
                <a:spcPct val="115000"/>
              </a:lnSpc>
              <a:spcAft>
                <a:spcPts val="700"/>
              </a:spcAft>
              <a:buNone/>
            </a:pPr>
            <a:r>
              <a:rPr lang="en-US" sz="2800" i="1" dirty="0">
                <a:effectLst/>
                <a:latin typeface="Avenir Next LT Pro Light" panose="020B0304020202020204" pitchFamily="34" charset="0"/>
                <a:ea typeface="Arial" panose="020B0604020202020204" pitchFamily="34" charset="0"/>
              </a:rPr>
              <a:t>Municipal governments and community-based organizations want to make decisions based on relevant, credible data. Planners, managers and analysts also recognize that community-level programs demand good data and a capacity to learn from detailed program results. </a:t>
            </a:r>
            <a:endParaRPr lang="en-CA" sz="2800" i="1" dirty="0">
              <a:effectLst/>
              <a:latin typeface="Avenir Next LT Pro Light" panose="020B0304020202020204" pitchFamily="34" charset="0"/>
              <a:ea typeface="Calibri" panose="020F0502020204030204" pitchFamily="34" charset="0"/>
            </a:endParaRPr>
          </a:p>
          <a:p>
            <a:pPr marL="0" indent="0">
              <a:lnSpc>
                <a:spcPct val="115000"/>
              </a:lnSpc>
              <a:spcAft>
                <a:spcPts val="700"/>
              </a:spcAft>
              <a:buNone/>
            </a:pPr>
            <a:r>
              <a:rPr lang="en-US" sz="2800" i="1" dirty="0">
                <a:effectLst/>
                <a:latin typeface="Avenir Next LT Pro Light" panose="020B0304020202020204" pitchFamily="34" charset="0"/>
                <a:ea typeface="Arial" panose="020B0604020202020204" pitchFamily="34" charset="0"/>
              </a:rPr>
              <a:t>Currently, decision-makers may see housing data as the 'black-box' domain of specialists in academia, data management, or policy think tanks. They may also come to see some types of interventions as inherently more reliable in delivering desired policy results on the ground simply because measurements of outputs, e.g., units delivered, seem clearer and are routinely produced for them.  </a:t>
            </a:r>
          </a:p>
          <a:p>
            <a:pPr marL="0" indent="0">
              <a:lnSpc>
                <a:spcPct val="115000"/>
              </a:lnSpc>
              <a:spcAft>
                <a:spcPts val="700"/>
              </a:spcAft>
              <a:buNone/>
            </a:pPr>
            <a:r>
              <a:rPr lang="en-US" sz="2800" i="1" dirty="0">
                <a:effectLst/>
                <a:latin typeface="Avenir Next LT Pro Light" panose="020B0304020202020204" pitchFamily="34" charset="0"/>
                <a:ea typeface="Arial" panose="020B0604020202020204" pitchFamily="34" charset="0"/>
              </a:rPr>
              <a:t>Unless there is deep and widespread real-time accessibility of a diverse range of outcomes-focused housing data, indicators, and decision guidance, risks of systemic failure will persist. That is the core decision-making problem to be addressed by this project</a:t>
            </a:r>
            <a:r>
              <a:rPr lang="en-US" sz="2800" dirty="0">
                <a:effectLst/>
                <a:latin typeface="Avenir Next LT Pro Light" panose="020B0304020202020204" pitchFamily="34" charset="0"/>
                <a:ea typeface="Arial" panose="020B0604020202020204" pitchFamily="34" charset="0"/>
              </a:rPr>
              <a:t>.  </a:t>
            </a:r>
            <a:endParaRPr lang="en-CA" sz="2800" dirty="0">
              <a:effectLst/>
              <a:latin typeface="Avenir Next LT Pro Light" panose="020B0304020202020204" pitchFamily="34" charset="0"/>
              <a:ea typeface="Calibri" panose="020F0502020204030204" pitchFamily="34" charset="0"/>
            </a:endParaRPr>
          </a:p>
          <a:p>
            <a:endParaRPr lang="en-CA" dirty="0"/>
          </a:p>
        </p:txBody>
      </p:sp>
      <p:sp>
        <p:nvSpPr>
          <p:cNvPr id="12" name="TextBox 11">
            <a:extLst>
              <a:ext uri="{FF2B5EF4-FFF2-40B4-BE49-F238E27FC236}">
                <a16:creationId xmlns:a16="http://schemas.microsoft.com/office/drawing/2014/main" id="{22FE2180-30FA-4D73-B2FC-1A77B0019A2B}"/>
              </a:ext>
            </a:extLst>
          </p:cNvPr>
          <p:cNvSpPr txBox="1"/>
          <p:nvPr/>
        </p:nvSpPr>
        <p:spPr>
          <a:xfrm>
            <a:off x="8132491" y="2264832"/>
            <a:ext cx="3597487" cy="1077218"/>
          </a:xfrm>
          <a:prstGeom prst="rect">
            <a:avLst/>
          </a:prstGeom>
          <a:noFill/>
        </p:spPr>
        <p:txBody>
          <a:bodyPr wrap="square" rtlCol="0">
            <a:spAutoFit/>
          </a:bodyPr>
          <a:lstStyle/>
          <a:p>
            <a:r>
              <a:rPr lang="en-CA" sz="1600" dirty="0">
                <a:latin typeface="Avenir Next LT Pro" panose="020B0504020202020204" pitchFamily="34" charset="0"/>
              </a:rPr>
              <a:t>The value of relevant, credible data for informing strong program and policy design is widely recognized by decisions makers.</a:t>
            </a:r>
          </a:p>
        </p:txBody>
      </p:sp>
      <p:sp>
        <p:nvSpPr>
          <p:cNvPr id="13" name="TextBox 12">
            <a:extLst>
              <a:ext uri="{FF2B5EF4-FFF2-40B4-BE49-F238E27FC236}">
                <a16:creationId xmlns:a16="http://schemas.microsoft.com/office/drawing/2014/main" id="{B1B1EF98-49F7-4F54-9E92-DA6200B6119B}"/>
              </a:ext>
            </a:extLst>
          </p:cNvPr>
          <p:cNvSpPr txBox="1"/>
          <p:nvPr/>
        </p:nvSpPr>
        <p:spPr>
          <a:xfrm>
            <a:off x="8132490" y="3600785"/>
            <a:ext cx="3597487" cy="1077218"/>
          </a:xfrm>
          <a:prstGeom prst="rect">
            <a:avLst/>
          </a:prstGeom>
          <a:noFill/>
        </p:spPr>
        <p:txBody>
          <a:bodyPr wrap="square" rtlCol="0">
            <a:spAutoFit/>
          </a:bodyPr>
          <a:lstStyle/>
          <a:p>
            <a:r>
              <a:rPr lang="en-CA" sz="1600" dirty="0">
                <a:latin typeface="Avenir Next LT Pro" panose="020B0504020202020204" pitchFamily="34" charset="0"/>
              </a:rPr>
              <a:t>However, there is a narrative that housing data is inaccessible; over reliance on narrow range of housing indicators </a:t>
            </a:r>
          </a:p>
        </p:txBody>
      </p:sp>
      <p:sp>
        <p:nvSpPr>
          <p:cNvPr id="15" name="TextBox 14">
            <a:extLst>
              <a:ext uri="{FF2B5EF4-FFF2-40B4-BE49-F238E27FC236}">
                <a16:creationId xmlns:a16="http://schemas.microsoft.com/office/drawing/2014/main" id="{DBD79B18-4E0F-4199-BE4D-6EB7D6F85170}"/>
              </a:ext>
            </a:extLst>
          </p:cNvPr>
          <p:cNvSpPr txBox="1"/>
          <p:nvPr/>
        </p:nvSpPr>
        <p:spPr>
          <a:xfrm>
            <a:off x="8087359" y="4936738"/>
            <a:ext cx="3597487" cy="1323439"/>
          </a:xfrm>
          <a:prstGeom prst="rect">
            <a:avLst/>
          </a:prstGeom>
          <a:noFill/>
        </p:spPr>
        <p:txBody>
          <a:bodyPr wrap="square" rtlCol="0">
            <a:spAutoFit/>
          </a:bodyPr>
          <a:lstStyle/>
          <a:p>
            <a:r>
              <a:rPr lang="en-CA" sz="1600" dirty="0">
                <a:latin typeface="Avenir Next LT Pro" panose="020B0504020202020204" pitchFamily="34" charset="0"/>
              </a:rPr>
              <a:t>Therefore, there is an immediate need to generate a diverse range of housing related information that is widely accessible to local decisions makers. </a:t>
            </a:r>
          </a:p>
        </p:txBody>
      </p:sp>
      <p:sp>
        <p:nvSpPr>
          <p:cNvPr id="16" name="Rectangle 15">
            <a:extLst>
              <a:ext uri="{FF2B5EF4-FFF2-40B4-BE49-F238E27FC236}">
                <a16:creationId xmlns:a16="http://schemas.microsoft.com/office/drawing/2014/main" id="{3F2509FA-3913-43A3-A453-5D55F34B1338}"/>
              </a:ext>
            </a:extLst>
          </p:cNvPr>
          <p:cNvSpPr/>
          <p:nvPr/>
        </p:nvSpPr>
        <p:spPr>
          <a:xfrm>
            <a:off x="8026400" y="1691148"/>
            <a:ext cx="3738942" cy="4722918"/>
          </a:xfrm>
          <a:prstGeom prst="rect">
            <a:avLst/>
          </a:prstGeom>
          <a:noFill/>
          <a:ln>
            <a:solidFill>
              <a:srgbClr val="D98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p>
        </p:txBody>
      </p:sp>
      <p:sp>
        <p:nvSpPr>
          <p:cNvPr id="17" name="Rectangle 16">
            <a:extLst>
              <a:ext uri="{FF2B5EF4-FFF2-40B4-BE49-F238E27FC236}">
                <a16:creationId xmlns:a16="http://schemas.microsoft.com/office/drawing/2014/main" id="{2E9097E4-12F2-4CB8-8872-DA01D8E7A91D}"/>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FA0193DA-1602-469B-9B36-CF6896FCB990}"/>
              </a:ext>
            </a:extLst>
          </p:cNvPr>
          <p:cNvSpPr txBox="1"/>
          <p:nvPr/>
        </p:nvSpPr>
        <p:spPr>
          <a:xfrm>
            <a:off x="8097127" y="1871147"/>
            <a:ext cx="3597487" cy="461665"/>
          </a:xfrm>
          <a:prstGeom prst="rect">
            <a:avLst/>
          </a:prstGeom>
          <a:noFill/>
        </p:spPr>
        <p:txBody>
          <a:bodyPr wrap="square" rtlCol="0">
            <a:spAutoFit/>
          </a:bodyPr>
          <a:lstStyle/>
          <a:p>
            <a:r>
              <a:rPr lang="en-CA" sz="2400" dirty="0">
                <a:latin typeface="Avenir Next LT Pro Demi" panose="020B0704020202020204" pitchFamily="34" charset="0"/>
              </a:rPr>
              <a:t>In sum…</a:t>
            </a:r>
          </a:p>
        </p:txBody>
      </p:sp>
    </p:spTree>
    <p:extLst>
      <p:ext uri="{BB962C8B-B14F-4D97-AF65-F5344CB8AC3E}">
        <p14:creationId xmlns:p14="http://schemas.microsoft.com/office/powerpoint/2010/main" val="1842628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12397</TotalTime>
  <Words>2406</Words>
  <Application>Microsoft Office PowerPoint</Application>
  <PresentationFormat>Widescreen</PresentationFormat>
  <Paragraphs>410</Paragraphs>
  <Slides>43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Abadi Extra Light</vt:lpstr>
      <vt:lpstr>Arial</vt:lpstr>
      <vt:lpstr>Avenir Next LT Pro</vt:lpstr>
      <vt:lpstr>Avenir Next LT Pro Demi</vt:lpstr>
      <vt:lpstr>Avenir Next LT Pro Light</vt:lpstr>
      <vt:lpstr>Calibri</vt:lpstr>
      <vt:lpstr>Calibri Light</vt:lpstr>
      <vt:lpstr>Times New Roman</vt:lpstr>
      <vt:lpstr>Office Theme</vt:lpstr>
      <vt:lpstr>Community Decision Support Tool for Housing Issues </vt:lpstr>
      <vt:lpstr>PowerPoint Presentation</vt:lpstr>
      <vt:lpstr>Agenda</vt:lpstr>
      <vt:lpstr>PowerPoint Presentation</vt:lpstr>
      <vt:lpstr>PowerPoint Presentation</vt:lpstr>
      <vt:lpstr>Prototype Development &amp; Updates from other Solutions Labs</vt:lpstr>
      <vt:lpstr>PowerPoint Presentation</vt:lpstr>
      <vt:lpstr>Objectives of today’s session </vt:lpstr>
      <vt:lpstr>Solutions Lab Challenge Brief</vt:lpstr>
      <vt:lpstr>PowerPoint Presentation</vt:lpstr>
      <vt:lpstr>7 Key Priorities</vt:lpstr>
      <vt:lpstr>Prototype Development – 4 key Building Blocks</vt:lpstr>
      <vt:lpstr>Prototype: Community Decision Making Tool for Housing Issues</vt:lpstr>
      <vt:lpstr>Prototype: Community Decision Making Tool for Housing Issues</vt:lpstr>
      <vt:lpstr>PowerPoint Presentation</vt:lpstr>
      <vt:lpstr>PowerPoint Presentation</vt:lpstr>
      <vt:lpstr>Role of Data Access and Visualization in prototype development</vt:lpstr>
      <vt:lpstr>What We Heard: Priority Data Sets</vt:lpstr>
      <vt:lpstr>Wheelhouse Model for Organizing Data</vt:lpstr>
      <vt:lpstr>Household Characteristics  </vt:lpstr>
      <vt:lpstr>PowerPoint Presentation</vt:lpstr>
      <vt:lpstr>Market Housing – Rental Housing</vt:lpstr>
      <vt:lpstr>PowerPoint Presentation</vt:lpstr>
      <vt:lpstr>PowerPoint Presentation</vt:lpstr>
      <vt:lpstr>PowerPoint Presentation</vt:lpstr>
      <vt:lpstr>PowerPoint Presentation</vt:lpstr>
      <vt:lpstr>Housing with Supports – Long-term supportive housing</vt:lpstr>
      <vt:lpstr>Housing with Supports – Subsidized Rental Housing</vt:lpstr>
      <vt:lpstr>Safety Nets – Emergency Shelter</vt:lpstr>
      <vt:lpstr>Safety Nets – Short-term Supportive Housing</vt:lpstr>
      <vt:lpstr>Data Visualization </vt:lpstr>
      <vt:lpstr>Data Visualization </vt:lpstr>
      <vt:lpstr>Accessing the Housing Portal </vt:lpstr>
      <vt:lpstr>Data Visualization </vt:lpstr>
      <vt:lpstr>PowerPoint Presentation</vt:lpstr>
      <vt:lpstr>Engagement &amp; Outreach</vt:lpstr>
      <vt:lpstr>Extent of Engagement &amp; Outreach</vt:lpstr>
      <vt:lpstr>PowerPoint Presentation</vt:lpstr>
      <vt:lpstr>Data Advocacy</vt:lpstr>
      <vt:lpstr>PowerPoint Presentation</vt:lpstr>
      <vt:lpstr>Business Model</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Prototyping Activities Workshop</dc:title>
  <dc:creator>sasha mosky</dc:creator>
  <cp:lastModifiedBy>sasha mosky</cp:lastModifiedBy>
  <cp:revision>18</cp:revision>
  <dcterms:created xsi:type="dcterms:W3CDTF">2021-08-24T12:40:06Z</dcterms:created>
  <dcterms:modified xsi:type="dcterms:W3CDTF">2021-09-14T17:17:45Z</dcterms:modified>
</cp:coreProperties>
</file>