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286" r:id="rId5"/>
    <p:sldId id="304" r:id="rId6"/>
    <p:sldId id="305" r:id="rId7"/>
    <p:sldId id="296" r:id="rId8"/>
    <p:sldId id="295" r:id="rId9"/>
    <p:sldId id="297" r:id="rId10"/>
    <p:sldId id="300" r:id="rId11"/>
    <p:sldId id="301" r:id="rId12"/>
    <p:sldId id="302" r:id="rId13"/>
    <p:sldId id="303" r:id="rId14"/>
    <p:sldId id="306"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ona Topolnisky" initials="AT" lastIdx="3" clrIdx="0">
    <p:extLst>
      <p:ext uri="{19B8F6BF-5375-455C-9EA6-DF929625EA0E}">
        <p15:presenceInfo xmlns:p15="http://schemas.microsoft.com/office/powerpoint/2012/main" userId="S::Alona.Topolnisky@durham.ca::a6492955-4843-40e6-8923-68cdf5673b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8E"/>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1C9856-96EF-4596-9379-17903923F408}" v="173" dt="2025-12-10T03:08:31.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2136" autoAdjust="0"/>
  </p:normalViewPr>
  <p:slideViewPr>
    <p:cSldViewPr snapToGrid="0">
      <p:cViewPr varScale="1">
        <p:scale>
          <a:sx n="89" d="100"/>
          <a:sy n="89" d="100"/>
        </p:scale>
        <p:origin x="250" y="29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26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ham Wilson" userId="d9eab0c4-43f2-4543-8d6e-3b057b1cad08" providerId="ADAL" clId="{7779C479-80CA-411E-ADA4-D14C35EF2E05}"/>
    <pc:docChg chg="undo redo custSel addSld delSld modSld sldOrd">
      <pc:chgData name="Graham Wilson" userId="d9eab0c4-43f2-4543-8d6e-3b057b1cad08" providerId="ADAL" clId="{7779C479-80CA-411E-ADA4-D14C35EF2E05}" dt="2025-12-09T18:33:49.672" v="18898" actId="20577"/>
      <pc:docMkLst>
        <pc:docMk/>
      </pc:docMkLst>
      <pc:sldChg chg="modSp mod modClrScheme chgLayout modNotesTx">
        <pc:chgData name="Graham Wilson" userId="d9eab0c4-43f2-4543-8d6e-3b057b1cad08" providerId="ADAL" clId="{7779C479-80CA-411E-ADA4-D14C35EF2E05}" dt="2025-12-09T18:33:49.672" v="18898" actId="20577"/>
        <pc:sldMkLst>
          <pc:docMk/>
          <pc:sldMk cId="3436237721" sldId="286"/>
        </pc:sldMkLst>
      </pc:sldChg>
      <pc:sldChg chg="modSp mod modNotesTx">
        <pc:chgData name="Graham Wilson" userId="d9eab0c4-43f2-4543-8d6e-3b057b1cad08" providerId="ADAL" clId="{7779C479-80CA-411E-ADA4-D14C35EF2E05}" dt="2025-11-28T16:56:21.039" v="16636" actId="20577"/>
        <pc:sldMkLst>
          <pc:docMk/>
          <pc:sldMk cId="1294439898" sldId="294"/>
        </pc:sldMkLst>
      </pc:sldChg>
      <pc:sldChg chg="addSp delSp modSp add mod modClrScheme chgLayout modNotesTx">
        <pc:chgData name="Graham Wilson" userId="d9eab0c4-43f2-4543-8d6e-3b057b1cad08" providerId="ADAL" clId="{7779C479-80CA-411E-ADA4-D14C35EF2E05}" dt="2025-11-28T18:06:41.756" v="17700" actId="20577"/>
        <pc:sldMkLst>
          <pc:docMk/>
          <pc:sldMk cId="2628242145" sldId="295"/>
        </pc:sldMkLst>
        <pc:spChg chg="mod">
          <ac:chgData name="Graham Wilson" userId="d9eab0c4-43f2-4543-8d6e-3b057b1cad08" providerId="ADAL" clId="{7779C479-80CA-411E-ADA4-D14C35EF2E05}" dt="2025-11-28T15:32:13.496" v="7931" actId="20577"/>
          <ac:spMkLst>
            <pc:docMk/>
            <pc:sldMk cId="2628242145" sldId="295"/>
            <ac:spMk id="4" creationId="{AB56A585-F1AE-9F8A-149A-24ACD9C5B0D3}"/>
          </ac:spMkLst>
        </pc:spChg>
        <pc:spChg chg="add mod ord">
          <ac:chgData name="Graham Wilson" userId="d9eab0c4-43f2-4543-8d6e-3b057b1cad08" providerId="ADAL" clId="{7779C479-80CA-411E-ADA4-D14C35EF2E05}" dt="2025-11-28T16:09:24.695" v="9400" actId="6549"/>
          <ac:spMkLst>
            <pc:docMk/>
            <pc:sldMk cId="2628242145" sldId="295"/>
            <ac:spMk id="5" creationId="{72C0A99E-5271-0A79-CA51-006DDBC60A76}"/>
          </ac:spMkLst>
        </pc:spChg>
      </pc:sldChg>
      <pc:sldChg chg="addSp modSp add mod modClrScheme chgLayout modNotesTx">
        <pc:chgData name="Graham Wilson" userId="d9eab0c4-43f2-4543-8d6e-3b057b1cad08" providerId="ADAL" clId="{7779C479-80CA-411E-ADA4-D14C35EF2E05}" dt="2025-11-28T17:02:58.037" v="16819" actId="20577"/>
        <pc:sldMkLst>
          <pc:docMk/>
          <pc:sldMk cId="2631814133" sldId="296"/>
        </pc:sldMkLst>
        <pc:spChg chg="mod">
          <ac:chgData name="Graham Wilson" userId="d9eab0c4-43f2-4543-8d6e-3b057b1cad08" providerId="ADAL" clId="{7779C479-80CA-411E-ADA4-D14C35EF2E05}" dt="2025-11-28T15:32:06.605" v="7920" actId="20577"/>
          <ac:spMkLst>
            <pc:docMk/>
            <pc:sldMk cId="2631814133" sldId="296"/>
            <ac:spMk id="3" creationId="{DE2174D9-F309-5304-A2DF-3C972C97C06E}"/>
          </ac:spMkLst>
        </pc:spChg>
      </pc:sldChg>
      <pc:sldChg chg="addSp delSp modSp add mod modAnim modNotesTx">
        <pc:chgData name="Graham Wilson" userId="d9eab0c4-43f2-4543-8d6e-3b057b1cad08" providerId="ADAL" clId="{7779C479-80CA-411E-ADA4-D14C35EF2E05}" dt="2025-11-28T18:08:08.129" v="17773" actId="20577"/>
        <pc:sldMkLst>
          <pc:docMk/>
          <pc:sldMk cId="1585819784" sldId="297"/>
        </pc:sldMkLst>
        <pc:spChg chg="mod">
          <ac:chgData name="Graham Wilson" userId="d9eab0c4-43f2-4543-8d6e-3b057b1cad08" providerId="ADAL" clId="{7779C479-80CA-411E-ADA4-D14C35EF2E05}" dt="2025-11-28T15:32:24.574" v="7938" actId="20577"/>
          <ac:spMkLst>
            <pc:docMk/>
            <pc:sldMk cId="1585819784" sldId="297"/>
            <ac:spMk id="4" creationId="{397F37EA-CB15-02A8-3F60-7BDA6F2AC94B}"/>
          </ac:spMkLst>
        </pc:spChg>
        <pc:spChg chg="mod">
          <ac:chgData name="Graham Wilson" userId="d9eab0c4-43f2-4543-8d6e-3b057b1cad08" providerId="ADAL" clId="{7779C479-80CA-411E-ADA4-D14C35EF2E05}" dt="2025-11-28T16:08:51.116" v="9352" actId="20577"/>
          <ac:spMkLst>
            <pc:docMk/>
            <pc:sldMk cId="1585819784" sldId="297"/>
            <ac:spMk id="5" creationId="{22DC4325-8F26-3910-2A06-F9F3CA5BA642}"/>
          </ac:spMkLst>
        </pc:spChg>
      </pc:sldChg>
      <pc:sldChg chg="addSp delSp modSp add mod modAnim modNotesTx">
        <pc:chgData name="Graham Wilson" userId="d9eab0c4-43f2-4543-8d6e-3b057b1cad08" providerId="ADAL" clId="{7779C479-80CA-411E-ADA4-D14C35EF2E05}" dt="2025-12-09T18:11:03.243" v="18832" actId="20577"/>
        <pc:sldMkLst>
          <pc:docMk/>
          <pc:sldMk cId="1864037080" sldId="300"/>
        </pc:sldMkLst>
        <pc:spChg chg="mod">
          <ac:chgData name="Graham Wilson" userId="d9eab0c4-43f2-4543-8d6e-3b057b1cad08" providerId="ADAL" clId="{7779C479-80CA-411E-ADA4-D14C35EF2E05}" dt="2025-11-28T15:33:21.575" v="8046" actId="6549"/>
          <ac:spMkLst>
            <pc:docMk/>
            <pc:sldMk cId="1864037080" sldId="300"/>
            <ac:spMk id="4" creationId="{79D08481-EEF7-C733-EFC0-C148336301E5}"/>
          </ac:spMkLst>
        </pc:spChg>
        <pc:spChg chg="mod">
          <ac:chgData name="Graham Wilson" userId="d9eab0c4-43f2-4543-8d6e-3b057b1cad08" providerId="ADAL" clId="{7779C479-80CA-411E-ADA4-D14C35EF2E05}" dt="2025-12-09T17:20:20.860" v="18696" actId="20577"/>
          <ac:spMkLst>
            <pc:docMk/>
            <pc:sldMk cId="1864037080" sldId="300"/>
            <ac:spMk id="5" creationId="{A4CB56BA-F1D7-4C7A-6791-12F0D9FC836F}"/>
          </ac:spMkLst>
        </pc:spChg>
      </pc:sldChg>
      <pc:sldChg chg="addSp delSp modSp add mod modClrScheme modAnim chgLayout modNotesTx">
        <pc:chgData name="Graham Wilson" userId="d9eab0c4-43f2-4543-8d6e-3b057b1cad08" providerId="ADAL" clId="{7779C479-80CA-411E-ADA4-D14C35EF2E05}" dt="2025-12-09T18:14:02.404" v="18880" actId="20577"/>
        <pc:sldMkLst>
          <pc:docMk/>
          <pc:sldMk cId="341751650" sldId="301"/>
        </pc:sldMkLst>
        <pc:spChg chg="mod ord">
          <ac:chgData name="Graham Wilson" userId="d9eab0c4-43f2-4543-8d6e-3b057b1cad08" providerId="ADAL" clId="{7779C479-80CA-411E-ADA4-D14C35EF2E05}" dt="2025-11-28T15:33:26.832" v="8049" actId="20577"/>
          <ac:spMkLst>
            <pc:docMk/>
            <pc:sldMk cId="341751650" sldId="301"/>
            <ac:spMk id="4" creationId="{97826150-1642-EB36-C625-69480592F0FE}"/>
          </ac:spMkLst>
        </pc:spChg>
      </pc:sldChg>
      <pc:sldChg chg="addSp delSp modSp add mod modAnim modNotesTx">
        <pc:chgData name="Graham Wilson" userId="d9eab0c4-43f2-4543-8d6e-3b057b1cad08" providerId="ADAL" clId="{7779C479-80CA-411E-ADA4-D14C35EF2E05}" dt="2025-11-28T18:34:13.088" v="18014" actId="20577"/>
        <pc:sldMkLst>
          <pc:docMk/>
          <pc:sldMk cId="3000691777" sldId="302"/>
        </pc:sldMkLst>
        <pc:spChg chg="mod">
          <ac:chgData name="Graham Wilson" userId="d9eab0c4-43f2-4543-8d6e-3b057b1cad08" providerId="ADAL" clId="{7779C479-80CA-411E-ADA4-D14C35EF2E05}" dt="2025-11-28T15:33:31.447" v="8052" actId="20577"/>
          <ac:spMkLst>
            <pc:docMk/>
            <pc:sldMk cId="3000691777" sldId="302"/>
            <ac:spMk id="4" creationId="{B04AEB9D-F4C8-05BD-E2D3-17F23C4693C2}"/>
          </ac:spMkLst>
        </pc:spChg>
      </pc:sldChg>
      <pc:sldChg chg="addSp delSp modSp add mod modAnim modNotesTx">
        <pc:chgData name="Graham Wilson" userId="d9eab0c4-43f2-4543-8d6e-3b057b1cad08" providerId="ADAL" clId="{7779C479-80CA-411E-ADA4-D14C35EF2E05}" dt="2025-11-28T18:34:24.013" v="18036" actId="20577"/>
        <pc:sldMkLst>
          <pc:docMk/>
          <pc:sldMk cId="4146667959" sldId="303"/>
        </pc:sldMkLst>
        <pc:spChg chg="mod">
          <ac:chgData name="Graham Wilson" userId="d9eab0c4-43f2-4543-8d6e-3b057b1cad08" providerId="ADAL" clId="{7779C479-80CA-411E-ADA4-D14C35EF2E05}" dt="2025-11-28T15:33:35.644" v="8055" actId="20577"/>
          <ac:spMkLst>
            <pc:docMk/>
            <pc:sldMk cId="4146667959" sldId="303"/>
            <ac:spMk id="4" creationId="{AC46A09B-5586-B8FB-1620-5F9770CA4256}"/>
          </ac:spMkLst>
        </pc:spChg>
        <pc:spChg chg="mod">
          <ac:chgData name="Graham Wilson" userId="d9eab0c4-43f2-4543-8d6e-3b057b1cad08" providerId="ADAL" clId="{7779C479-80CA-411E-ADA4-D14C35EF2E05}" dt="2025-11-28T15:00:35.483" v="3426" actId="6549"/>
          <ac:spMkLst>
            <pc:docMk/>
            <pc:sldMk cId="4146667959" sldId="303"/>
            <ac:spMk id="5" creationId="{34ABC037-C26D-5946-492B-3F658DF8EEF3}"/>
          </ac:spMkLst>
        </pc:spChg>
        <pc:picChg chg="add mod ord">
          <ac:chgData name="Graham Wilson" userId="d9eab0c4-43f2-4543-8d6e-3b057b1cad08" providerId="ADAL" clId="{7779C479-80CA-411E-ADA4-D14C35EF2E05}" dt="2025-11-28T16:43:09.649" v="14504" actId="167"/>
          <ac:picMkLst>
            <pc:docMk/>
            <pc:sldMk cId="4146667959" sldId="303"/>
            <ac:picMk id="6" creationId="{880BEE7A-8E15-7E62-8F81-5A599050A593}"/>
          </ac:picMkLst>
        </pc:picChg>
      </pc:sldChg>
      <pc:sldChg chg="addSp delSp modSp new mod ord modClrScheme modAnim chgLayout modNotesTx">
        <pc:chgData name="Graham Wilson" userId="d9eab0c4-43f2-4543-8d6e-3b057b1cad08" providerId="ADAL" clId="{7779C479-80CA-411E-ADA4-D14C35EF2E05}" dt="2025-11-28T18:20:26.708" v="17906" actId="20577"/>
        <pc:sldMkLst>
          <pc:docMk/>
          <pc:sldMk cId="3261271418" sldId="304"/>
        </pc:sldMkLst>
        <pc:spChg chg="mod ord">
          <ac:chgData name="Graham Wilson" userId="d9eab0c4-43f2-4543-8d6e-3b057b1cad08" providerId="ADAL" clId="{7779C479-80CA-411E-ADA4-D14C35EF2E05}" dt="2025-11-28T14:33:07.437" v="3110" actId="700"/>
          <ac:spMkLst>
            <pc:docMk/>
            <pc:sldMk cId="3261271418" sldId="304"/>
            <ac:spMk id="2" creationId="{7E83134D-FECB-04B3-DEEC-1030C4D39BD7}"/>
          </ac:spMkLst>
        </pc:spChg>
        <pc:spChg chg="mod ord">
          <ac:chgData name="Graham Wilson" userId="d9eab0c4-43f2-4543-8d6e-3b057b1cad08" providerId="ADAL" clId="{7779C479-80CA-411E-ADA4-D14C35EF2E05}" dt="2025-11-28T15:14:23.576" v="4758" actId="20577"/>
          <ac:spMkLst>
            <pc:docMk/>
            <pc:sldMk cId="3261271418" sldId="304"/>
            <ac:spMk id="3" creationId="{A4B03566-56CC-39C6-1B91-38BEE619BFD1}"/>
          </ac:spMkLst>
        </pc:spChg>
        <pc:spChg chg="mod ord">
          <ac:chgData name="Graham Wilson" userId="d9eab0c4-43f2-4543-8d6e-3b057b1cad08" providerId="ADAL" clId="{7779C479-80CA-411E-ADA4-D14C35EF2E05}" dt="2025-11-28T14:33:07.437" v="3110" actId="700"/>
          <ac:spMkLst>
            <pc:docMk/>
            <pc:sldMk cId="3261271418" sldId="304"/>
            <ac:spMk id="4" creationId="{F076D63F-3882-A5A6-0345-D7AAE63A1F44}"/>
          </ac:spMkLst>
        </pc:spChg>
        <pc:picChg chg="add mod ord modCrop">
          <ac:chgData name="Graham Wilson" userId="d9eab0c4-43f2-4543-8d6e-3b057b1cad08" providerId="ADAL" clId="{7779C479-80CA-411E-ADA4-D14C35EF2E05}" dt="2025-11-28T14:38:25.330" v="3117" actId="732"/>
          <ac:picMkLst>
            <pc:docMk/>
            <pc:sldMk cId="3261271418" sldId="304"/>
            <ac:picMk id="12" creationId="{3CA6EDA2-EB50-7BBC-8247-9C1DF093A8CC}"/>
          </ac:picMkLst>
        </pc:picChg>
        <pc:picChg chg="add mod ord">
          <ac:chgData name="Graham Wilson" userId="d9eab0c4-43f2-4543-8d6e-3b057b1cad08" providerId="ADAL" clId="{7779C479-80CA-411E-ADA4-D14C35EF2E05}" dt="2025-11-28T14:50:19.708" v="3119" actId="22"/>
          <ac:picMkLst>
            <pc:docMk/>
            <pc:sldMk cId="3261271418" sldId="304"/>
            <ac:picMk id="14" creationId="{402A0CA8-13A5-F4A5-11F3-9F6063583507}"/>
          </ac:picMkLst>
        </pc:picChg>
      </pc:sldChg>
      <pc:sldChg chg="modSp new mod ord modNotesTx">
        <pc:chgData name="Graham Wilson" userId="d9eab0c4-43f2-4543-8d6e-3b057b1cad08" providerId="ADAL" clId="{7779C479-80CA-411E-ADA4-D14C35EF2E05}" dt="2025-11-28T18:45:29.047" v="18658" actId="20577"/>
        <pc:sldMkLst>
          <pc:docMk/>
          <pc:sldMk cId="1350527197" sldId="305"/>
        </pc:sldMkLst>
        <pc:spChg chg="mod">
          <ac:chgData name="Graham Wilson" userId="d9eab0c4-43f2-4543-8d6e-3b057b1cad08" providerId="ADAL" clId="{7779C479-80CA-411E-ADA4-D14C35EF2E05}" dt="2025-11-28T15:26:40.908" v="7121" actId="27636"/>
          <ac:spMkLst>
            <pc:docMk/>
            <pc:sldMk cId="1350527197" sldId="305"/>
            <ac:spMk id="2" creationId="{8A30EBFD-2677-40E2-C51E-E2914CFD3986}"/>
          </ac:spMkLst>
        </pc:spChg>
        <pc:spChg chg="mod">
          <ac:chgData name="Graham Wilson" userId="d9eab0c4-43f2-4543-8d6e-3b057b1cad08" providerId="ADAL" clId="{7779C479-80CA-411E-ADA4-D14C35EF2E05}" dt="2025-11-28T15:32:56.460" v="8008" actId="20577"/>
          <ac:spMkLst>
            <pc:docMk/>
            <pc:sldMk cId="1350527197" sldId="305"/>
            <ac:spMk id="3" creationId="{6812B3C9-926C-E9D2-63F9-3C3D258A5515}"/>
          </ac:spMkLst>
        </pc:spChg>
      </pc:sldChg>
      <pc:sldChg chg="modSp new mod modNotesTx">
        <pc:chgData name="Graham Wilson" userId="d9eab0c4-43f2-4543-8d6e-3b057b1cad08" providerId="ADAL" clId="{7779C479-80CA-411E-ADA4-D14C35EF2E05}" dt="2025-11-28T17:11:31.767" v="17165" actId="20577"/>
        <pc:sldMkLst>
          <pc:docMk/>
          <pc:sldMk cId="3650705426" sldId="306"/>
        </pc:sldMkLst>
        <pc:spChg chg="mod">
          <ac:chgData name="Graham Wilson" userId="d9eab0c4-43f2-4543-8d6e-3b057b1cad08" providerId="ADAL" clId="{7779C479-80CA-411E-ADA4-D14C35EF2E05}" dt="2025-11-28T15:06:01.662" v="3997" actId="20577"/>
          <ac:spMkLst>
            <pc:docMk/>
            <pc:sldMk cId="3650705426" sldId="306"/>
            <ac:spMk id="2" creationId="{2A175A17-630A-8E3D-8E12-0FB456093757}"/>
          </ac:spMkLst>
        </pc:spChg>
        <pc:spChg chg="mod">
          <ac:chgData name="Graham Wilson" userId="d9eab0c4-43f2-4543-8d6e-3b057b1cad08" providerId="ADAL" clId="{7779C479-80CA-411E-ADA4-D14C35EF2E05}" dt="2025-11-28T16:51:14.336" v="15263" actId="20577"/>
          <ac:spMkLst>
            <pc:docMk/>
            <pc:sldMk cId="3650705426" sldId="306"/>
            <ac:spMk id="3" creationId="{26E41BB6-8020-1259-6521-3FD837DCE70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1F9757-66C2-4E60-B42C-D9A50F2473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CD5634-84F1-4666-8378-D35638CF64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4CF3F8-FDE0-4C2E-9B46-3ED3EEDED7D9}" type="datetimeFigureOut">
              <a:rPr lang="en-US" smtClean="0"/>
              <a:t>12/9/2025</a:t>
            </a:fld>
            <a:endParaRPr lang="en-US"/>
          </a:p>
        </p:txBody>
      </p:sp>
      <p:sp>
        <p:nvSpPr>
          <p:cNvPr id="4" name="Footer Placeholder 3">
            <a:extLst>
              <a:ext uri="{FF2B5EF4-FFF2-40B4-BE49-F238E27FC236}">
                <a16:creationId xmlns:a16="http://schemas.microsoft.com/office/drawing/2014/main" id="{14BAC50C-A016-45F2-BC4D-28322DA77E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FA44E3-62BF-4487-B85F-D5C4166F00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76AB66-A60A-44FD-AB6A-E205C9680432}" type="slidenum">
              <a:rPr lang="en-US" smtClean="0"/>
              <a:t>‹#›</a:t>
            </a:fld>
            <a:endParaRPr lang="en-US"/>
          </a:p>
        </p:txBody>
      </p:sp>
    </p:spTree>
    <p:extLst>
      <p:ext uri="{BB962C8B-B14F-4D97-AF65-F5344CB8AC3E}">
        <p14:creationId xmlns:p14="http://schemas.microsoft.com/office/powerpoint/2010/main" val="1266110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FE3FC-9CF2-4831-9442-CDFC79DEF87B}"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3B702-1A63-441C-B88C-2260DEEA0D4F}" type="slidenum">
              <a:rPr lang="en-US" smtClean="0"/>
              <a:t>‹#›</a:t>
            </a:fld>
            <a:endParaRPr lang="en-US"/>
          </a:p>
        </p:txBody>
      </p:sp>
    </p:spTree>
    <p:extLst>
      <p:ext uri="{BB962C8B-B14F-4D97-AF65-F5344CB8AC3E}">
        <p14:creationId xmlns:p14="http://schemas.microsoft.com/office/powerpoint/2010/main" val="3702224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 you Sadie!</a:t>
            </a:r>
          </a:p>
          <a:p>
            <a:endParaRPr lang="en-CA" dirty="0"/>
          </a:p>
          <a:p>
            <a:r>
              <a:rPr lang="en-CA" dirty="0"/>
              <a:t>Hi Everyone,</a:t>
            </a:r>
          </a:p>
          <a:p>
            <a:endParaRPr lang="en-CA" dirty="0"/>
          </a:p>
          <a:p>
            <a:r>
              <a:rPr lang="en-CA" dirty="0"/>
              <a:t>My name is Graham Wilson, and I’m a Spatial Planner at the Regional Municipality of Durham, in the Community Growth and Economic Development Department.</a:t>
            </a:r>
          </a:p>
          <a:p>
            <a:endParaRPr lang="en-CA" dirty="0"/>
          </a:p>
          <a:p>
            <a:r>
              <a:rPr lang="en-CA" dirty="0"/>
              <a:t>I’d like to talk to you today about visualizing data, and show you how to load data from the Community Data Program into ArcGIS Pro. </a:t>
            </a:r>
          </a:p>
          <a:p>
            <a:endParaRPr lang="en-CA" dirty="0"/>
          </a:p>
        </p:txBody>
      </p:sp>
      <p:sp>
        <p:nvSpPr>
          <p:cNvPr id="4" name="Slide Number Placeholder 3"/>
          <p:cNvSpPr>
            <a:spLocks noGrp="1"/>
          </p:cNvSpPr>
          <p:nvPr>
            <p:ph type="sldNum" sz="quarter" idx="5"/>
          </p:nvPr>
        </p:nvSpPr>
        <p:spPr/>
        <p:txBody>
          <a:bodyPr/>
          <a:lstStyle/>
          <a:p>
            <a:fld id="{CC53B702-1A63-441C-B88C-2260DEEA0D4F}" type="slidenum">
              <a:rPr lang="en-US" smtClean="0"/>
              <a:t>1</a:t>
            </a:fld>
            <a:endParaRPr lang="en-US"/>
          </a:p>
        </p:txBody>
      </p:sp>
    </p:spTree>
    <p:extLst>
      <p:ext uri="{BB962C8B-B14F-4D97-AF65-F5344CB8AC3E}">
        <p14:creationId xmlns:p14="http://schemas.microsoft.com/office/powerpoint/2010/main" val="148456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it’s time to explore your results!</a:t>
            </a:r>
          </a:p>
          <a:p>
            <a:r>
              <a:rPr lang="en-CA" dirty="0"/>
              <a:t>The census data fields will now show up as attributes in the feature layer table!</a:t>
            </a:r>
          </a:p>
          <a:p>
            <a:r>
              <a:rPr lang="en-CA" dirty="0"/>
              <a:t>*click*</a:t>
            </a:r>
          </a:p>
          <a:p>
            <a:r>
              <a:rPr lang="en-CA" dirty="0"/>
              <a:t>Now use the symbology tool, pick “graduated colours” for a choropleth with a numeric attribute, and see what your data tells you! Here, I can see how many apartment dwellings are in each dissemination area across the Durham Lakeshore.</a:t>
            </a:r>
          </a:p>
          <a:p>
            <a:endParaRPr lang="en-CA" dirty="0"/>
          </a:p>
          <a:p>
            <a:r>
              <a:rPr lang="en-CA" dirty="0"/>
              <a:t>*click*</a:t>
            </a:r>
          </a:p>
          <a:p>
            <a:r>
              <a:rPr lang="en-CA" dirty="0"/>
              <a:t>For bonus points, use the normalization dropdown to normalize the results by area, and you will see the results as density instead of raw numbers. This is good for when you have features with widely differing sizes, like urban vs rural dissemination areas. Here I can see the density of row houses across the Durham Lakeshore.</a:t>
            </a:r>
          </a:p>
          <a:p>
            <a:endParaRPr lang="en-CA" dirty="0"/>
          </a:p>
          <a:p>
            <a:r>
              <a:rPr lang="en-CA" dirty="0"/>
              <a:t>Now I’ll jump into ArcGIS and show you how I would do it.</a:t>
            </a:r>
          </a:p>
          <a:p>
            <a:r>
              <a:rPr lang="en-CA" dirty="0"/>
              <a:t>*ArcGIS - visualize</a:t>
            </a:r>
          </a:p>
        </p:txBody>
      </p:sp>
      <p:sp>
        <p:nvSpPr>
          <p:cNvPr id="4" name="Slide Number Placeholder 3"/>
          <p:cNvSpPr>
            <a:spLocks noGrp="1"/>
          </p:cNvSpPr>
          <p:nvPr>
            <p:ph type="sldNum" sz="quarter" idx="5"/>
          </p:nvPr>
        </p:nvSpPr>
        <p:spPr/>
        <p:txBody>
          <a:bodyPr/>
          <a:lstStyle/>
          <a:p>
            <a:fld id="{CC53B702-1A63-441C-B88C-2260DEEA0D4F}" type="slidenum">
              <a:rPr lang="en-US" smtClean="0"/>
              <a:t>10</a:t>
            </a:fld>
            <a:endParaRPr lang="en-US"/>
          </a:p>
        </p:txBody>
      </p:sp>
    </p:spTree>
    <p:extLst>
      <p:ext uri="{BB962C8B-B14F-4D97-AF65-F5344CB8AC3E}">
        <p14:creationId xmlns:p14="http://schemas.microsoft.com/office/powerpoint/2010/main" val="3126274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Please note, that was just a simple demonstration and a simple visualization. There is so much more to explore!</a:t>
            </a:r>
          </a:p>
          <a:p>
            <a:endParaRPr lang="en-CA" dirty="0"/>
          </a:p>
          <a:p>
            <a:r>
              <a:rPr lang="en-CA" dirty="0"/>
              <a:t>There are many ways to visualize and explore data, both in ArcGIS and in other tools.</a:t>
            </a:r>
          </a:p>
          <a:p>
            <a:r>
              <a:rPr lang="en-CA" dirty="0"/>
              <a:t>Try exploring different visualization options and analytical tools, to do more with your data and tell compelling stories. This can include non-map tools like charts and graphs. And sometimes, all you need really is just a simple table.</a:t>
            </a:r>
          </a:p>
          <a:p>
            <a:r>
              <a:rPr lang="en-CA" dirty="0"/>
              <a:t>Remember to pay attention to how you visualize your data, because other people might not see it the same way you do. Beware of accidentally showing something as “bad” or “undesirable”, or accidentally painting a whole neighbourhood in a negative light.</a:t>
            </a:r>
          </a:p>
          <a:p>
            <a:r>
              <a:rPr lang="en-CA" dirty="0"/>
              <a:t>Here are some resources to help you. Esri has a lot of good tutorials for how to do this stuff; and that’s how I learned! Also here’s an online textbook about urban data analytics; I’m taking a course in this through UofT now, and it’s been eye-opening.</a:t>
            </a:r>
          </a:p>
        </p:txBody>
      </p:sp>
      <p:sp>
        <p:nvSpPr>
          <p:cNvPr id="4" name="Slide Number Placeholder 3"/>
          <p:cNvSpPr>
            <a:spLocks noGrp="1"/>
          </p:cNvSpPr>
          <p:nvPr>
            <p:ph type="sldNum" sz="quarter" idx="5"/>
          </p:nvPr>
        </p:nvSpPr>
        <p:spPr/>
        <p:txBody>
          <a:bodyPr/>
          <a:lstStyle/>
          <a:p>
            <a:fld id="{CC53B702-1A63-441C-B88C-2260DEEA0D4F}" type="slidenum">
              <a:rPr lang="en-US" smtClean="0"/>
              <a:t>11</a:t>
            </a:fld>
            <a:endParaRPr lang="en-US"/>
          </a:p>
        </p:txBody>
      </p:sp>
    </p:spTree>
    <p:extLst>
      <p:ext uri="{BB962C8B-B14F-4D97-AF65-F5344CB8AC3E}">
        <p14:creationId xmlns:p14="http://schemas.microsoft.com/office/powerpoint/2010/main" val="305757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That’s my presentation. Please feel free to ask me anything.</a:t>
            </a:r>
          </a:p>
          <a:p>
            <a:br>
              <a:rPr lang="en-CA" dirty="0"/>
            </a:br>
            <a:r>
              <a:rPr lang="en-CA" dirty="0"/>
              <a:t>Thank you for your time!</a:t>
            </a:r>
          </a:p>
        </p:txBody>
      </p:sp>
      <p:sp>
        <p:nvSpPr>
          <p:cNvPr id="4" name="Slide Number Placeholder 3"/>
          <p:cNvSpPr>
            <a:spLocks noGrp="1"/>
          </p:cNvSpPr>
          <p:nvPr>
            <p:ph type="sldNum" sz="quarter" idx="5"/>
          </p:nvPr>
        </p:nvSpPr>
        <p:spPr/>
        <p:txBody>
          <a:bodyPr/>
          <a:lstStyle/>
          <a:p>
            <a:fld id="{CC53B702-1A63-441C-B88C-2260DEEA0D4F}" type="slidenum">
              <a:rPr lang="en-US" smtClean="0"/>
              <a:t>12</a:t>
            </a:fld>
            <a:endParaRPr lang="en-US"/>
          </a:p>
        </p:txBody>
      </p:sp>
    </p:spTree>
    <p:extLst>
      <p:ext uri="{BB962C8B-B14F-4D97-AF65-F5344CB8AC3E}">
        <p14:creationId xmlns:p14="http://schemas.microsoft.com/office/powerpoint/2010/main" val="92447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is it important to visualize data?</a:t>
            </a:r>
          </a:p>
          <a:p>
            <a:endParaRPr lang="en-CA" dirty="0"/>
          </a:p>
          <a:p>
            <a:r>
              <a:rPr lang="en-CA" dirty="0"/>
              <a:t>I’d like you to imagine a scenario that you just got your custom Census order from CDP, and you’re really excited by the results and by what it says about your community.</a:t>
            </a:r>
          </a:p>
          <a:p>
            <a:endParaRPr lang="en-CA" dirty="0"/>
          </a:p>
          <a:p>
            <a:r>
              <a:rPr lang="en-CA" dirty="0"/>
              <a:t>How would you communicate that to other people who aren’t as familiar with the data?</a:t>
            </a:r>
          </a:p>
          <a:p>
            <a:endParaRPr lang="en-CA" dirty="0"/>
          </a:p>
          <a:p>
            <a:r>
              <a:rPr lang="en-CA" dirty="0"/>
              <a:t>*click*</a:t>
            </a:r>
          </a:p>
          <a:p>
            <a:r>
              <a:rPr lang="en-CA" dirty="0"/>
              <a:t>You could show them the data table itself, which is often how we received the data. This may be good for doing analyses or comparisons, but it’s not easy for our eyes to take in, especially when it’s a big table. For example, this table has over 1000 rows. In addition, there’s no easy way to show which row represents which area, without adding a bunch of extra location columns.</a:t>
            </a:r>
          </a:p>
          <a:p>
            <a:endParaRPr lang="en-CA" dirty="0"/>
          </a:p>
          <a:p>
            <a:r>
              <a:rPr lang="en-CA" dirty="0"/>
              <a:t>*click*</a:t>
            </a:r>
          </a:p>
          <a:p>
            <a:endParaRPr lang="en-CA" dirty="0"/>
          </a:p>
          <a:p>
            <a:r>
              <a:rPr lang="en-CA" dirty="0"/>
              <a:t>If we show it on a map, we might not be able to show as many different attributes, but it can be a lot easier to understand, and also to see patterns. This is a choropleth map of apartment density. On this map, it’s easy to see that there’s more apartments per hectare in Central Whitby, and even more in Oshawa, clustered along a north-south street. And if you’re from the area, you’ll recognize some of the clusters as Downtown Oshawa, Oshawa Centre Mall, and Durham College / </a:t>
            </a:r>
            <a:r>
              <a:rPr lang="en-CA" dirty="0" err="1"/>
              <a:t>UoIT</a:t>
            </a:r>
            <a:r>
              <a:rPr lang="en-CA" dirty="0"/>
              <a:t>. You might even notice outliers like the White Oaks apartments in West Whitby, which stands out as a small block of towers in a sea of low-density housing.</a:t>
            </a:r>
          </a:p>
        </p:txBody>
      </p:sp>
      <p:sp>
        <p:nvSpPr>
          <p:cNvPr id="4" name="Slide Number Placeholder 3"/>
          <p:cNvSpPr>
            <a:spLocks noGrp="1"/>
          </p:cNvSpPr>
          <p:nvPr>
            <p:ph type="sldNum" sz="quarter" idx="5"/>
          </p:nvPr>
        </p:nvSpPr>
        <p:spPr/>
        <p:txBody>
          <a:bodyPr/>
          <a:lstStyle/>
          <a:p>
            <a:fld id="{CC53B702-1A63-441C-B88C-2260DEEA0D4F}" type="slidenum">
              <a:rPr lang="en-US" smtClean="0"/>
              <a:t>2</a:t>
            </a:fld>
            <a:endParaRPr lang="en-US"/>
          </a:p>
        </p:txBody>
      </p:sp>
    </p:spTree>
    <p:extLst>
      <p:ext uri="{BB962C8B-B14F-4D97-AF65-F5344CB8AC3E}">
        <p14:creationId xmlns:p14="http://schemas.microsoft.com/office/powerpoint/2010/main" val="297098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 going to show you simple steps to make a basic choropleth map, which is a map of different shaded polygons over a geographic area.</a:t>
            </a:r>
          </a:p>
          <a:p>
            <a:r>
              <a:rPr lang="en-CA" dirty="0"/>
              <a:t>First, we’re going to find and prepare the data outside of ArcGIS:</a:t>
            </a:r>
          </a:p>
          <a:p>
            <a:pPr marL="171450" indent="-171450">
              <a:buFont typeface="Arial" panose="020B0604020202020204" pitchFamily="34" charset="0"/>
              <a:buChar char="•"/>
            </a:pPr>
            <a:r>
              <a:rPr lang="en-CA" dirty="0"/>
              <a:t>We need to find the data we want, and </a:t>
            </a:r>
          </a:p>
          <a:p>
            <a:pPr marL="171450" indent="-171450">
              <a:buFont typeface="Arial" panose="020B0604020202020204" pitchFamily="34" charset="0"/>
              <a:buChar char="•"/>
            </a:pPr>
            <a:r>
              <a:rPr lang="en-CA" dirty="0"/>
              <a:t>prepare it to show the attributes and locations we want. </a:t>
            </a:r>
          </a:p>
          <a:p>
            <a:pPr marL="171450" indent="-171450">
              <a:buFont typeface="Arial" panose="020B0604020202020204" pitchFamily="34" charset="0"/>
              <a:buChar char="•"/>
            </a:pPr>
            <a:r>
              <a:rPr lang="en-CA" dirty="0"/>
              <a:t>Then we need to arrange the data into a table that has 1 row for each of our locations, and a column that we can join to the geography layer in ArcGIS.</a:t>
            </a:r>
          </a:p>
          <a:p>
            <a:endParaRPr lang="en-CA" dirty="0"/>
          </a:p>
          <a:p>
            <a:r>
              <a:rPr lang="en-CA" dirty="0"/>
              <a:t>Then, we’re going to go into ArcGIS Pro and:</a:t>
            </a:r>
          </a:p>
          <a:p>
            <a:pPr marL="171450" indent="-171450">
              <a:buFont typeface="Arial" panose="020B0604020202020204" pitchFamily="34" charset="0"/>
              <a:buChar char="•"/>
            </a:pPr>
            <a:r>
              <a:rPr lang="en-CA" dirty="0"/>
              <a:t>Find the geography we need,</a:t>
            </a:r>
          </a:p>
          <a:p>
            <a:pPr marL="171450" indent="-171450">
              <a:buFont typeface="Arial" panose="020B0604020202020204" pitchFamily="34" charset="0"/>
              <a:buChar char="•"/>
            </a:pPr>
            <a:r>
              <a:rPr lang="en-CA" dirty="0"/>
              <a:t>Add our data as a table in the ArcGIS project</a:t>
            </a:r>
          </a:p>
          <a:p>
            <a:pPr marL="171450" indent="-171450">
              <a:buFont typeface="Arial" panose="020B0604020202020204" pitchFamily="34" charset="0"/>
              <a:buChar char="•"/>
            </a:pPr>
            <a:r>
              <a:rPr lang="en-CA" dirty="0"/>
              <a:t>Join the data to our geography, and</a:t>
            </a:r>
          </a:p>
          <a:p>
            <a:pPr marL="171450" indent="-171450">
              <a:buFont typeface="Arial" panose="020B0604020202020204" pitchFamily="34" charset="0"/>
              <a:buChar char="•"/>
            </a:pPr>
            <a:r>
              <a:rPr lang="en-CA" dirty="0"/>
              <a:t>Explore the results!</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I’m going to jump in and out of the presentation to show you some of the workflow as we go. Please feel free to interrupt me if you have </a:t>
            </a:r>
            <a:r>
              <a:rPr lang="en-CA"/>
              <a:t>any questions.</a:t>
            </a:r>
            <a:endParaRPr lang="en-CA" dirty="0"/>
          </a:p>
        </p:txBody>
      </p:sp>
      <p:sp>
        <p:nvSpPr>
          <p:cNvPr id="4" name="Slide Number Placeholder 3"/>
          <p:cNvSpPr>
            <a:spLocks noGrp="1"/>
          </p:cNvSpPr>
          <p:nvPr>
            <p:ph type="sldNum" sz="quarter" idx="5"/>
          </p:nvPr>
        </p:nvSpPr>
        <p:spPr/>
        <p:txBody>
          <a:bodyPr/>
          <a:lstStyle/>
          <a:p>
            <a:fld id="{CC53B702-1A63-441C-B88C-2260DEEA0D4F}" type="slidenum">
              <a:rPr lang="en-US" smtClean="0"/>
              <a:t>3</a:t>
            </a:fld>
            <a:endParaRPr lang="en-US"/>
          </a:p>
        </p:txBody>
      </p:sp>
    </p:spTree>
    <p:extLst>
      <p:ext uri="{BB962C8B-B14F-4D97-AF65-F5344CB8AC3E}">
        <p14:creationId xmlns:p14="http://schemas.microsoft.com/office/powerpoint/2010/main" val="1545704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First, find your source data.</a:t>
            </a:r>
          </a:p>
          <a:p>
            <a:r>
              <a:rPr lang="en-CA" dirty="0"/>
              <a:t>For example, why not start by looking in the Community Data Program?</a:t>
            </a:r>
          </a:p>
          <a:p>
            <a:r>
              <a:rPr lang="en-CA" dirty="0"/>
              <a:t>Make sure that the data you find matches the geography you have. If it’s custom geography, you need the same shapefiles that you submitted to CDP.</a:t>
            </a:r>
          </a:p>
          <a:p>
            <a:r>
              <a:rPr lang="en-CA" dirty="0"/>
              <a:t>For this example, I found a table of housing and demographics by Census Dissemination Area from CDP. I made sure that it had the dimensions and data that I wanted; in this case I want to show how many dwellings there are in each area, by the different structural types of dwelling, like townhouses vs apartments.</a:t>
            </a:r>
          </a:p>
          <a:p>
            <a:endParaRPr lang="en-CA" dirty="0"/>
          </a:p>
        </p:txBody>
      </p:sp>
      <p:sp>
        <p:nvSpPr>
          <p:cNvPr id="4" name="Slide Number Placeholder 3"/>
          <p:cNvSpPr>
            <a:spLocks noGrp="1"/>
          </p:cNvSpPr>
          <p:nvPr>
            <p:ph type="sldNum" sz="quarter" idx="5"/>
          </p:nvPr>
        </p:nvSpPr>
        <p:spPr/>
        <p:txBody>
          <a:bodyPr/>
          <a:lstStyle/>
          <a:p>
            <a:fld id="{CC53B702-1A63-441C-B88C-2260DEEA0D4F}" type="slidenum">
              <a:rPr lang="en-US" smtClean="0"/>
              <a:t>4</a:t>
            </a:fld>
            <a:endParaRPr lang="en-US"/>
          </a:p>
        </p:txBody>
      </p:sp>
    </p:spTree>
    <p:extLst>
      <p:ext uri="{BB962C8B-B14F-4D97-AF65-F5344CB8AC3E}">
        <p14:creationId xmlns:p14="http://schemas.microsoft.com/office/powerpoint/2010/main" val="130934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Next, prepare your data in Beyond 20/20, if it’s an .</a:t>
            </a:r>
            <a:r>
              <a:rPr lang="en-CA" dirty="0" err="1"/>
              <a:t>ivt</a:t>
            </a:r>
            <a:r>
              <a:rPr lang="en-CA" dirty="0"/>
              <a:t> file.</a:t>
            </a:r>
          </a:p>
          <a:p>
            <a:r>
              <a:rPr lang="en-CA" dirty="0"/>
              <a:t>My goal here is to make a flat or denormalized table that has all the attributes I want across the top, and a row for every geography along the side. </a:t>
            </a:r>
          </a:p>
          <a:p>
            <a:r>
              <a:rPr lang="en-CA" dirty="0"/>
              <a:t>You can use Beyond 20/20 to arrange and drill into the different dimensions, but I wanted to keep everything to the totals and just show the number of dwellings by tenure (the top blue row) and by structural type (the second blue row).</a:t>
            </a:r>
          </a:p>
          <a:p>
            <a:endParaRPr lang="en-CA" dirty="0"/>
          </a:p>
          <a:p>
            <a:r>
              <a:rPr lang="en-CA" dirty="0"/>
              <a:t>Now I’ll jump into Beyond 20/20 and show you an example </a:t>
            </a:r>
          </a:p>
          <a:p>
            <a:r>
              <a:rPr lang="en-CA" dirty="0"/>
              <a:t>*open .</a:t>
            </a:r>
            <a:r>
              <a:rPr lang="en-CA" dirty="0" err="1"/>
              <a:t>ivt</a:t>
            </a:r>
            <a:r>
              <a:rPr lang="en-CA" dirty="0"/>
              <a:t> file*</a:t>
            </a:r>
          </a:p>
        </p:txBody>
      </p:sp>
      <p:sp>
        <p:nvSpPr>
          <p:cNvPr id="4" name="Slide Number Placeholder 3"/>
          <p:cNvSpPr>
            <a:spLocks noGrp="1"/>
          </p:cNvSpPr>
          <p:nvPr>
            <p:ph type="sldNum" sz="quarter" idx="5"/>
          </p:nvPr>
        </p:nvSpPr>
        <p:spPr/>
        <p:txBody>
          <a:bodyPr/>
          <a:lstStyle/>
          <a:p>
            <a:fld id="{CC53B702-1A63-441C-B88C-2260DEEA0D4F}" type="slidenum">
              <a:rPr lang="en-US" smtClean="0"/>
              <a:t>5</a:t>
            </a:fld>
            <a:endParaRPr lang="en-US"/>
          </a:p>
        </p:txBody>
      </p:sp>
    </p:spTree>
    <p:extLst>
      <p:ext uri="{BB962C8B-B14F-4D97-AF65-F5344CB8AC3E}">
        <p14:creationId xmlns:p14="http://schemas.microsoft.com/office/powerpoint/2010/main" val="79937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we need to prepare the data in excel.</a:t>
            </a:r>
          </a:p>
          <a:p>
            <a:r>
              <a:rPr lang="en-CA" dirty="0"/>
              <a:t>First, export the data as a .</a:t>
            </a:r>
            <a:r>
              <a:rPr lang="en-CA" dirty="0" err="1"/>
              <a:t>xls</a:t>
            </a:r>
            <a:r>
              <a:rPr lang="en-CA" dirty="0"/>
              <a:t> or .csv file, and open it to explore it.</a:t>
            </a:r>
          </a:p>
          <a:p>
            <a:r>
              <a:rPr lang="en-CA" dirty="0"/>
              <a:t>*click*</a:t>
            </a:r>
          </a:p>
          <a:p>
            <a:r>
              <a:rPr lang="en-CA" dirty="0"/>
              <a:t>You can see that the table will show extra information at the top about the other dimensions in the table, as well as a row for both the dimensions I want. This might make sense here, but it’s not how ArcGIS needs the data.</a:t>
            </a:r>
          </a:p>
          <a:p>
            <a:r>
              <a:rPr lang="en-CA" dirty="0"/>
              <a:t>*click*</a:t>
            </a:r>
          </a:p>
          <a:p>
            <a:r>
              <a:rPr lang="en-CA" dirty="0"/>
              <a:t>First you’ll need to make a single header row, in this case by simplifying and concatenating the other dimensions. This can be as simplistic as you like, as long as no two are the same.</a:t>
            </a:r>
          </a:p>
          <a:p>
            <a:r>
              <a:rPr lang="en-CA" dirty="0"/>
              <a:t>Second, you’ll need to make sure that there’s a column which just has the IDs of the geographies you want. I’m using a layer of Dissemination Areas where the ID is just the DA number, but stored as text.</a:t>
            </a:r>
          </a:p>
          <a:p>
            <a:r>
              <a:rPr lang="en-CA" dirty="0"/>
              <a:t>*click*</a:t>
            </a:r>
          </a:p>
          <a:p>
            <a:r>
              <a:rPr lang="en-CA" dirty="0"/>
              <a:t>Then, hide or clear out the old headings and any working rows you had, and you’re ready to import. Note that this table just has one row of headers across the top, and one row for each different DA.</a:t>
            </a:r>
          </a:p>
          <a:p>
            <a:endParaRPr lang="en-CA" dirty="0"/>
          </a:p>
          <a:p>
            <a:r>
              <a:rPr lang="en-CA" dirty="0"/>
              <a:t>Now I’ll jump into Excel and show you how I would do it.</a:t>
            </a:r>
          </a:p>
        </p:txBody>
      </p:sp>
      <p:sp>
        <p:nvSpPr>
          <p:cNvPr id="4" name="Slide Number Placeholder 3"/>
          <p:cNvSpPr>
            <a:spLocks noGrp="1"/>
          </p:cNvSpPr>
          <p:nvPr>
            <p:ph type="sldNum" sz="quarter" idx="5"/>
          </p:nvPr>
        </p:nvSpPr>
        <p:spPr/>
        <p:txBody>
          <a:bodyPr/>
          <a:lstStyle/>
          <a:p>
            <a:fld id="{CC53B702-1A63-441C-B88C-2260DEEA0D4F}" type="slidenum">
              <a:rPr lang="en-US" smtClean="0"/>
              <a:t>6</a:t>
            </a:fld>
            <a:endParaRPr lang="en-US"/>
          </a:p>
        </p:txBody>
      </p:sp>
    </p:spTree>
    <p:extLst>
      <p:ext uri="{BB962C8B-B14F-4D97-AF65-F5344CB8AC3E}">
        <p14:creationId xmlns:p14="http://schemas.microsoft.com/office/powerpoint/2010/main" val="3446169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we’re going to open ArcGIS Pro and find our geographies. </a:t>
            </a:r>
          </a:p>
          <a:p>
            <a:r>
              <a:rPr lang="en-CA" dirty="0"/>
              <a:t>I started by making a blank new Map project, but you can also import them into an existing one.</a:t>
            </a:r>
          </a:p>
          <a:p>
            <a:r>
              <a:rPr lang="en-CA" dirty="0"/>
              <a:t>Hopefully you have your geographies already, but here’s a link to some Census Boundary files if you need it.</a:t>
            </a:r>
          </a:p>
          <a:p>
            <a:r>
              <a:rPr lang="en-CA" dirty="0"/>
              <a:t>*click* </a:t>
            </a:r>
          </a:p>
          <a:p>
            <a:r>
              <a:rPr lang="en-CA" dirty="0"/>
              <a:t>First, add the feature layer to the map, and make sure it’s what you want. I see Dissemination Area boundaries in my area of interest, Durham Region.</a:t>
            </a:r>
          </a:p>
          <a:p>
            <a:endParaRPr lang="en-CA" dirty="0"/>
          </a:p>
          <a:p>
            <a:r>
              <a:rPr lang="en-CA" dirty="0"/>
              <a:t>*click*</a:t>
            </a:r>
          </a:p>
          <a:p>
            <a:r>
              <a:rPr lang="en-CA" dirty="0"/>
              <a:t>Next, explore the attribute table to confirm that the shape ID will match the way you have it in the data table from CDP. In this case, the DAUID column is showing 8-digit numbers formatted as text, which is the same as my data table.</a:t>
            </a:r>
          </a:p>
          <a:p>
            <a:endParaRPr lang="en-CA" dirty="0"/>
          </a:p>
          <a:p>
            <a:r>
              <a:rPr lang="en-CA" dirty="0"/>
              <a:t>I’ll jump into ArcGIS Pro here to show you how.</a:t>
            </a:r>
          </a:p>
          <a:p>
            <a:endParaRPr lang="en-CA" dirty="0"/>
          </a:p>
          <a:p>
            <a:endParaRPr lang="en-CA" dirty="0"/>
          </a:p>
        </p:txBody>
      </p:sp>
      <p:sp>
        <p:nvSpPr>
          <p:cNvPr id="4" name="Slide Number Placeholder 3"/>
          <p:cNvSpPr>
            <a:spLocks noGrp="1"/>
          </p:cNvSpPr>
          <p:nvPr>
            <p:ph type="sldNum" sz="quarter" idx="5"/>
          </p:nvPr>
        </p:nvSpPr>
        <p:spPr/>
        <p:txBody>
          <a:bodyPr/>
          <a:lstStyle/>
          <a:p>
            <a:fld id="{CC53B702-1A63-441C-B88C-2260DEEA0D4F}" type="slidenum">
              <a:rPr lang="en-US" smtClean="0"/>
              <a:t>7</a:t>
            </a:fld>
            <a:endParaRPr lang="en-US"/>
          </a:p>
        </p:txBody>
      </p:sp>
    </p:spTree>
    <p:extLst>
      <p:ext uri="{BB962C8B-B14F-4D97-AF65-F5344CB8AC3E}">
        <p14:creationId xmlns:p14="http://schemas.microsoft.com/office/powerpoint/2010/main" val="207936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we’re going to add the census table to the project.</a:t>
            </a:r>
          </a:p>
          <a:p>
            <a:endParaRPr lang="en-CA" dirty="0"/>
          </a:p>
          <a:p>
            <a:r>
              <a:rPr lang="en-CA" dirty="0"/>
              <a:t>*click*</a:t>
            </a:r>
          </a:p>
          <a:p>
            <a:r>
              <a:rPr lang="en-CA" dirty="0"/>
              <a:t>First, use the add data button and find your excel file. Navigating folders in ArcGIS pro can be weird, so I usually just copy the file path and drop it in to speed things up. You can also save the table in the ArcGIS Pro Project folder.</a:t>
            </a:r>
          </a:p>
          <a:p>
            <a:endParaRPr lang="en-CA" dirty="0"/>
          </a:p>
          <a:p>
            <a:r>
              <a:rPr lang="en-CA" dirty="0"/>
              <a:t>*click*</a:t>
            </a:r>
          </a:p>
          <a:p>
            <a:r>
              <a:rPr lang="en-CA" dirty="0"/>
              <a:t>Make sure that you add the right table! If you have an excel file with a few different tabs, or different named table ranges, make sure you pick the one you actually want. Here I gave myself instructions by naming the table range “</a:t>
            </a:r>
            <a:r>
              <a:rPr lang="en-CA" dirty="0" err="1"/>
              <a:t>For_ArcGIS</a:t>
            </a:r>
            <a:r>
              <a:rPr lang="en-CA" dirty="0"/>
              <a:t>”.</a:t>
            </a:r>
          </a:p>
          <a:p>
            <a:endParaRPr lang="en-CA" dirty="0"/>
          </a:p>
          <a:p>
            <a:r>
              <a:rPr lang="en-CA" dirty="0"/>
              <a:t>*click*</a:t>
            </a:r>
          </a:p>
          <a:p>
            <a:r>
              <a:rPr lang="en-CA" dirty="0"/>
              <a:t>Next, open the table in ArcGIS pro to make sure it came in properly. Check to make sure that the attribute names are what you want, and that the Geography attribute will work. Here I see my DA IDs are 8-digit numbers formatted as text, so that’s good. The extra rows like “Canada” and “Ontario” are OK, as they won’t get joined.</a:t>
            </a:r>
          </a:p>
          <a:p>
            <a:endParaRPr lang="en-CA" dirty="0"/>
          </a:p>
          <a:p>
            <a:r>
              <a:rPr lang="en-CA" dirty="0"/>
              <a:t>I’ll jump into ArcGIS Pro and show you how.</a:t>
            </a:r>
          </a:p>
        </p:txBody>
      </p:sp>
      <p:sp>
        <p:nvSpPr>
          <p:cNvPr id="4" name="Slide Number Placeholder 3"/>
          <p:cNvSpPr>
            <a:spLocks noGrp="1"/>
          </p:cNvSpPr>
          <p:nvPr>
            <p:ph type="sldNum" sz="quarter" idx="5"/>
          </p:nvPr>
        </p:nvSpPr>
        <p:spPr/>
        <p:txBody>
          <a:bodyPr/>
          <a:lstStyle/>
          <a:p>
            <a:fld id="{CC53B702-1A63-441C-B88C-2260DEEA0D4F}" type="slidenum">
              <a:rPr lang="en-US" smtClean="0"/>
              <a:t>8</a:t>
            </a:fld>
            <a:endParaRPr lang="en-US"/>
          </a:p>
        </p:txBody>
      </p:sp>
    </p:spTree>
    <p:extLst>
      <p:ext uri="{BB962C8B-B14F-4D97-AF65-F5344CB8AC3E}">
        <p14:creationId xmlns:p14="http://schemas.microsoft.com/office/powerpoint/2010/main" val="417200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let’s join the two together!</a:t>
            </a:r>
          </a:p>
          <a:p>
            <a:endParaRPr lang="en-CA" dirty="0"/>
          </a:p>
          <a:p>
            <a:r>
              <a:rPr lang="en-CA" dirty="0"/>
              <a:t>*click*</a:t>
            </a:r>
          </a:p>
          <a:p>
            <a:r>
              <a:rPr lang="en-CA" dirty="0"/>
              <a:t>It’s important to start from your feature layer of geographies, otherwise it won’t show up. Select the layer and add a join.</a:t>
            </a:r>
          </a:p>
          <a:p>
            <a:endParaRPr lang="en-CA" dirty="0"/>
          </a:p>
          <a:p>
            <a:r>
              <a:rPr lang="en-CA" dirty="0"/>
              <a:t>*click*</a:t>
            </a:r>
          </a:p>
          <a:p>
            <a:r>
              <a:rPr lang="en-CA" dirty="0"/>
              <a:t>Now you have to select the table you want to join, and make sure that you select the fields that have the geographic ID key. Validating the join is a good idea to make sure the join will be </a:t>
            </a:r>
            <a:r>
              <a:rPr lang="en-CA" dirty="0" err="1"/>
              <a:t>succesful</a:t>
            </a:r>
            <a:r>
              <a:rPr lang="en-CA" dirty="0"/>
              <a:t>. Now you can run it.</a:t>
            </a:r>
          </a:p>
          <a:p>
            <a:endParaRPr lang="en-CA" dirty="0"/>
          </a:p>
          <a:p>
            <a:r>
              <a:rPr lang="en-CA" dirty="0"/>
              <a:t>*click*</a:t>
            </a:r>
          </a:p>
          <a:p>
            <a:r>
              <a:rPr lang="en-CA" dirty="0"/>
              <a:t>Here’s the message output, and you can see it says that it joined 1004 records. This is good, because my input table has 1004 rows, so that means it found something for all of them. You can see the join table had many more rows. This is a reminder to make sure that’s what you were expecting. If the table is really big, find a way to filter it down to the geographies you want before you bring it into ArcGIS.</a:t>
            </a:r>
          </a:p>
          <a:p>
            <a:endParaRPr lang="en-CA" dirty="0"/>
          </a:p>
          <a:p>
            <a:r>
              <a:rPr lang="en-CA" dirty="0"/>
              <a:t>I’ll jump into ArcGIS here and show you how I do it.</a:t>
            </a:r>
          </a:p>
          <a:p>
            <a:r>
              <a:rPr lang="en-CA" dirty="0"/>
              <a:t>*ArcGIS – show how to load and join</a:t>
            </a:r>
          </a:p>
        </p:txBody>
      </p:sp>
      <p:sp>
        <p:nvSpPr>
          <p:cNvPr id="4" name="Slide Number Placeholder 3"/>
          <p:cNvSpPr>
            <a:spLocks noGrp="1"/>
          </p:cNvSpPr>
          <p:nvPr>
            <p:ph type="sldNum" sz="quarter" idx="5"/>
          </p:nvPr>
        </p:nvSpPr>
        <p:spPr/>
        <p:txBody>
          <a:bodyPr/>
          <a:lstStyle/>
          <a:p>
            <a:fld id="{CC53B702-1A63-441C-B88C-2260DEEA0D4F}" type="slidenum">
              <a:rPr lang="en-US" smtClean="0"/>
              <a:t>9</a:t>
            </a:fld>
            <a:endParaRPr lang="en-US"/>
          </a:p>
        </p:txBody>
      </p:sp>
    </p:spTree>
    <p:extLst>
      <p:ext uri="{BB962C8B-B14F-4D97-AF65-F5344CB8AC3E}">
        <p14:creationId xmlns:p14="http://schemas.microsoft.com/office/powerpoint/2010/main" val="3873857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linkedin.com/company/regionofdurham/?originalSubdomain=ca" TargetMode="External"/><Relationship Id="rId12"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youtube.com/user/RegionofDurham" TargetMode="External"/><Relationship Id="rId5" Type="http://schemas.openxmlformats.org/officeDocument/2006/relationships/hyperlink" Target="https://www.facebook.com/RegionofDurham/" TargetMode="External"/><Relationship Id="rId10" Type="http://schemas.openxmlformats.org/officeDocument/2006/relationships/image" Target="../media/image12.png"/><Relationship Id="rId4" Type="http://schemas.openxmlformats.org/officeDocument/2006/relationships/hyperlink" Target="https://www.durham.ca/en/index.aspx" TargetMode="External"/><Relationship Id="rId9" Type="http://schemas.openxmlformats.org/officeDocument/2006/relationships/hyperlink" Target="https://twitter.com/RegionofDurham?ref_src=twsrc%5egoogle|twcamp%5eserp|twgr%5eauthor"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www.linkedin.com/company/regionofdurham/?originalSubdomain=ca" TargetMode="External"/><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hyperlink" Target="https://www.youtube.com/user/RegionofDurham" TargetMode="External"/><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hyperlink" Target="https://www.facebook.com/RegionofDurham/" TargetMode="External"/><Relationship Id="rId11" Type="http://schemas.openxmlformats.org/officeDocument/2006/relationships/image" Target="../media/image15.png"/><Relationship Id="rId5" Type="http://schemas.openxmlformats.org/officeDocument/2006/relationships/hyperlink" Target="https://www.durham.ca/en/index.aspx" TargetMode="External"/><Relationship Id="rId10" Type="http://schemas.openxmlformats.org/officeDocument/2006/relationships/hyperlink" Target="https://twitter.com/RegionofDurham?ref_src=twsrc%5egoogle|twcamp%5eserp|twgr%5eauthor" TargetMode="External"/><Relationship Id="rId4" Type="http://schemas.openxmlformats.org/officeDocument/2006/relationships/image" Target="../media/image2.pn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AEE894-BAC4-4A1F-93DB-108AB44B1A3F}"/>
              </a:ext>
            </a:extLst>
          </p:cNvPr>
          <p:cNvSpPr>
            <a:spLocks noGrp="1"/>
          </p:cNvSpPr>
          <p:nvPr>
            <p:ph type="ctrTitle" hasCustomPrompt="1"/>
          </p:nvPr>
        </p:nvSpPr>
        <p:spPr>
          <a:xfrm>
            <a:off x="5071740" y="2622931"/>
            <a:ext cx="6528382" cy="806069"/>
          </a:xfrm>
        </p:spPr>
        <p:txBody>
          <a:bodyPr anchor="b">
            <a:normAutofit/>
          </a:bodyPr>
          <a:lstStyle>
            <a:lvl1pPr algn="l">
              <a:defRPr sz="4200">
                <a:solidFill>
                  <a:schemeClr val="bg1"/>
                </a:solidFill>
              </a:defRPr>
            </a:lvl1pPr>
          </a:lstStyle>
          <a:p>
            <a:r>
              <a:rPr lang="en-US" dirty="0"/>
              <a:t>Title Slide Option 1</a:t>
            </a:r>
          </a:p>
        </p:txBody>
      </p:sp>
      <p:sp>
        <p:nvSpPr>
          <p:cNvPr id="7" name="Subtitle 2">
            <a:extLst>
              <a:ext uri="{FF2B5EF4-FFF2-40B4-BE49-F238E27FC236}">
                <a16:creationId xmlns:a16="http://schemas.microsoft.com/office/drawing/2014/main" id="{1F58CD6B-6DF2-4547-B5CC-DD4AC283A353}"/>
              </a:ext>
            </a:extLst>
          </p:cNvPr>
          <p:cNvSpPr>
            <a:spLocks noGrp="1"/>
          </p:cNvSpPr>
          <p:nvPr>
            <p:ph type="subTitle" idx="1" hasCustomPrompt="1"/>
          </p:nvPr>
        </p:nvSpPr>
        <p:spPr>
          <a:xfrm>
            <a:off x="5071740" y="3487478"/>
            <a:ext cx="6528382" cy="80606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name, job title, department, </a:t>
            </a:r>
            <a:br>
              <a:rPr lang="en-US" dirty="0"/>
            </a:br>
            <a:r>
              <a:rPr lang="en-US" dirty="0"/>
              <a:t>and/or date</a:t>
            </a:r>
          </a:p>
        </p:txBody>
      </p:sp>
      <p:pic>
        <p:nvPicPr>
          <p:cNvPr id="10" name="Picture 9" descr="Durham Region logo">
            <a:extLst>
              <a:ext uri="{FF2B5EF4-FFF2-40B4-BE49-F238E27FC236}">
                <a16:creationId xmlns:a16="http://schemas.microsoft.com/office/drawing/2014/main" id="{BA271083-B192-447F-8258-C765489D51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48829" y="2643685"/>
            <a:ext cx="1005203" cy="1570629"/>
          </a:xfrm>
          <a:prstGeom prst="rect">
            <a:avLst/>
          </a:prstGeom>
        </p:spPr>
      </p:pic>
    </p:spTree>
    <p:extLst>
      <p:ext uri="{BB962C8B-B14F-4D97-AF65-F5344CB8AC3E}">
        <p14:creationId xmlns:p14="http://schemas.microsoft.com/office/powerpoint/2010/main" val="1186870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69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AEE894-BAC4-4A1F-93DB-108AB44B1A3F}"/>
              </a:ext>
            </a:extLst>
          </p:cNvPr>
          <p:cNvSpPr>
            <a:spLocks noGrp="1"/>
          </p:cNvSpPr>
          <p:nvPr>
            <p:ph type="ctrTitle" hasCustomPrompt="1"/>
          </p:nvPr>
        </p:nvSpPr>
        <p:spPr>
          <a:xfrm>
            <a:off x="5071740" y="2177550"/>
            <a:ext cx="6528382" cy="806069"/>
          </a:xfrm>
        </p:spPr>
        <p:txBody>
          <a:bodyPr anchor="b">
            <a:normAutofit/>
          </a:bodyPr>
          <a:lstStyle>
            <a:lvl1pPr algn="l">
              <a:defRPr sz="4200">
                <a:solidFill>
                  <a:schemeClr val="bg1"/>
                </a:solidFill>
              </a:defRPr>
            </a:lvl1pPr>
          </a:lstStyle>
          <a:p>
            <a:r>
              <a:rPr lang="en-US" dirty="0"/>
              <a:t>End Slide Option 1</a:t>
            </a:r>
          </a:p>
        </p:txBody>
      </p:sp>
      <p:pic>
        <p:nvPicPr>
          <p:cNvPr id="10" name="Picture 9" descr="Durham Region logo">
            <a:extLst>
              <a:ext uri="{FF2B5EF4-FFF2-40B4-BE49-F238E27FC236}">
                <a16:creationId xmlns:a16="http://schemas.microsoft.com/office/drawing/2014/main" id="{BA271083-B192-447F-8258-C765489D51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48829" y="2198304"/>
            <a:ext cx="1005203" cy="1570629"/>
          </a:xfrm>
          <a:prstGeom prst="rect">
            <a:avLst/>
          </a:prstGeom>
        </p:spPr>
      </p:pic>
      <p:sp>
        <p:nvSpPr>
          <p:cNvPr id="14" name="Subtitle 2">
            <a:extLst>
              <a:ext uri="{FF2B5EF4-FFF2-40B4-BE49-F238E27FC236}">
                <a16:creationId xmlns:a16="http://schemas.microsoft.com/office/drawing/2014/main" id="{E81DEAB0-3B56-4154-A5BC-E66FD5D2D612}"/>
              </a:ext>
            </a:extLst>
          </p:cNvPr>
          <p:cNvSpPr>
            <a:spLocks noGrp="1"/>
          </p:cNvSpPr>
          <p:nvPr>
            <p:ph type="subTitle" idx="1" hasCustomPrompt="1"/>
          </p:nvPr>
        </p:nvSpPr>
        <p:spPr>
          <a:xfrm>
            <a:off x="5071740" y="3208528"/>
            <a:ext cx="6528382" cy="188245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Last name</a:t>
            </a:r>
            <a:br>
              <a:rPr lang="en-US" dirty="0"/>
            </a:br>
            <a:r>
              <a:rPr lang="en-US" dirty="0"/>
              <a:t>Title, Department</a:t>
            </a:r>
            <a:br>
              <a:rPr lang="en-US" dirty="0"/>
            </a:br>
            <a:r>
              <a:rPr lang="en-US" dirty="0"/>
              <a:t>555-555-5555 ext. 1234</a:t>
            </a:r>
            <a:br>
              <a:rPr lang="en-US" dirty="0"/>
            </a:br>
            <a:r>
              <a:rPr lang="en-US" dirty="0"/>
              <a:t>email@durham.ca</a:t>
            </a:r>
          </a:p>
          <a:p>
            <a:r>
              <a:rPr lang="en-US" dirty="0"/>
              <a:t> </a:t>
            </a:r>
          </a:p>
        </p:txBody>
      </p:sp>
      <p:sp>
        <p:nvSpPr>
          <p:cNvPr id="11" name="TextBox 10">
            <a:extLst>
              <a:ext uri="{FF2B5EF4-FFF2-40B4-BE49-F238E27FC236}">
                <a16:creationId xmlns:a16="http://schemas.microsoft.com/office/drawing/2014/main" id="{EE684BC1-1262-4F7C-87AC-AA32A884ED62}"/>
              </a:ext>
            </a:extLst>
          </p:cNvPr>
          <p:cNvSpPr txBox="1"/>
          <p:nvPr userDrawn="1"/>
        </p:nvSpPr>
        <p:spPr>
          <a:xfrm>
            <a:off x="5071740" y="5333056"/>
            <a:ext cx="4752198" cy="830997"/>
          </a:xfrm>
          <a:prstGeom prst="rect">
            <a:avLst/>
          </a:prstGeom>
          <a:noFill/>
        </p:spPr>
        <p:txBody>
          <a:bodyPr wrap="square" rtlCol="0">
            <a:spAutoFit/>
          </a:bodyPr>
          <a:lstStyle/>
          <a:p>
            <a:pPr algn="l"/>
            <a:r>
              <a:rPr lang="en-US" sz="2400" b="1" u="none" dirty="0">
                <a:solidFill>
                  <a:schemeClr val="bg1"/>
                </a:solidFill>
                <a:hlinkClick r:id="rId4">
                  <a:extLst>
                    <a:ext uri="{A12FA001-AC4F-418D-AE19-62706E023703}">
                      <ahyp:hlinkClr xmlns:ahyp="http://schemas.microsoft.com/office/drawing/2018/hyperlinkcolor" val="tx"/>
                    </a:ext>
                  </a:extLst>
                </a:hlinkClick>
              </a:rPr>
              <a:t>durham.ca</a:t>
            </a:r>
            <a:endParaRPr lang="en-US" sz="2400" b="1" u="none" dirty="0">
              <a:solidFill>
                <a:schemeClr val="bg1"/>
              </a:solidFill>
            </a:endParaRPr>
          </a:p>
          <a:p>
            <a:pPr algn="l"/>
            <a:r>
              <a:rPr lang="en-US" sz="2400" b="1" dirty="0">
                <a:solidFill>
                  <a:schemeClr val="bg1"/>
                </a:solidFill>
              </a:rPr>
              <a:t>@</a:t>
            </a:r>
            <a:r>
              <a:rPr lang="en-US" sz="2400" b="1" dirty="0" err="1">
                <a:solidFill>
                  <a:schemeClr val="bg1"/>
                </a:solidFill>
              </a:rPr>
              <a:t>RegionofDurham</a:t>
            </a:r>
            <a:endParaRPr lang="en-US" sz="2400" b="1" dirty="0">
              <a:solidFill>
                <a:schemeClr val="bg1"/>
              </a:solidFill>
            </a:endParaRPr>
          </a:p>
        </p:txBody>
      </p:sp>
      <p:pic>
        <p:nvPicPr>
          <p:cNvPr id="12" name="Picture 11">
            <a:hlinkClick r:id="rId5"/>
            <a:extLst>
              <a:ext uri="{FF2B5EF4-FFF2-40B4-BE49-F238E27FC236}">
                <a16:creationId xmlns:a16="http://schemas.microsoft.com/office/drawing/2014/main" id="{AC4B5155-D7EA-49D2-B72A-C1525E998A7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988752" y="5776332"/>
            <a:ext cx="314411" cy="314411"/>
          </a:xfrm>
          <a:prstGeom prst="rect">
            <a:avLst/>
          </a:prstGeom>
        </p:spPr>
      </p:pic>
      <p:pic>
        <p:nvPicPr>
          <p:cNvPr id="13" name="Picture 12">
            <a:hlinkClick r:id="rId7"/>
            <a:extLst>
              <a:ext uri="{FF2B5EF4-FFF2-40B4-BE49-F238E27FC236}">
                <a16:creationId xmlns:a16="http://schemas.microsoft.com/office/drawing/2014/main" id="{4CE1D076-ECA7-4B9E-9B88-6B66713E9AE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859631" y="5783366"/>
            <a:ext cx="314411" cy="314411"/>
          </a:xfrm>
          <a:prstGeom prst="rect">
            <a:avLst/>
          </a:prstGeom>
        </p:spPr>
      </p:pic>
      <p:pic>
        <p:nvPicPr>
          <p:cNvPr id="20" name="Picture 19">
            <a:hlinkClick r:id="rId9"/>
            <a:extLst>
              <a:ext uri="{FF2B5EF4-FFF2-40B4-BE49-F238E27FC236}">
                <a16:creationId xmlns:a16="http://schemas.microsoft.com/office/drawing/2014/main" id="{B4A225BB-A7D7-47CB-85DA-A8AFBEA8E564}"/>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8432946" y="5797583"/>
            <a:ext cx="286825" cy="293160"/>
          </a:xfrm>
          <a:prstGeom prst="rect">
            <a:avLst/>
          </a:prstGeom>
        </p:spPr>
      </p:pic>
      <p:pic>
        <p:nvPicPr>
          <p:cNvPr id="3" name="Picture 2">
            <a:hlinkClick r:id="rId11" tooltip="Region of Durham Youtube"/>
            <a:extLst>
              <a:ext uri="{FF2B5EF4-FFF2-40B4-BE49-F238E27FC236}">
                <a16:creationId xmlns:a16="http://schemas.microsoft.com/office/drawing/2014/main" id="{56604DD4-9A0F-49D6-9FAB-14A633F8ECD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9303826" y="5771444"/>
            <a:ext cx="380252" cy="380252"/>
          </a:xfrm>
          <a:prstGeom prst="rect">
            <a:avLst/>
          </a:prstGeom>
        </p:spPr>
      </p:pic>
    </p:spTree>
    <p:extLst>
      <p:ext uri="{BB962C8B-B14F-4D97-AF65-F5344CB8AC3E}">
        <p14:creationId xmlns:p14="http://schemas.microsoft.com/office/powerpoint/2010/main" val="4248196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Option 2">
    <p:bg>
      <p:bgPr>
        <a:blipFill dpi="0" rotWithShape="1">
          <a:blip r:embed="rId2" cstate="screen">
            <a:lum/>
            <a:extLst>
              <a:ext uri="{28A0092B-C50C-407E-A947-70E740481C1C}">
                <a14:useLocalDpi xmlns:a14="http://schemas.microsoft.com/office/drawing/2010/main"/>
              </a:ext>
            </a:extLst>
          </a:blip>
          <a:srcRect/>
          <a:tile tx="-1898650" ty="0" sx="50000" sy="50000" flip="none" algn="tl"/>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8C4031-E2A8-48D0-A155-7360983131F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483350" y="0"/>
            <a:ext cx="5708650" cy="6858000"/>
          </a:xfrm>
          <a:prstGeom prst="rect">
            <a:avLst/>
          </a:prstGeom>
        </p:spPr>
      </p:pic>
      <p:sp>
        <p:nvSpPr>
          <p:cNvPr id="9" name="Title 1">
            <a:extLst>
              <a:ext uri="{FF2B5EF4-FFF2-40B4-BE49-F238E27FC236}">
                <a16:creationId xmlns:a16="http://schemas.microsoft.com/office/drawing/2014/main" id="{8BB5D51A-C545-4F04-8949-A91B2D3EE3AD}"/>
              </a:ext>
            </a:extLst>
          </p:cNvPr>
          <p:cNvSpPr>
            <a:spLocks noGrp="1"/>
          </p:cNvSpPr>
          <p:nvPr>
            <p:ph type="ctrTitle" hasCustomPrompt="1"/>
          </p:nvPr>
        </p:nvSpPr>
        <p:spPr>
          <a:xfrm>
            <a:off x="8016957" y="1462468"/>
            <a:ext cx="3981454" cy="1190769"/>
          </a:xfrm>
        </p:spPr>
        <p:txBody>
          <a:bodyPr anchor="b">
            <a:normAutofit/>
          </a:bodyPr>
          <a:lstStyle>
            <a:lvl1pPr algn="l">
              <a:defRPr sz="4200">
                <a:solidFill>
                  <a:schemeClr val="bg1"/>
                </a:solidFill>
              </a:defRPr>
            </a:lvl1pPr>
          </a:lstStyle>
          <a:p>
            <a:r>
              <a:rPr lang="en-US" dirty="0"/>
              <a:t>End Slide Option 2</a:t>
            </a:r>
          </a:p>
        </p:txBody>
      </p:sp>
      <p:sp>
        <p:nvSpPr>
          <p:cNvPr id="10" name="Subtitle 2">
            <a:extLst>
              <a:ext uri="{FF2B5EF4-FFF2-40B4-BE49-F238E27FC236}">
                <a16:creationId xmlns:a16="http://schemas.microsoft.com/office/drawing/2014/main" id="{F9916E4B-9DBB-4E82-ACB6-E63B2F18A5EE}"/>
              </a:ext>
            </a:extLst>
          </p:cNvPr>
          <p:cNvSpPr>
            <a:spLocks noGrp="1"/>
          </p:cNvSpPr>
          <p:nvPr>
            <p:ph type="subTitle" idx="1" hasCustomPrompt="1"/>
          </p:nvPr>
        </p:nvSpPr>
        <p:spPr>
          <a:xfrm>
            <a:off x="8016958" y="2990332"/>
            <a:ext cx="3981454" cy="1834962"/>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Last name</a:t>
            </a:r>
            <a:br>
              <a:rPr lang="en-US" dirty="0"/>
            </a:br>
            <a:r>
              <a:rPr lang="en-US" dirty="0"/>
              <a:t>Title, Department</a:t>
            </a:r>
            <a:br>
              <a:rPr lang="en-US" dirty="0"/>
            </a:br>
            <a:r>
              <a:rPr lang="en-US" dirty="0"/>
              <a:t>555-555-5555 ext. 1234</a:t>
            </a:r>
            <a:br>
              <a:rPr lang="en-US" dirty="0"/>
            </a:br>
            <a:r>
              <a:rPr lang="en-US" dirty="0"/>
              <a:t>email@durham.ca</a:t>
            </a:r>
          </a:p>
          <a:p>
            <a:r>
              <a:rPr lang="en-US" dirty="0"/>
              <a:t> </a:t>
            </a:r>
          </a:p>
        </p:txBody>
      </p:sp>
      <p:pic>
        <p:nvPicPr>
          <p:cNvPr id="6" name="Picture 5" descr="Durham Region logo">
            <a:extLst>
              <a:ext uri="{FF2B5EF4-FFF2-40B4-BE49-F238E27FC236}">
                <a16:creationId xmlns:a16="http://schemas.microsoft.com/office/drawing/2014/main" id="{A49B47F7-E50C-4BA3-BBE5-209CD7AD25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64168" y="1219338"/>
            <a:ext cx="1005203" cy="1570629"/>
          </a:xfrm>
          <a:prstGeom prst="rect">
            <a:avLst/>
          </a:prstGeom>
        </p:spPr>
      </p:pic>
      <p:sp>
        <p:nvSpPr>
          <p:cNvPr id="8" name="TextBox 7">
            <a:extLst>
              <a:ext uri="{FF2B5EF4-FFF2-40B4-BE49-F238E27FC236}">
                <a16:creationId xmlns:a16="http://schemas.microsoft.com/office/drawing/2014/main" id="{1B263D5E-A5F4-4976-9913-8F93BB96B7DB}"/>
              </a:ext>
            </a:extLst>
          </p:cNvPr>
          <p:cNvSpPr txBox="1"/>
          <p:nvPr userDrawn="1"/>
        </p:nvSpPr>
        <p:spPr>
          <a:xfrm>
            <a:off x="8016957" y="5119238"/>
            <a:ext cx="3498103" cy="830997"/>
          </a:xfrm>
          <a:prstGeom prst="rect">
            <a:avLst/>
          </a:prstGeom>
          <a:noFill/>
        </p:spPr>
        <p:txBody>
          <a:bodyPr wrap="square" rtlCol="0">
            <a:spAutoFit/>
          </a:bodyPr>
          <a:lstStyle/>
          <a:p>
            <a:pPr algn="l"/>
            <a:r>
              <a:rPr lang="en-US" sz="2400" b="1" u="none" dirty="0">
                <a:solidFill>
                  <a:schemeClr val="bg1"/>
                </a:solidFill>
                <a:hlinkClick r:id="rId5" tooltip="Visit durham.ca">
                  <a:extLst>
                    <a:ext uri="{A12FA001-AC4F-418D-AE19-62706E023703}">
                      <ahyp:hlinkClr xmlns:ahyp="http://schemas.microsoft.com/office/drawing/2018/hyperlinkcolor" val="tx"/>
                    </a:ext>
                  </a:extLst>
                </a:hlinkClick>
              </a:rPr>
              <a:t>durham.ca</a:t>
            </a:r>
            <a:endParaRPr lang="en-US" sz="2400" b="1" u="none" dirty="0">
              <a:solidFill>
                <a:schemeClr val="bg1"/>
              </a:solidFill>
            </a:endParaRPr>
          </a:p>
          <a:p>
            <a:pPr algn="l"/>
            <a:r>
              <a:rPr lang="en-US" sz="2400" b="1" dirty="0">
                <a:solidFill>
                  <a:schemeClr val="bg1"/>
                </a:solidFill>
              </a:rPr>
              <a:t>@</a:t>
            </a:r>
            <a:r>
              <a:rPr lang="en-US" sz="2400" b="1" dirty="0" err="1">
                <a:solidFill>
                  <a:schemeClr val="bg1"/>
                </a:solidFill>
              </a:rPr>
              <a:t>RegionofDurham</a:t>
            </a:r>
            <a:endParaRPr lang="en-US" sz="2400" b="1" dirty="0">
              <a:solidFill>
                <a:schemeClr val="bg1"/>
              </a:solidFill>
            </a:endParaRPr>
          </a:p>
        </p:txBody>
      </p:sp>
      <p:pic>
        <p:nvPicPr>
          <p:cNvPr id="14" name="Picture 13">
            <a:hlinkClick r:id="rId6"/>
            <a:extLst>
              <a:ext uri="{FF2B5EF4-FFF2-40B4-BE49-F238E27FC236}">
                <a16:creationId xmlns:a16="http://schemas.microsoft.com/office/drawing/2014/main" id="{D64CEB25-CBBE-41C2-A7F4-D7F7CB0B5B5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016957" y="6081493"/>
            <a:ext cx="314411" cy="314411"/>
          </a:xfrm>
          <a:prstGeom prst="rect">
            <a:avLst/>
          </a:prstGeom>
        </p:spPr>
      </p:pic>
      <p:pic>
        <p:nvPicPr>
          <p:cNvPr id="16" name="Picture 15">
            <a:hlinkClick r:id="rId8"/>
            <a:extLst>
              <a:ext uri="{FF2B5EF4-FFF2-40B4-BE49-F238E27FC236}">
                <a16:creationId xmlns:a16="http://schemas.microsoft.com/office/drawing/2014/main" id="{46B6560D-D55A-46B9-8F53-D8609F0AB6F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887836" y="6088527"/>
            <a:ext cx="314411" cy="314411"/>
          </a:xfrm>
          <a:prstGeom prst="rect">
            <a:avLst/>
          </a:prstGeom>
        </p:spPr>
      </p:pic>
      <p:pic>
        <p:nvPicPr>
          <p:cNvPr id="17" name="Picture 16">
            <a:hlinkClick r:id="rId10"/>
            <a:extLst>
              <a:ext uri="{FF2B5EF4-FFF2-40B4-BE49-F238E27FC236}">
                <a16:creationId xmlns:a16="http://schemas.microsoft.com/office/drawing/2014/main" id="{F34C8214-C17C-44EE-988C-86227B7FA4D5}"/>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8473510" y="6119522"/>
            <a:ext cx="272186" cy="278198"/>
          </a:xfrm>
          <a:prstGeom prst="rect">
            <a:avLst/>
          </a:prstGeom>
        </p:spPr>
      </p:pic>
      <p:pic>
        <p:nvPicPr>
          <p:cNvPr id="18" name="Picture 17">
            <a:hlinkClick r:id="rId12" tooltip="Region of Durham Youtube"/>
            <a:extLst>
              <a:ext uri="{FF2B5EF4-FFF2-40B4-BE49-F238E27FC236}">
                <a16:creationId xmlns:a16="http://schemas.microsoft.com/office/drawing/2014/main" id="{92491942-E1DA-401E-82FD-0CDDA5AFD80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344388" y="6076605"/>
            <a:ext cx="380252" cy="380252"/>
          </a:xfrm>
          <a:prstGeom prst="rect">
            <a:avLst/>
          </a:prstGeom>
        </p:spPr>
      </p:pic>
    </p:spTree>
    <p:extLst>
      <p:ext uri="{BB962C8B-B14F-4D97-AF65-F5344CB8AC3E}">
        <p14:creationId xmlns:p14="http://schemas.microsoft.com/office/powerpoint/2010/main" val="336563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cstate="screen">
            <a:lum/>
            <a:extLst>
              <a:ext uri="{28A0092B-C50C-407E-A947-70E740481C1C}">
                <a14:useLocalDpi xmlns:a14="http://schemas.microsoft.com/office/drawing/2010/main"/>
              </a:ext>
            </a:extLst>
          </a:blip>
          <a:srcRect/>
          <a:tile tx="-425450" ty="0" sx="65000" sy="65000" flip="none" algn="tl"/>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8C4031-E2A8-48D0-A155-7360983131F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483350" y="0"/>
            <a:ext cx="5708650" cy="6858000"/>
          </a:xfrm>
          <a:prstGeom prst="rect">
            <a:avLst/>
          </a:prstGeom>
        </p:spPr>
      </p:pic>
      <p:pic>
        <p:nvPicPr>
          <p:cNvPr id="7" name="Picture 6">
            <a:extLst>
              <a:ext uri="{FF2B5EF4-FFF2-40B4-BE49-F238E27FC236}">
                <a16:creationId xmlns:a16="http://schemas.microsoft.com/office/drawing/2014/main" id="{60760517-7857-46EE-A4E1-1E74E53BB3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64168" y="2537951"/>
            <a:ext cx="1005203" cy="1570629"/>
          </a:xfrm>
          <a:prstGeom prst="rect">
            <a:avLst/>
          </a:prstGeom>
        </p:spPr>
      </p:pic>
      <p:sp>
        <p:nvSpPr>
          <p:cNvPr id="12" name="Title 1">
            <a:extLst>
              <a:ext uri="{FF2B5EF4-FFF2-40B4-BE49-F238E27FC236}">
                <a16:creationId xmlns:a16="http://schemas.microsoft.com/office/drawing/2014/main" id="{3CFB514B-42AD-4E74-9938-14B210706849}"/>
              </a:ext>
            </a:extLst>
          </p:cNvPr>
          <p:cNvSpPr>
            <a:spLocks noGrp="1"/>
          </p:cNvSpPr>
          <p:nvPr>
            <p:ph type="ctrTitle" hasCustomPrompt="1"/>
          </p:nvPr>
        </p:nvSpPr>
        <p:spPr>
          <a:xfrm>
            <a:off x="7995682" y="2537951"/>
            <a:ext cx="3785189" cy="970876"/>
          </a:xfrm>
        </p:spPr>
        <p:txBody>
          <a:bodyPr anchor="b">
            <a:noAutofit/>
          </a:bodyPr>
          <a:lstStyle>
            <a:lvl1pPr algn="l">
              <a:defRPr sz="3200">
                <a:solidFill>
                  <a:schemeClr val="bg1"/>
                </a:solidFill>
              </a:defRPr>
            </a:lvl1pPr>
          </a:lstStyle>
          <a:p>
            <a:r>
              <a:rPr lang="en-US" dirty="0"/>
              <a:t>Title Slide Option 2</a:t>
            </a:r>
          </a:p>
        </p:txBody>
      </p:sp>
      <p:sp>
        <p:nvSpPr>
          <p:cNvPr id="13" name="Subtitle 2">
            <a:extLst>
              <a:ext uri="{FF2B5EF4-FFF2-40B4-BE49-F238E27FC236}">
                <a16:creationId xmlns:a16="http://schemas.microsoft.com/office/drawing/2014/main" id="{201D18F9-4B20-46ED-897C-74A4F6943001}"/>
              </a:ext>
            </a:extLst>
          </p:cNvPr>
          <p:cNvSpPr>
            <a:spLocks noGrp="1"/>
          </p:cNvSpPr>
          <p:nvPr>
            <p:ph type="subTitle" idx="1" hasCustomPrompt="1"/>
          </p:nvPr>
        </p:nvSpPr>
        <p:spPr>
          <a:xfrm>
            <a:off x="7995682" y="3647056"/>
            <a:ext cx="3785189" cy="712293"/>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name, job title, and/or date</a:t>
            </a:r>
          </a:p>
        </p:txBody>
      </p:sp>
      <p:pic>
        <p:nvPicPr>
          <p:cNvPr id="6" name="Picture 5" descr="Durham Region logo">
            <a:extLst>
              <a:ext uri="{FF2B5EF4-FFF2-40B4-BE49-F238E27FC236}">
                <a16:creationId xmlns:a16="http://schemas.microsoft.com/office/drawing/2014/main" id="{BB5D4998-4C2A-482C-9D2E-29409115F05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64168" y="2537951"/>
            <a:ext cx="1005203" cy="1570629"/>
          </a:xfrm>
          <a:prstGeom prst="rect">
            <a:avLst/>
          </a:prstGeom>
        </p:spPr>
      </p:pic>
    </p:spTree>
    <p:extLst>
      <p:ext uri="{BB962C8B-B14F-4D97-AF65-F5344CB8AC3E}">
        <p14:creationId xmlns:p14="http://schemas.microsoft.com/office/powerpoint/2010/main" val="206325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1B01F1-C887-4C87-9147-6E1B77D1C82B}"/>
              </a:ext>
              <a:ext uri="{C183D7F6-B498-43B3-948B-1728B52AA6E4}">
                <adec:decorative xmlns:adec="http://schemas.microsoft.com/office/drawing/2017/decorative" val="1"/>
              </a:ext>
            </a:extLst>
          </p:cNvPr>
          <p:cNvSpPr/>
          <p:nvPr userDrawn="1"/>
        </p:nvSpPr>
        <p:spPr>
          <a:xfrm>
            <a:off x="0" y="2285999"/>
            <a:ext cx="12192000" cy="2368063"/>
          </a:xfrm>
          <a:prstGeom prst="rect">
            <a:avLst/>
          </a:prstGeom>
          <a:solidFill>
            <a:srgbClr val="00578E">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88000"/>
                </a:schemeClr>
              </a:solidFill>
            </a:endParaRPr>
          </a:p>
        </p:txBody>
      </p:sp>
      <p:sp>
        <p:nvSpPr>
          <p:cNvPr id="6" name="Title 1">
            <a:extLst>
              <a:ext uri="{FF2B5EF4-FFF2-40B4-BE49-F238E27FC236}">
                <a16:creationId xmlns:a16="http://schemas.microsoft.com/office/drawing/2014/main" id="{44AEE894-BAC4-4A1F-93DB-108AB44B1A3F}"/>
              </a:ext>
            </a:extLst>
          </p:cNvPr>
          <p:cNvSpPr>
            <a:spLocks noGrp="1"/>
          </p:cNvSpPr>
          <p:nvPr>
            <p:ph type="ctrTitle" hasCustomPrompt="1"/>
          </p:nvPr>
        </p:nvSpPr>
        <p:spPr>
          <a:xfrm>
            <a:off x="2070633" y="2702300"/>
            <a:ext cx="6528382" cy="785315"/>
          </a:xfrm>
        </p:spPr>
        <p:txBody>
          <a:bodyPr anchor="b">
            <a:normAutofit/>
          </a:bodyPr>
          <a:lstStyle>
            <a:lvl1pPr algn="l">
              <a:defRPr sz="4200">
                <a:solidFill>
                  <a:schemeClr val="bg1"/>
                </a:solidFill>
              </a:defRPr>
            </a:lvl1pPr>
          </a:lstStyle>
          <a:p>
            <a:r>
              <a:rPr lang="en-US" dirty="0"/>
              <a:t>Title Slide Option 3</a:t>
            </a:r>
          </a:p>
        </p:txBody>
      </p:sp>
      <p:sp>
        <p:nvSpPr>
          <p:cNvPr id="7" name="Subtitle 2">
            <a:extLst>
              <a:ext uri="{FF2B5EF4-FFF2-40B4-BE49-F238E27FC236}">
                <a16:creationId xmlns:a16="http://schemas.microsoft.com/office/drawing/2014/main" id="{1F58CD6B-6DF2-4547-B5CC-DD4AC283A353}"/>
              </a:ext>
            </a:extLst>
          </p:cNvPr>
          <p:cNvSpPr>
            <a:spLocks noGrp="1"/>
          </p:cNvSpPr>
          <p:nvPr>
            <p:ph type="subTitle" idx="1" hasCustomPrompt="1"/>
          </p:nvPr>
        </p:nvSpPr>
        <p:spPr>
          <a:xfrm>
            <a:off x="2070633" y="3546093"/>
            <a:ext cx="6528382" cy="72683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name, job title, department, </a:t>
            </a:r>
            <a:br>
              <a:rPr lang="en-US" dirty="0"/>
            </a:br>
            <a:r>
              <a:rPr lang="en-US" dirty="0"/>
              <a:t>and/or date</a:t>
            </a:r>
          </a:p>
        </p:txBody>
      </p:sp>
      <p:pic>
        <p:nvPicPr>
          <p:cNvPr id="10" name="Picture 9" descr="Durham Region logo">
            <a:extLst>
              <a:ext uri="{FF2B5EF4-FFF2-40B4-BE49-F238E27FC236}">
                <a16:creationId xmlns:a16="http://schemas.microsoft.com/office/drawing/2014/main" id="{BA271083-B192-447F-8258-C765489D51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722" y="2702300"/>
            <a:ext cx="1005203" cy="1570629"/>
          </a:xfrm>
          <a:prstGeom prst="rect">
            <a:avLst/>
          </a:prstGeom>
        </p:spPr>
      </p:pic>
    </p:spTree>
    <p:extLst>
      <p:ext uri="{BB962C8B-B14F-4D97-AF65-F5344CB8AC3E}">
        <p14:creationId xmlns:p14="http://schemas.microsoft.com/office/powerpoint/2010/main" val="70947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hoto with Minimal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878851-CBA0-4E59-B909-E02C8313F277}"/>
              </a:ext>
              <a:ext uri="{C183D7F6-B498-43B3-948B-1728B52AA6E4}">
                <adec:decorative xmlns:adec="http://schemas.microsoft.com/office/drawing/2017/decorative" val="1"/>
              </a:ext>
            </a:extLst>
          </p:cNvPr>
          <p:cNvPicPr>
            <a:picLocks noChangeAspect="1"/>
          </p:cNvPicPr>
          <p:nvPr userDrawn="1"/>
        </p:nvPicPr>
        <p:blipFill>
          <a:blip r:embed="rId3">
            <a:alphaModFix amt="88000"/>
            <a:extLst>
              <a:ext uri="{28A0092B-C50C-407E-A947-70E740481C1C}">
                <a14:useLocalDpi xmlns:a14="http://schemas.microsoft.com/office/drawing/2010/main"/>
              </a:ext>
            </a:extLst>
          </a:blip>
          <a:stretch>
            <a:fillRect/>
          </a:stretch>
        </p:blipFill>
        <p:spPr>
          <a:xfrm>
            <a:off x="0" y="5480050"/>
            <a:ext cx="12192000" cy="1377950"/>
          </a:xfrm>
          <a:prstGeom prst="rect">
            <a:avLst/>
          </a:prstGeom>
        </p:spPr>
      </p:pic>
      <p:sp>
        <p:nvSpPr>
          <p:cNvPr id="14" name="Title 1">
            <a:extLst>
              <a:ext uri="{FF2B5EF4-FFF2-40B4-BE49-F238E27FC236}">
                <a16:creationId xmlns:a16="http://schemas.microsoft.com/office/drawing/2014/main" id="{8F26CFC8-0C6F-4B03-B557-477C4540A250}"/>
              </a:ext>
            </a:extLst>
          </p:cNvPr>
          <p:cNvSpPr>
            <a:spLocks noGrp="1"/>
          </p:cNvSpPr>
          <p:nvPr>
            <p:ph type="ctrTitle" hasCustomPrompt="1"/>
          </p:nvPr>
        </p:nvSpPr>
        <p:spPr>
          <a:xfrm>
            <a:off x="1221815" y="5720395"/>
            <a:ext cx="7953283" cy="549441"/>
          </a:xfrm>
        </p:spPr>
        <p:txBody>
          <a:bodyPr anchor="b">
            <a:noAutofit/>
          </a:bodyPr>
          <a:lstStyle>
            <a:lvl1pPr algn="l">
              <a:defRPr sz="3600">
                <a:solidFill>
                  <a:schemeClr val="bg1"/>
                </a:solidFill>
              </a:defRPr>
            </a:lvl1pPr>
          </a:lstStyle>
          <a:p>
            <a:r>
              <a:rPr lang="en-US" dirty="0"/>
              <a:t>Add title here add title here</a:t>
            </a:r>
          </a:p>
        </p:txBody>
      </p:sp>
      <p:sp>
        <p:nvSpPr>
          <p:cNvPr id="15" name="Subtitle 2">
            <a:extLst>
              <a:ext uri="{FF2B5EF4-FFF2-40B4-BE49-F238E27FC236}">
                <a16:creationId xmlns:a16="http://schemas.microsoft.com/office/drawing/2014/main" id="{CACAB62D-3A96-482B-8891-352A088B282F}"/>
              </a:ext>
            </a:extLst>
          </p:cNvPr>
          <p:cNvSpPr>
            <a:spLocks noGrp="1"/>
          </p:cNvSpPr>
          <p:nvPr>
            <p:ph type="subTitle" idx="1" hasCustomPrompt="1"/>
          </p:nvPr>
        </p:nvSpPr>
        <p:spPr>
          <a:xfrm>
            <a:off x="1221815" y="6283791"/>
            <a:ext cx="7953283" cy="340424"/>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or additional info here</a:t>
            </a:r>
          </a:p>
        </p:txBody>
      </p:sp>
      <p:pic>
        <p:nvPicPr>
          <p:cNvPr id="12" name="Picture 11" descr="Durham Region logo">
            <a:extLst>
              <a:ext uri="{FF2B5EF4-FFF2-40B4-BE49-F238E27FC236}">
                <a16:creationId xmlns:a16="http://schemas.microsoft.com/office/drawing/2014/main" id="{163C2CAB-F91F-43F0-B86F-0482DDCC76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8260" y="5709679"/>
            <a:ext cx="602163" cy="945395"/>
          </a:xfrm>
          <a:prstGeom prst="rect">
            <a:avLst/>
          </a:prstGeom>
        </p:spPr>
      </p:pic>
    </p:spTree>
    <p:extLst>
      <p:ext uri="{BB962C8B-B14F-4D97-AF65-F5344CB8AC3E}">
        <p14:creationId xmlns:p14="http://schemas.microsoft.com/office/powerpoint/2010/main" val="2392179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or Key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04EEF06-6910-4F0D-B58B-2433EC0E9082}"/>
              </a:ext>
            </a:extLst>
          </p:cNvPr>
          <p:cNvSpPr>
            <a:spLocks noGrp="1"/>
          </p:cNvSpPr>
          <p:nvPr>
            <p:ph type="sldNum" sz="quarter" idx="12"/>
          </p:nvPr>
        </p:nvSpPr>
        <p:spPr>
          <a:xfrm>
            <a:off x="11347449" y="6398698"/>
            <a:ext cx="506080" cy="322777"/>
          </a:xfrm>
          <a:prstGeom prst="rect">
            <a:avLst/>
          </a:prstGeom>
        </p:spPr>
        <p:txBody>
          <a:bodyPr/>
          <a:lstStyle>
            <a:lvl1pPr algn="r">
              <a:defRPr sz="1400">
                <a:solidFill>
                  <a:schemeClr val="bg1"/>
                </a:solidFill>
              </a:defRPr>
            </a:lvl1pPr>
          </a:lstStyle>
          <a:p>
            <a:fld id="{09CBB34A-16E2-42FA-AE04-447D61D71869}" type="slidenum">
              <a:rPr lang="en-US" smtClean="0"/>
              <a:pPr/>
              <a:t>‹#›</a:t>
            </a:fld>
            <a:endParaRPr lang="en-US" dirty="0"/>
          </a:p>
        </p:txBody>
      </p:sp>
      <p:sp>
        <p:nvSpPr>
          <p:cNvPr id="12" name="Title 1">
            <a:extLst>
              <a:ext uri="{FF2B5EF4-FFF2-40B4-BE49-F238E27FC236}">
                <a16:creationId xmlns:a16="http://schemas.microsoft.com/office/drawing/2014/main" id="{A4B64B8A-02C6-4611-BBB7-2FE9A84FAED0}"/>
              </a:ext>
            </a:extLst>
          </p:cNvPr>
          <p:cNvSpPr>
            <a:spLocks noGrp="1"/>
          </p:cNvSpPr>
          <p:nvPr>
            <p:ph type="title" hasCustomPrompt="1"/>
          </p:nvPr>
        </p:nvSpPr>
        <p:spPr>
          <a:xfrm>
            <a:off x="3810000" y="2758440"/>
            <a:ext cx="8043529" cy="1341120"/>
          </a:xfrm>
        </p:spPr>
        <p:txBody>
          <a:bodyPr anchor="b">
            <a:normAutofit/>
          </a:bodyPr>
          <a:lstStyle>
            <a:lvl1pPr>
              <a:defRPr sz="4000">
                <a:solidFill>
                  <a:schemeClr val="bg1"/>
                </a:solidFill>
              </a:defRPr>
            </a:lvl1pPr>
          </a:lstStyle>
          <a:p>
            <a:r>
              <a:rPr lang="en-US" dirty="0"/>
              <a:t>Put Section title here</a:t>
            </a:r>
            <a:br>
              <a:rPr lang="en-US" dirty="0"/>
            </a:br>
            <a:r>
              <a:rPr lang="en-US" dirty="0"/>
              <a:t>Or Key info / highlights</a:t>
            </a:r>
          </a:p>
        </p:txBody>
      </p:sp>
      <p:sp>
        <p:nvSpPr>
          <p:cNvPr id="13" name="TextBox 12">
            <a:extLst>
              <a:ext uri="{FF2B5EF4-FFF2-40B4-BE49-F238E27FC236}">
                <a16:creationId xmlns:a16="http://schemas.microsoft.com/office/drawing/2014/main" id="{0684B188-262D-442E-B1B6-68F7A1F7B853}"/>
              </a:ext>
            </a:extLst>
          </p:cNvPr>
          <p:cNvSpPr txBox="1"/>
          <p:nvPr userDrawn="1"/>
        </p:nvSpPr>
        <p:spPr>
          <a:xfrm>
            <a:off x="10026505" y="6375420"/>
            <a:ext cx="1307805" cy="369332"/>
          </a:xfrm>
          <a:prstGeom prst="rect">
            <a:avLst/>
          </a:prstGeom>
          <a:noFill/>
        </p:spPr>
        <p:txBody>
          <a:bodyPr wrap="square" rtlCol="0">
            <a:spAutoFit/>
          </a:bodyPr>
          <a:lstStyle/>
          <a:p>
            <a:pPr algn="r"/>
            <a:r>
              <a:rPr lang="en-US" b="1" dirty="0">
                <a:solidFill>
                  <a:schemeClr val="bg1"/>
                </a:solidFill>
              </a:rPr>
              <a:t>durham.ca</a:t>
            </a:r>
          </a:p>
        </p:txBody>
      </p:sp>
      <p:pic>
        <p:nvPicPr>
          <p:cNvPr id="7" name="Picture 6" descr="Durham Region logo">
            <a:extLst>
              <a:ext uri="{FF2B5EF4-FFF2-40B4-BE49-F238E27FC236}">
                <a16:creationId xmlns:a16="http://schemas.microsoft.com/office/drawing/2014/main" id="{A74557FD-491F-4A7D-AEF7-32898E99C7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994" y="299210"/>
            <a:ext cx="602163" cy="945395"/>
          </a:xfrm>
          <a:prstGeom prst="rect">
            <a:avLst/>
          </a:prstGeom>
        </p:spPr>
      </p:pic>
    </p:spTree>
    <p:extLst>
      <p:ext uri="{BB962C8B-B14F-4D97-AF65-F5344CB8AC3E}">
        <p14:creationId xmlns:p14="http://schemas.microsoft.com/office/powerpoint/2010/main" val="243076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One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5D001-3DE0-4C1C-9DC0-7700C2AADBB3}"/>
              </a:ext>
            </a:extLst>
          </p:cNvPr>
          <p:cNvSpPr>
            <a:spLocks noGrp="1"/>
          </p:cNvSpPr>
          <p:nvPr>
            <p:ph type="title"/>
          </p:nvPr>
        </p:nvSpPr>
        <p:spPr>
          <a:xfrm>
            <a:off x="1648046" y="459302"/>
            <a:ext cx="9699403" cy="689010"/>
          </a:xfrm>
        </p:spPr>
        <p:txBody>
          <a:bodyPr anchor="b">
            <a:normAutofit/>
          </a:bodyPr>
          <a:lstStyle>
            <a:lvl1pPr>
              <a:defRPr sz="4000">
                <a:solidFill>
                  <a:srgbClr val="00578E"/>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BA6E4E08-5633-4116-9C0C-5CF97F42ADF0}"/>
              </a:ext>
            </a:extLst>
          </p:cNvPr>
          <p:cNvSpPr>
            <a:spLocks noGrp="1"/>
          </p:cNvSpPr>
          <p:nvPr>
            <p:ph type="body" idx="1" hasCustomPrompt="1"/>
          </p:nvPr>
        </p:nvSpPr>
        <p:spPr>
          <a:xfrm>
            <a:off x="1648046" y="1357163"/>
            <a:ext cx="9699403" cy="4416316"/>
          </a:xfrm>
        </p:spPr>
        <p:txBody>
          <a:bodyPr/>
          <a:lstStyle>
            <a:lvl1pPr marL="342900" indent="-342900">
              <a:buFont typeface="Arial" panose="020B0604020202020204" pitchFamily="34" charset="0"/>
              <a:buChar char="•"/>
              <a:defRPr lang="en-US" b="0" i="0" smtClean="0">
                <a:solidFill>
                  <a:schemeClr val="tx1">
                    <a:lumMod val="65000"/>
                    <a:lumOff val="35000"/>
                  </a:schemeClr>
                </a:solidFill>
                <a:effectLst/>
                <a:latin typeface="+mn-lt"/>
                <a:cs typeface="Calibri" panose="020F0502020204030204" pitchFamily="34" charset="0"/>
              </a:defRPr>
            </a:lvl1pPr>
            <a:lvl2pPr marL="800100" indent="-342900">
              <a:buFont typeface="Courier New" panose="02070309020205020404" pitchFamily="49" charset="0"/>
              <a:buChar char="o"/>
              <a:defRPr sz="2400">
                <a:solidFill>
                  <a:schemeClr val="tx1">
                    <a:tint val="75000"/>
                  </a:schemeClr>
                </a:solidFill>
                <a:latin typeface="+mn-lt"/>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a:t>
            </a:r>
            <a:r>
              <a:rPr lang="en-US" b="0" i="0" dirty="0" err="1">
                <a:solidFill>
                  <a:srgbClr val="000000"/>
                </a:solidFill>
                <a:effectLst/>
                <a:latin typeface="Open Sans"/>
              </a:rPr>
              <a:t>Pellentesque</a:t>
            </a:r>
            <a:r>
              <a:rPr lang="en-US" b="0" i="0" dirty="0">
                <a:solidFill>
                  <a:srgbClr val="000000"/>
                </a:solidFill>
                <a:effectLst/>
                <a:latin typeface="Open Sans"/>
              </a:rPr>
              <a:t> </a:t>
            </a:r>
            <a:r>
              <a:rPr lang="en-US" b="0" i="0" dirty="0" err="1">
                <a:solidFill>
                  <a:srgbClr val="000000"/>
                </a:solidFill>
                <a:effectLst/>
                <a:latin typeface="Open Sans"/>
              </a:rPr>
              <a:t>rhoncus</a:t>
            </a:r>
            <a:r>
              <a:rPr lang="en-US" b="0" i="0" dirty="0">
                <a:solidFill>
                  <a:srgbClr val="000000"/>
                </a:solidFill>
                <a:effectLst/>
                <a:latin typeface="Open Sans"/>
              </a:rPr>
              <a:t> </a:t>
            </a:r>
            <a:r>
              <a:rPr lang="en-US" b="0" i="0" dirty="0" err="1">
                <a:solidFill>
                  <a:srgbClr val="000000"/>
                </a:solidFill>
                <a:effectLst/>
                <a:latin typeface="Open Sans"/>
              </a:rPr>
              <a:t>sapien</a:t>
            </a:r>
            <a:r>
              <a:rPr lang="en-US" b="0" i="0" dirty="0">
                <a:solidFill>
                  <a:srgbClr val="000000"/>
                </a:solidFill>
                <a:effectLst/>
                <a:latin typeface="Open Sans"/>
              </a:rPr>
              <a:t> </a:t>
            </a:r>
            <a:r>
              <a:rPr lang="en-US" b="0" i="0" dirty="0" err="1">
                <a:solidFill>
                  <a:srgbClr val="000000"/>
                </a:solidFill>
                <a:effectLst/>
                <a:latin typeface="Open Sans"/>
              </a:rPr>
              <a:t>velit</a:t>
            </a:r>
            <a:r>
              <a:rPr lang="en-US" b="0" i="0" dirty="0">
                <a:solidFill>
                  <a:srgbClr val="000000"/>
                </a:solidFill>
                <a:effectLst/>
                <a:latin typeface="Open Sans"/>
              </a:rPr>
              <a:t>, in </a:t>
            </a:r>
            <a:r>
              <a:rPr lang="en-US" b="0" i="0" dirty="0" err="1">
                <a:solidFill>
                  <a:srgbClr val="000000"/>
                </a:solidFill>
                <a:effectLst/>
                <a:latin typeface="Open Sans"/>
              </a:rPr>
              <a:t>accumsan</a:t>
            </a:r>
            <a:r>
              <a:rPr lang="en-US" b="0" i="0" dirty="0">
                <a:solidFill>
                  <a:srgbClr val="000000"/>
                </a:solidFill>
                <a:effectLst/>
                <a:latin typeface="Open Sans"/>
              </a:rPr>
              <a:t> diam dictum </a:t>
            </a:r>
            <a:r>
              <a:rPr lang="en-US" b="0" i="0" dirty="0" err="1">
                <a:solidFill>
                  <a:srgbClr val="000000"/>
                </a:solidFill>
                <a:effectLst/>
                <a:latin typeface="Open Sans"/>
              </a:rPr>
              <a:t>nec</a:t>
            </a:r>
            <a:r>
              <a:rPr lang="en-US" b="0" i="0" dirty="0">
                <a:solidFill>
                  <a:srgbClr val="000000"/>
                </a:solidFill>
                <a:effectLst/>
                <a:latin typeface="Open Sans"/>
              </a:rPr>
              <a:t>.</a:t>
            </a:r>
          </a:p>
          <a:p>
            <a:pPr lvl="1"/>
            <a:r>
              <a:rPr lang="en-US" b="0" i="0" dirty="0">
                <a:solidFill>
                  <a:srgbClr val="000000"/>
                </a:solidFill>
                <a:effectLst/>
                <a:latin typeface="Open Sans"/>
              </a:rPr>
              <a:t>Lorem ipsum dolor sit </a:t>
            </a:r>
            <a:r>
              <a:rPr lang="en-US" b="0" i="0" dirty="0" err="1">
                <a:solidFill>
                  <a:srgbClr val="000000"/>
                </a:solidFill>
                <a:effectLst/>
                <a:latin typeface="Open Sans"/>
              </a:rPr>
              <a:t>amet</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a:t>
            </a:r>
            <a:r>
              <a:rPr lang="en-US" b="0" i="0" dirty="0" err="1">
                <a:solidFill>
                  <a:srgbClr val="000000"/>
                </a:solidFill>
                <a:effectLst/>
                <a:latin typeface="Open Sans"/>
              </a:rPr>
              <a:t>adipiscing</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Maecenas </a:t>
            </a:r>
            <a:r>
              <a:rPr lang="en-US" b="0" i="0" dirty="0" err="1">
                <a:solidFill>
                  <a:srgbClr val="000000"/>
                </a:solidFill>
                <a:effectLst/>
                <a:latin typeface="Open Sans"/>
              </a:rPr>
              <a:t>imperdiet</a:t>
            </a:r>
            <a:r>
              <a:rPr lang="en-US" b="0" i="0" dirty="0">
                <a:solidFill>
                  <a:srgbClr val="000000"/>
                </a:solidFill>
                <a:effectLst/>
                <a:latin typeface="Open Sans"/>
              </a:rPr>
              <a:t> </a:t>
            </a:r>
            <a:r>
              <a:rPr lang="en-US" b="0" i="0" dirty="0" err="1">
                <a:solidFill>
                  <a:srgbClr val="000000"/>
                </a:solidFill>
                <a:effectLst/>
                <a:latin typeface="Open Sans"/>
              </a:rPr>
              <a:t>nisl</a:t>
            </a:r>
            <a:r>
              <a:rPr lang="en-US" b="0" i="0" dirty="0">
                <a:solidFill>
                  <a:srgbClr val="000000"/>
                </a:solidFill>
                <a:effectLst/>
                <a:latin typeface="Open Sans"/>
              </a:rPr>
              <a:t> at </a:t>
            </a:r>
            <a:r>
              <a:rPr lang="en-US" b="0" i="0" dirty="0" err="1">
                <a:solidFill>
                  <a:srgbClr val="000000"/>
                </a:solidFill>
                <a:effectLst/>
                <a:latin typeface="Open Sans"/>
              </a:rPr>
              <a:t>lacus</a:t>
            </a:r>
            <a:r>
              <a:rPr lang="en-US" b="0" i="0" dirty="0">
                <a:solidFill>
                  <a:srgbClr val="000000"/>
                </a:solidFill>
                <a:effectLst/>
                <a:latin typeface="Open Sans"/>
              </a:rPr>
              <a:t> </a:t>
            </a:r>
            <a:r>
              <a:rPr lang="en-US" b="0" i="0" dirty="0" err="1">
                <a:solidFill>
                  <a:srgbClr val="000000"/>
                </a:solidFill>
                <a:effectLst/>
                <a:latin typeface="Open Sans"/>
              </a:rPr>
              <a:t>consectetur</a:t>
            </a:r>
            <a:r>
              <a:rPr lang="en-US" b="0" i="0" dirty="0">
                <a:solidFill>
                  <a:srgbClr val="000000"/>
                </a:solidFill>
                <a:effectLst/>
                <a:latin typeface="Open Sans"/>
              </a:rPr>
              <a:t>, id </a:t>
            </a:r>
            <a:r>
              <a:rPr lang="en-US" b="0" i="0" dirty="0" err="1">
                <a:solidFill>
                  <a:srgbClr val="000000"/>
                </a:solidFill>
                <a:effectLst/>
                <a:latin typeface="Open Sans"/>
              </a:rPr>
              <a:t>tincidunt</a:t>
            </a:r>
            <a:r>
              <a:rPr lang="en-US" b="0" i="0" dirty="0">
                <a:solidFill>
                  <a:srgbClr val="000000"/>
                </a:solidFill>
                <a:effectLst/>
                <a:latin typeface="Open Sans"/>
              </a:rPr>
              <a:t> </a:t>
            </a:r>
            <a:r>
              <a:rPr lang="en-US" b="0" i="0" dirty="0" err="1">
                <a:solidFill>
                  <a:srgbClr val="000000"/>
                </a:solidFill>
                <a:effectLst/>
                <a:latin typeface="Open Sans"/>
              </a:rPr>
              <a:t>sem</a:t>
            </a:r>
            <a:r>
              <a:rPr lang="en-US" b="0" i="0" dirty="0">
                <a:solidFill>
                  <a:srgbClr val="000000"/>
                </a:solidFill>
                <a:effectLst/>
                <a:latin typeface="Open Sans"/>
              </a:rPr>
              <a:t> </a:t>
            </a:r>
            <a:r>
              <a:rPr lang="en-US" b="0" i="0" dirty="0" err="1">
                <a:solidFill>
                  <a:srgbClr val="000000"/>
                </a:solidFill>
                <a:effectLst/>
                <a:latin typeface="Open Sans"/>
              </a:rPr>
              <a:t>laoreet</a:t>
            </a:r>
            <a:r>
              <a:rPr lang="en-US" b="0" i="0" dirty="0">
                <a:solidFill>
                  <a:srgbClr val="000000"/>
                </a:solidFill>
                <a:effectLst/>
                <a:latin typeface="Open Sans"/>
              </a:rPr>
              <a:t>. </a:t>
            </a:r>
            <a:r>
              <a:rPr lang="en-US" b="0" i="0" dirty="0" err="1">
                <a:solidFill>
                  <a:srgbClr val="000000"/>
                </a:solidFill>
                <a:effectLst/>
                <a:latin typeface="Open Sans"/>
              </a:rPr>
              <a:t>Phasellus</a:t>
            </a:r>
            <a:r>
              <a:rPr lang="en-US" b="0" i="0" dirty="0">
                <a:solidFill>
                  <a:srgbClr val="000000"/>
                </a:solidFill>
                <a:effectLst/>
                <a:latin typeface="Open Sans"/>
              </a:rPr>
              <a:t> </a:t>
            </a:r>
            <a:r>
              <a:rPr lang="en-US" b="0" i="0" dirty="0" err="1">
                <a:solidFill>
                  <a:srgbClr val="000000"/>
                </a:solidFill>
                <a:effectLst/>
                <a:latin typeface="Open Sans"/>
              </a:rPr>
              <a:t>aliquet</a:t>
            </a:r>
            <a:r>
              <a:rPr lang="en-US" b="0" i="0" dirty="0">
                <a:solidFill>
                  <a:srgbClr val="000000"/>
                </a:solidFill>
                <a:effectLst/>
                <a:latin typeface="Open Sans"/>
              </a:rPr>
              <a:t> magna dolor.</a:t>
            </a:r>
          </a:p>
          <a:p>
            <a:pPr lvl="0"/>
            <a:r>
              <a:rPr lang="en-US" b="0" i="0" dirty="0">
                <a:solidFill>
                  <a:srgbClr val="000000"/>
                </a:solidFill>
                <a:effectLst/>
                <a:latin typeface="Open Sans"/>
              </a:rPr>
              <a:t> </a:t>
            </a:r>
            <a:r>
              <a:rPr lang="en-US" b="0" i="0" dirty="0" err="1">
                <a:solidFill>
                  <a:srgbClr val="000000"/>
                </a:solidFill>
                <a:effectLst/>
                <a:latin typeface="Open Sans"/>
              </a:rPr>
              <a:t>laoreet</a:t>
            </a:r>
            <a:r>
              <a:rPr lang="en-US" b="0" i="0" dirty="0">
                <a:solidFill>
                  <a:srgbClr val="000000"/>
                </a:solidFill>
                <a:effectLst/>
                <a:latin typeface="Open Sans"/>
              </a:rPr>
              <a:t> </a:t>
            </a:r>
            <a:r>
              <a:rPr lang="en-US" b="0" i="0" dirty="0" err="1">
                <a:solidFill>
                  <a:srgbClr val="000000"/>
                </a:solidFill>
                <a:effectLst/>
                <a:latin typeface="Open Sans"/>
              </a:rPr>
              <a:t>facilisis</a:t>
            </a:r>
            <a:r>
              <a:rPr lang="en-US" b="0" i="0" dirty="0">
                <a:solidFill>
                  <a:srgbClr val="000000"/>
                </a:solidFill>
                <a:effectLst/>
                <a:latin typeface="Open Sans"/>
              </a:rPr>
              <a:t> </a:t>
            </a:r>
            <a:r>
              <a:rPr lang="en-US" b="0" i="0" dirty="0" err="1">
                <a:solidFill>
                  <a:srgbClr val="000000"/>
                </a:solidFill>
                <a:effectLst/>
                <a:latin typeface="Open Sans"/>
              </a:rPr>
              <a:t>est</a:t>
            </a:r>
            <a:r>
              <a:rPr lang="en-US" b="0" i="0" dirty="0">
                <a:solidFill>
                  <a:srgbClr val="000000"/>
                </a:solidFill>
                <a:effectLst/>
                <a:latin typeface="Open Sans"/>
              </a:rPr>
              <a:t> </a:t>
            </a:r>
            <a:r>
              <a:rPr lang="en-US" b="0" i="0" dirty="0" err="1">
                <a:solidFill>
                  <a:srgbClr val="000000"/>
                </a:solidFill>
                <a:effectLst/>
                <a:latin typeface="Open Sans"/>
              </a:rPr>
              <a:t>venenatis</a:t>
            </a:r>
            <a:r>
              <a:rPr lang="en-US" b="0" i="0" dirty="0">
                <a:solidFill>
                  <a:srgbClr val="000000"/>
                </a:solidFill>
                <a:effectLst/>
                <a:latin typeface="Open Sans"/>
              </a:rPr>
              <a:t> cursus. Vestibulum </a:t>
            </a:r>
            <a:r>
              <a:rPr lang="en-US" b="0" i="0" dirty="0" err="1">
                <a:solidFill>
                  <a:srgbClr val="000000"/>
                </a:solidFill>
                <a:effectLst/>
                <a:latin typeface="Open Sans"/>
              </a:rPr>
              <a:t>accumsan</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a:t>
            </a:r>
            <a:r>
              <a:rPr lang="en-US" b="0" i="0" dirty="0" err="1">
                <a:solidFill>
                  <a:srgbClr val="000000"/>
                </a:solidFill>
                <a:effectLst/>
                <a:latin typeface="Open Sans"/>
              </a:rPr>
              <a:t>enim</a:t>
            </a:r>
            <a:r>
              <a:rPr lang="en-US" b="0" i="0" dirty="0">
                <a:solidFill>
                  <a:srgbClr val="000000"/>
                </a:solidFill>
                <a:effectLst/>
                <a:latin typeface="Open Sans"/>
              </a:rPr>
              <a:t>, sed </a:t>
            </a:r>
            <a:r>
              <a:rPr lang="en-US" b="0" i="0" dirty="0" err="1">
                <a:solidFill>
                  <a:srgbClr val="000000"/>
                </a:solidFill>
                <a:effectLst/>
                <a:latin typeface="Open Sans"/>
              </a:rPr>
              <a:t>placerat</a:t>
            </a:r>
            <a:r>
              <a:rPr lang="en-US" b="0" i="0" dirty="0">
                <a:solidFill>
                  <a:srgbClr val="000000"/>
                </a:solidFill>
                <a:effectLst/>
                <a:latin typeface="Open Sans"/>
              </a:rPr>
              <a:t> </a:t>
            </a:r>
            <a:r>
              <a:rPr lang="en-US" b="0" i="0" dirty="0" err="1">
                <a:solidFill>
                  <a:srgbClr val="000000"/>
                </a:solidFill>
                <a:effectLst/>
                <a:latin typeface="Open Sans"/>
              </a:rPr>
              <a:t>turpis</a:t>
            </a:r>
            <a:r>
              <a:rPr lang="en-US" b="0" i="0" dirty="0">
                <a:solidFill>
                  <a:srgbClr val="000000"/>
                </a:solidFill>
                <a:effectLst/>
                <a:latin typeface="Open Sans"/>
              </a:rPr>
              <a:t> </a:t>
            </a:r>
            <a:r>
              <a:rPr lang="en-US" b="0" i="0" dirty="0" err="1">
                <a:solidFill>
                  <a:srgbClr val="000000"/>
                </a:solidFill>
                <a:effectLst/>
                <a:latin typeface="Open Sans"/>
              </a:rPr>
              <a:t>pellentesque</a:t>
            </a:r>
            <a:r>
              <a:rPr lang="en-US" b="0" i="0" dirty="0">
                <a:solidFill>
                  <a:srgbClr val="000000"/>
                </a:solidFill>
                <a:effectLst/>
                <a:latin typeface="Open Sans"/>
              </a:rPr>
              <a:t> ac. Duis </a:t>
            </a:r>
            <a:r>
              <a:rPr lang="en-US" b="0" i="0" dirty="0" err="1">
                <a:solidFill>
                  <a:srgbClr val="000000"/>
                </a:solidFill>
                <a:effectLst/>
                <a:latin typeface="Open Sans"/>
              </a:rPr>
              <a:t>ultricies</a:t>
            </a:r>
            <a:r>
              <a:rPr lang="en-US" b="0" i="0" dirty="0">
                <a:solidFill>
                  <a:srgbClr val="000000"/>
                </a:solidFill>
                <a:effectLst/>
                <a:latin typeface="Open Sans"/>
              </a:rPr>
              <a:t> magna vitae </a:t>
            </a:r>
            <a:r>
              <a:rPr lang="en-US" b="0" i="0" dirty="0" err="1">
                <a:solidFill>
                  <a:srgbClr val="000000"/>
                </a:solidFill>
                <a:effectLst/>
                <a:latin typeface="Open Sans"/>
              </a:rPr>
              <a:t>scelerisque</a:t>
            </a:r>
            <a:r>
              <a:rPr lang="en-US" b="0" i="0" dirty="0">
                <a:solidFill>
                  <a:srgbClr val="000000"/>
                </a:solidFill>
                <a:effectLst/>
                <a:latin typeface="Open Sans"/>
              </a:rPr>
              <a:t> tempus. In </a:t>
            </a:r>
            <a:r>
              <a:rPr lang="en-US" b="0" i="0" dirty="0" err="1">
                <a:solidFill>
                  <a:srgbClr val="000000"/>
                </a:solidFill>
                <a:effectLst/>
                <a:latin typeface="Open Sans"/>
              </a:rPr>
              <a:t>sagittis</a:t>
            </a:r>
            <a:r>
              <a:rPr lang="en-US" b="0" i="0" dirty="0">
                <a:solidFill>
                  <a:srgbClr val="000000"/>
                </a:solidFill>
                <a:effectLst/>
                <a:latin typeface="Open Sans"/>
              </a:rPr>
              <a:t> </a:t>
            </a:r>
            <a:r>
              <a:rPr lang="en-US" b="0" i="0" dirty="0" err="1">
                <a:solidFill>
                  <a:srgbClr val="000000"/>
                </a:solidFill>
                <a:effectLst/>
                <a:latin typeface="Open Sans"/>
              </a:rPr>
              <a:t>posuere</a:t>
            </a:r>
            <a:r>
              <a:rPr lang="en-US" b="0" i="0" dirty="0">
                <a:solidFill>
                  <a:srgbClr val="000000"/>
                </a:solidFill>
                <a:effectLst/>
                <a:latin typeface="Open Sans"/>
              </a:rPr>
              <a:t> </a:t>
            </a:r>
            <a:r>
              <a:rPr lang="en-US" b="0" i="0" dirty="0" err="1">
                <a:solidFill>
                  <a:srgbClr val="000000"/>
                </a:solidFill>
                <a:effectLst/>
                <a:latin typeface="Open Sans"/>
              </a:rPr>
              <a:t>elit</a:t>
            </a:r>
            <a:r>
              <a:rPr lang="en-US" b="0" i="0" dirty="0">
                <a:solidFill>
                  <a:srgbClr val="000000"/>
                </a:solidFill>
                <a:effectLst/>
                <a:latin typeface="Open Sans"/>
              </a:rPr>
              <a:t> ac </a:t>
            </a:r>
            <a:r>
              <a:rPr lang="en-US" b="0" i="0" dirty="0" err="1">
                <a:solidFill>
                  <a:srgbClr val="000000"/>
                </a:solidFill>
                <a:effectLst/>
                <a:latin typeface="Open Sans"/>
              </a:rPr>
              <a:t>venenatis</a:t>
            </a:r>
            <a:r>
              <a:rPr lang="en-US" b="0" i="0" dirty="0">
                <a:solidFill>
                  <a:srgbClr val="000000"/>
                </a:solidFill>
                <a:effectLst/>
                <a:latin typeface="Open Sans"/>
              </a:rPr>
              <a:t>.</a:t>
            </a:r>
            <a:endParaRPr lang="en-US" dirty="0"/>
          </a:p>
        </p:txBody>
      </p:sp>
      <p:sp>
        <p:nvSpPr>
          <p:cNvPr id="8" name="Slide Number Placeholder 5">
            <a:extLst>
              <a:ext uri="{FF2B5EF4-FFF2-40B4-BE49-F238E27FC236}">
                <a16:creationId xmlns:a16="http://schemas.microsoft.com/office/drawing/2014/main" id="{801933C9-0954-4ECD-8AFF-BF62504DE737}"/>
              </a:ext>
            </a:extLst>
          </p:cNvPr>
          <p:cNvSpPr>
            <a:spLocks noGrp="1"/>
          </p:cNvSpPr>
          <p:nvPr>
            <p:ph type="sldNum" sz="quarter" idx="12"/>
          </p:nvPr>
        </p:nvSpPr>
        <p:spPr>
          <a:xfrm>
            <a:off x="11347449" y="6398698"/>
            <a:ext cx="506080" cy="322777"/>
          </a:xfrm>
          <a:prstGeom prst="rect">
            <a:avLst/>
          </a:prstGeom>
        </p:spPr>
        <p:txBody>
          <a:bodyPr/>
          <a:lstStyle>
            <a:lvl1pPr algn="r">
              <a:defRPr sz="1400">
                <a:solidFill>
                  <a:schemeClr val="tx1">
                    <a:lumMod val="65000"/>
                    <a:lumOff val="35000"/>
                  </a:schemeClr>
                </a:solidFill>
              </a:defRPr>
            </a:lvl1pPr>
          </a:lstStyle>
          <a:p>
            <a:fld id="{09CBB34A-16E2-42FA-AE04-447D61D71869}" type="slidenum">
              <a:rPr lang="en-US" smtClean="0"/>
              <a:pPr/>
              <a:t>‹#›</a:t>
            </a:fld>
            <a:endParaRPr lang="en-US" dirty="0"/>
          </a:p>
        </p:txBody>
      </p:sp>
      <p:pic>
        <p:nvPicPr>
          <p:cNvPr id="10" name="Picture 9">
            <a:extLst>
              <a:ext uri="{FF2B5EF4-FFF2-40B4-BE49-F238E27FC236}">
                <a16:creationId xmlns:a16="http://schemas.microsoft.com/office/drawing/2014/main" id="{D96BA609-206E-460C-B8FD-6EF82AED92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35599" cy="6858000"/>
          </a:xfrm>
          <a:prstGeom prst="rect">
            <a:avLst/>
          </a:prstGeom>
        </p:spPr>
      </p:pic>
      <p:sp>
        <p:nvSpPr>
          <p:cNvPr id="12" name="TextBox 11">
            <a:extLst>
              <a:ext uri="{FF2B5EF4-FFF2-40B4-BE49-F238E27FC236}">
                <a16:creationId xmlns:a16="http://schemas.microsoft.com/office/drawing/2014/main" id="{B3C9ED7F-DB22-4558-A4F2-31F0FC33289F}"/>
              </a:ext>
            </a:extLst>
          </p:cNvPr>
          <p:cNvSpPr txBox="1"/>
          <p:nvPr userDrawn="1"/>
        </p:nvSpPr>
        <p:spPr>
          <a:xfrm>
            <a:off x="10090298" y="6375420"/>
            <a:ext cx="124401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solidFill>
                  <a:srgbClr val="00578E"/>
                </a:solidFill>
              </a:rPr>
              <a:t>durham.ca</a:t>
            </a:r>
          </a:p>
        </p:txBody>
      </p:sp>
      <p:pic>
        <p:nvPicPr>
          <p:cNvPr id="9" name="Picture 8" descr="Durham Region logo">
            <a:extLst>
              <a:ext uri="{FF2B5EF4-FFF2-40B4-BE49-F238E27FC236}">
                <a16:creationId xmlns:a16="http://schemas.microsoft.com/office/drawing/2014/main" id="{EE2D0E64-9924-405D-BCCD-09024398F9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994" y="299210"/>
            <a:ext cx="602163" cy="945395"/>
          </a:xfrm>
          <a:prstGeom prst="rect">
            <a:avLst/>
          </a:prstGeom>
        </p:spPr>
      </p:pic>
    </p:spTree>
    <p:extLst>
      <p:ext uri="{BB962C8B-B14F-4D97-AF65-F5344CB8AC3E}">
        <p14:creationId xmlns:p14="http://schemas.microsoft.com/office/powerpoint/2010/main" val="207701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38468B-043F-4037-A341-9311EF6922E0}"/>
              </a:ext>
            </a:extLst>
          </p:cNvPr>
          <p:cNvSpPr>
            <a:spLocks noGrp="1"/>
          </p:cNvSpPr>
          <p:nvPr>
            <p:ph type="body" idx="1"/>
          </p:nvPr>
        </p:nvSpPr>
        <p:spPr>
          <a:xfrm>
            <a:off x="1648045" y="1362948"/>
            <a:ext cx="4660709" cy="710401"/>
          </a:xfrm>
        </p:spPr>
        <p:txBody>
          <a:bodyPr anchor="b"/>
          <a:lstStyle>
            <a:lvl1pPr marL="0" indent="0">
              <a:buNone/>
              <a:defRPr sz="2400" b="1">
                <a:solidFill>
                  <a:srgbClr val="0057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38917B9-BC73-4087-A273-19321E8E4214}"/>
              </a:ext>
            </a:extLst>
          </p:cNvPr>
          <p:cNvSpPr>
            <a:spLocks noGrp="1"/>
          </p:cNvSpPr>
          <p:nvPr>
            <p:ph sz="half" idx="2"/>
          </p:nvPr>
        </p:nvSpPr>
        <p:spPr>
          <a:xfrm>
            <a:off x="1625820" y="2367651"/>
            <a:ext cx="4682934" cy="3684588"/>
          </a:xfrm>
        </p:spPr>
        <p:txBody>
          <a:bodyPr/>
          <a:lstStyle>
            <a:lvl1pPr>
              <a:defRPr/>
            </a:lvl1pPr>
            <a:lvl2pPr marL="685800" indent="-228600">
              <a:buFont typeface="Courier New" panose="02070309020205020404" pitchFamily="49" charset="0"/>
              <a:buChar char="o"/>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8509B4-FF6E-4A5E-B1B0-5522429D1F74}"/>
              </a:ext>
            </a:extLst>
          </p:cNvPr>
          <p:cNvSpPr>
            <a:spLocks noGrp="1"/>
          </p:cNvSpPr>
          <p:nvPr>
            <p:ph type="body" sz="quarter" idx="3"/>
          </p:nvPr>
        </p:nvSpPr>
        <p:spPr>
          <a:xfrm>
            <a:off x="6518160" y="1357347"/>
            <a:ext cx="4837228" cy="710401"/>
          </a:xfrm>
        </p:spPr>
        <p:txBody>
          <a:bodyPr anchor="b"/>
          <a:lstStyle>
            <a:lvl1pPr marL="0" indent="0">
              <a:buNone/>
              <a:defRPr sz="2400" b="1">
                <a:solidFill>
                  <a:srgbClr val="0057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43F4721-009F-418C-BE0F-660483F5BAAD}"/>
              </a:ext>
            </a:extLst>
          </p:cNvPr>
          <p:cNvSpPr>
            <a:spLocks noGrp="1"/>
          </p:cNvSpPr>
          <p:nvPr>
            <p:ph sz="quarter" idx="4"/>
          </p:nvPr>
        </p:nvSpPr>
        <p:spPr>
          <a:xfrm>
            <a:off x="6526098" y="2367651"/>
            <a:ext cx="4829289" cy="3684588"/>
          </a:xfrm>
        </p:spPr>
        <p:txBody>
          <a:bodyPr/>
          <a:lstStyle>
            <a:lvl2pPr marL="685800" indent="-228600">
              <a:buFont typeface="Courier New" panose="02070309020205020404" pitchFamily="49" charset="0"/>
              <a:buChar char="o"/>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58EFA278-E186-45BD-80A8-3E9879EA6602}"/>
              </a:ext>
            </a:extLst>
          </p:cNvPr>
          <p:cNvSpPr>
            <a:spLocks noGrp="1"/>
          </p:cNvSpPr>
          <p:nvPr>
            <p:ph type="sldNum" sz="quarter" idx="12"/>
          </p:nvPr>
        </p:nvSpPr>
        <p:spPr>
          <a:xfrm>
            <a:off x="11347449" y="6398698"/>
            <a:ext cx="506080" cy="322777"/>
          </a:xfrm>
          <a:prstGeom prst="rect">
            <a:avLst/>
          </a:prstGeom>
        </p:spPr>
        <p:txBody>
          <a:bodyPr/>
          <a:lstStyle>
            <a:lvl1pPr algn="r">
              <a:defRPr sz="1400">
                <a:solidFill>
                  <a:schemeClr val="tx1">
                    <a:lumMod val="65000"/>
                    <a:lumOff val="35000"/>
                  </a:schemeClr>
                </a:solidFill>
              </a:defRPr>
            </a:lvl1pPr>
          </a:lstStyle>
          <a:p>
            <a:fld id="{09CBB34A-16E2-42FA-AE04-447D61D71869}" type="slidenum">
              <a:rPr lang="en-US" smtClean="0"/>
              <a:pPr/>
              <a:t>‹#›</a:t>
            </a:fld>
            <a:endParaRPr lang="en-US" dirty="0"/>
          </a:p>
        </p:txBody>
      </p:sp>
      <p:pic>
        <p:nvPicPr>
          <p:cNvPr id="14" name="Picture 13">
            <a:extLst>
              <a:ext uri="{FF2B5EF4-FFF2-40B4-BE49-F238E27FC236}">
                <a16:creationId xmlns:a16="http://schemas.microsoft.com/office/drawing/2014/main" id="{BF5A8BEA-60FC-4BA8-A485-36D533408CE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35599" cy="6858000"/>
          </a:xfrm>
          <a:prstGeom prst="rect">
            <a:avLst/>
          </a:prstGeom>
        </p:spPr>
      </p:pic>
      <p:sp>
        <p:nvSpPr>
          <p:cNvPr id="16" name="Title 1">
            <a:extLst>
              <a:ext uri="{FF2B5EF4-FFF2-40B4-BE49-F238E27FC236}">
                <a16:creationId xmlns:a16="http://schemas.microsoft.com/office/drawing/2014/main" id="{BE47B4DC-5689-40C0-AFAA-F5AAC9F48B06}"/>
              </a:ext>
            </a:extLst>
          </p:cNvPr>
          <p:cNvSpPr>
            <a:spLocks noGrp="1"/>
          </p:cNvSpPr>
          <p:nvPr>
            <p:ph type="title"/>
          </p:nvPr>
        </p:nvSpPr>
        <p:spPr>
          <a:xfrm>
            <a:off x="1648046" y="459302"/>
            <a:ext cx="9699403" cy="689010"/>
          </a:xfrm>
        </p:spPr>
        <p:txBody>
          <a:bodyPr anchor="b">
            <a:normAutofit/>
          </a:bodyPr>
          <a:lstStyle>
            <a:lvl1pPr>
              <a:defRPr sz="4000">
                <a:solidFill>
                  <a:srgbClr val="00578E"/>
                </a:solidFill>
              </a:defRPr>
            </a:lvl1pPr>
          </a:lstStyle>
          <a:p>
            <a:r>
              <a:rPr lang="en-US" dirty="0"/>
              <a:t>Click to edit Master title style</a:t>
            </a:r>
          </a:p>
        </p:txBody>
      </p:sp>
      <p:sp>
        <p:nvSpPr>
          <p:cNvPr id="20" name="TextBox 19">
            <a:extLst>
              <a:ext uri="{FF2B5EF4-FFF2-40B4-BE49-F238E27FC236}">
                <a16:creationId xmlns:a16="http://schemas.microsoft.com/office/drawing/2014/main" id="{A08318CC-1BEB-4E15-BBC3-F08FC1942334}"/>
              </a:ext>
            </a:extLst>
          </p:cNvPr>
          <p:cNvSpPr txBox="1"/>
          <p:nvPr userDrawn="1"/>
        </p:nvSpPr>
        <p:spPr>
          <a:xfrm>
            <a:off x="10026505" y="6375420"/>
            <a:ext cx="1307805" cy="369332"/>
          </a:xfrm>
          <a:prstGeom prst="rect">
            <a:avLst/>
          </a:prstGeom>
          <a:noFill/>
        </p:spPr>
        <p:txBody>
          <a:bodyPr wrap="square" rtlCol="0">
            <a:spAutoFit/>
          </a:bodyPr>
          <a:lstStyle/>
          <a:p>
            <a:pPr algn="r"/>
            <a:r>
              <a:rPr lang="en-US" b="1" dirty="0">
                <a:solidFill>
                  <a:srgbClr val="00578E"/>
                </a:solidFill>
              </a:rPr>
              <a:t>durham.ca</a:t>
            </a:r>
          </a:p>
        </p:txBody>
      </p:sp>
      <p:pic>
        <p:nvPicPr>
          <p:cNvPr id="11" name="Picture 10" descr="Durham Region logo">
            <a:extLst>
              <a:ext uri="{FF2B5EF4-FFF2-40B4-BE49-F238E27FC236}">
                <a16:creationId xmlns:a16="http://schemas.microsoft.com/office/drawing/2014/main" id="{DC1E33BC-E1BF-492C-8745-F3D86F75D1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994" y="299210"/>
            <a:ext cx="602163" cy="945395"/>
          </a:xfrm>
          <a:prstGeom prst="rect">
            <a:avLst/>
          </a:prstGeom>
        </p:spPr>
      </p:pic>
    </p:spTree>
    <p:extLst>
      <p:ext uri="{BB962C8B-B14F-4D97-AF65-F5344CB8AC3E}">
        <p14:creationId xmlns:p14="http://schemas.microsoft.com/office/powerpoint/2010/main" val="158834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265A-D221-48C2-A9A9-B1C9741BC2FB}"/>
              </a:ext>
            </a:extLst>
          </p:cNvPr>
          <p:cNvSpPr>
            <a:spLocks noGrp="1"/>
          </p:cNvSpPr>
          <p:nvPr>
            <p:ph type="title"/>
          </p:nvPr>
        </p:nvSpPr>
        <p:spPr>
          <a:xfrm>
            <a:off x="1648047" y="457200"/>
            <a:ext cx="4359348" cy="1137684"/>
          </a:xfrm>
        </p:spPr>
        <p:txBody>
          <a:bodyPr anchor="b">
            <a:noAutofit/>
          </a:bodyPr>
          <a:lstStyle>
            <a:lvl1pPr>
              <a:defRPr sz="4000">
                <a:solidFill>
                  <a:srgbClr val="00578E"/>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6843F979-A7DD-4371-9843-3A5F753AD115}"/>
              </a:ext>
            </a:extLst>
          </p:cNvPr>
          <p:cNvSpPr>
            <a:spLocks noGrp="1"/>
          </p:cNvSpPr>
          <p:nvPr>
            <p:ph type="body" sz="half" idx="2"/>
          </p:nvPr>
        </p:nvSpPr>
        <p:spPr>
          <a:xfrm>
            <a:off x="1648047" y="1956391"/>
            <a:ext cx="4359348" cy="3912597"/>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5">
            <a:extLst>
              <a:ext uri="{FF2B5EF4-FFF2-40B4-BE49-F238E27FC236}">
                <a16:creationId xmlns:a16="http://schemas.microsoft.com/office/drawing/2014/main" id="{1A3552E8-A6AB-4D65-A684-48E4899325A8}"/>
              </a:ext>
            </a:extLst>
          </p:cNvPr>
          <p:cNvSpPr>
            <a:spLocks noGrp="1"/>
          </p:cNvSpPr>
          <p:nvPr>
            <p:ph type="sldNum" sz="quarter" idx="12"/>
          </p:nvPr>
        </p:nvSpPr>
        <p:spPr>
          <a:xfrm>
            <a:off x="11347449" y="6398698"/>
            <a:ext cx="506080" cy="322777"/>
          </a:xfrm>
          <a:prstGeom prst="rect">
            <a:avLst/>
          </a:prstGeom>
        </p:spPr>
        <p:txBody>
          <a:bodyPr/>
          <a:lstStyle>
            <a:lvl1pPr algn="r">
              <a:defRPr sz="1400">
                <a:solidFill>
                  <a:schemeClr val="tx1">
                    <a:lumMod val="65000"/>
                    <a:lumOff val="35000"/>
                  </a:schemeClr>
                </a:solidFill>
              </a:defRPr>
            </a:lvl1pPr>
          </a:lstStyle>
          <a:p>
            <a:fld id="{09CBB34A-16E2-42FA-AE04-447D61D71869}" type="slidenum">
              <a:rPr lang="en-US" smtClean="0"/>
              <a:pPr/>
              <a:t>‹#›</a:t>
            </a:fld>
            <a:endParaRPr lang="en-US" dirty="0"/>
          </a:p>
        </p:txBody>
      </p:sp>
      <p:pic>
        <p:nvPicPr>
          <p:cNvPr id="12" name="Picture 11">
            <a:extLst>
              <a:ext uri="{FF2B5EF4-FFF2-40B4-BE49-F238E27FC236}">
                <a16:creationId xmlns:a16="http://schemas.microsoft.com/office/drawing/2014/main" id="{D50A3641-BF7E-402B-9517-79D89345270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35599" cy="6858000"/>
          </a:xfrm>
          <a:prstGeom prst="rect">
            <a:avLst/>
          </a:prstGeom>
        </p:spPr>
      </p:pic>
      <p:sp>
        <p:nvSpPr>
          <p:cNvPr id="17" name="Picture Placeholder 2">
            <a:extLst>
              <a:ext uri="{FF2B5EF4-FFF2-40B4-BE49-F238E27FC236}">
                <a16:creationId xmlns:a16="http://schemas.microsoft.com/office/drawing/2014/main" id="{70FFC740-28D4-41EE-8C64-D9B69ABA0B36}"/>
              </a:ext>
            </a:extLst>
          </p:cNvPr>
          <p:cNvSpPr>
            <a:spLocks noGrp="1"/>
          </p:cNvSpPr>
          <p:nvPr>
            <p:ph type="pic" idx="1"/>
          </p:nvPr>
        </p:nvSpPr>
        <p:spPr>
          <a:xfrm>
            <a:off x="6435173" y="457200"/>
            <a:ext cx="5418355" cy="5486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TextBox 17">
            <a:extLst>
              <a:ext uri="{FF2B5EF4-FFF2-40B4-BE49-F238E27FC236}">
                <a16:creationId xmlns:a16="http://schemas.microsoft.com/office/drawing/2014/main" id="{FC877FCF-489F-4B3F-AF12-67B4101FA0EE}"/>
              </a:ext>
            </a:extLst>
          </p:cNvPr>
          <p:cNvSpPr txBox="1"/>
          <p:nvPr userDrawn="1"/>
        </p:nvSpPr>
        <p:spPr>
          <a:xfrm>
            <a:off x="10026505" y="6375420"/>
            <a:ext cx="1307805" cy="369332"/>
          </a:xfrm>
          <a:prstGeom prst="rect">
            <a:avLst/>
          </a:prstGeom>
          <a:noFill/>
        </p:spPr>
        <p:txBody>
          <a:bodyPr wrap="square" rtlCol="0">
            <a:spAutoFit/>
          </a:bodyPr>
          <a:lstStyle/>
          <a:p>
            <a:pPr algn="r"/>
            <a:r>
              <a:rPr lang="en-US" b="1" dirty="0">
                <a:solidFill>
                  <a:srgbClr val="00578E"/>
                </a:solidFill>
              </a:rPr>
              <a:t>durham.ca</a:t>
            </a:r>
          </a:p>
        </p:txBody>
      </p:sp>
      <p:pic>
        <p:nvPicPr>
          <p:cNvPr id="9" name="Picture 8" descr="Durham Region logo">
            <a:extLst>
              <a:ext uri="{FF2B5EF4-FFF2-40B4-BE49-F238E27FC236}">
                <a16:creationId xmlns:a16="http://schemas.microsoft.com/office/drawing/2014/main" id="{C38C53F5-2A53-4160-99AB-AF099F18F7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994" y="299210"/>
            <a:ext cx="602163" cy="945395"/>
          </a:xfrm>
          <a:prstGeom prst="rect">
            <a:avLst/>
          </a:prstGeom>
        </p:spPr>
      </p:pic>
    </p:spTree>
    <p:extLst>
      <p:ext uri="{BB962C8B-B14F-4D97-AF65-F5344CB8AC3E}">
        <p14:creationId xmlns:p14="http://schemas.microsoft.com/office/powerpoint/2010/main" val="78467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04EEF06-6910-4F0D-B58B-2433EC0E9082}"/>
              </a:ext>
            </a:extLst>
          </p:cNvPr>
          <p:cNvSpPr>
            <a:spLocks noGrp="1"/>
          </p:cNvSpPr>
          <p:nvPr>
            <p:ph type="sldNum" sz="quarter" idx="12"/>
          </p:nvPr>
        </p:nvSpPr>
        <p:spPr>
          <a:xfrm>
            <a:off x="11347449" y="6398698"/>
            <a:ext cx="506080" cy="322777"/>
          </a:xfrm>
          <a:prstGeom prst="rect">
            <a:avLst/>
          </a:prstGeom>
        </p:spPr>
        <p:txBody>
          <a:bodyPr/>
          <a:lstStyle>
            <a:lvl1pPr algn="r">
              <a:defRPr sz="1400">
                <a:solidFill>
                  <a:schemeClr val="tx1">
                    <a:lumMod val="65000"/>
                    <a:lumOff val="35000"/>
                  </a:schemeClr>
                </a:solidFill>
              </a:defRPr>
            </a:lvl1pPr>
          </a:lstStyle>
          <a:p>
            <a:fld id="{09CBB34A-16E2-42FA-AE04-447D61D71869}" type="slidenum">
              <a:rPr lang="en-US" smtClean="0"/>
              <a:pPr/>
              <a:t>‹#›</a:t>
            </a:fld>
            <a:endParaRPr lang="en-US" dirty="0"/>
          </a:p>
        </p:txBody>
      </p:sp>
      <p:pic>
        <p:nvPicPr>
          <p:cNvPr id="10" name="Picture 9">
            <a:extLst>
              <a:ext uri="{FF2B5EF4-FFF2-40B4-BE49-F238E27FC236}">
                <a16:creationId xmlns:a16="http://schemas.microsoft.com/office/drawing/2014/main" id="{AE31EE5E-A9CA-4AC5-92C4-3B1DD01669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35599" cy="6858000"/>
          </a:xfrm>
          <a:prstGeom prst="rect">
            <a:avLst/>
          </a:prstGeom>
        </p:spPr>
      </p:pic>
      <p:sp>
        <p:nvSpPr>
          <p:cNvPr id="12" name="Title 1">
            <a:extLst>
              <a:ext uri="{FF2B5EF4-FFF2-40B4-BE49-F238E27FC236}">
                <a16:creationId xmlns:a16="http://schemas.microsoft.com/office/drawing/2014/main" id="{A4B64B8A-02C6-4611-BBB7-2FE9A84FAED0}"/>
              </a:ext>
            </a:extLst>
          </p:cNvPr>
          <p:cNvSpPr>
            <a:spLocks noGrp="1"/>
          </p:cNvSpPr>
          <p:nvPr>
            <p:ph type="title"/>
          </p:nvPr>
        </p:nvSpPr>
        <p:spPr>
          <a:xfrm>
            <a:off x="1648046" y="459302"/>
            <a:ext cx="9699403" cy="689010"/>
          </a:xfrm>
        </p:spPr>
        <p:txBody>
          <a:bodyPr anchor="b">
            <a:normAutofit/>
          </a:bodyPr>
          <a:lstStyle>
            <a:lvl1pPr>
              <a:defRPr sz="4000">
                <a:solidFill>
                  <a:srgbClr val="00578E"/>
                </a:solidFill>
              </a:defRPr>
            </a:lvl1pPr>
          </a:lstStyle>
          <a:p>
            <a:r>
              <a:rPr lang="en-US" dirty="0"/>
              <a:t>Click to edit Master title style</a:t>
            </a:r>
          </a:p>
        </p:txBody>
      </p:sp>
      <p:sp>
        <p:nvSpPr>
          <p:cNvPr id="13" name="TextBox 12">
            <a:extLst>
              <a:ext uri="{FF2B5EF4-FFF2-40B4-BE49-F238E27FC236}">
                <a16:creationId xmlns:a16="http://schemas.microsoft.com/office/drawing/2014/main" id="{0684B188-262D-442E-B1B6-68F7A1F7B853}"/>
              </a:ext>
            </a:extLst>
          </p:cNvPr>
          <p:cNvSpPr txBox="1"/>
          <p:nvPr userDrawn="1"/>
        </p:nvSpPr>
        <p:spPr>
          <a:xfrm>
            <a:off x="10026505" y="6375420"/>
            <a:ext cx="1307805" cy="369332"/>
          </a:xfrm>
          <a:prstGeom prst="rect">
            <a:avLst/>
          </a:prstGeom>
          <a:noFill/>
        </p:spPr>
        <p:txBody>
          <a:bodyPr wrap="square" rtlCol="0">
            <a:spAutoFit/>
          </a:bodyPr>
          <a:lstStyle/>
          <a:p>
            <a:pPr algn="r"/>
            <a:r>
              <a:rPr lang="en-US" b="1" dirty="0">
                <a:solidFill>
                  <a:srgbClr val="00578E"/>
                </a:solidFill>
              </a:rPr>
              <a:t>durham.ca</a:t>
            </a:r>
          </a:p>
        </p:txBody>
      </p:sp>
      <p:pic>
        <p:nvPicPr>
          <p:cNvPr id="7" name="Picture 6" descr="Durham Region logo">
            <a:extLst>
              <a:ext uri="{FF2B5EF4-FFF2-40B4-BE49-F238E27FC236}">
                <a16:creationId xmlns:a16="http://schemas.microsoft.com/office/drawing/2014/main" id="{FA3338B4-8005-4C42-B8D2-3521B13526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994" y="299210"/>
            <a:ext cx="602163" cy="945395"/>
          </a:xfrm>
          <a:prstGeom prst="rect">
            <a:avLst/>
          </a:prstGeom>
        </p:spPr>
      </p:pic>
    </p:spTree>
    <p:extLst>
      <p:ext uri="{BB962C8B-B14F-4D97-AF65-F5344CB8AC3E}">
        <p14:creationId xmlns:p14="http://schemas.microsoft.com/office/powerpoint/2010/main" val="274870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AA942F-1A2C-41A6-823E-D096082E9C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48545EC-228F-4011-BEE5-A9501D07BB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520401"/>
      </p:ext>
    </p:extLst>
  </p:cSld>
  <p:clrMap bg1="lt1" tx1="dk1" bg2="lt2" tx2="dk2" accent1="accent1" accent2="accent2" accent3="accent3" accent4="accent4" accent5="accent5" accent6="accent6" hlink="hlink" folHlink="folHlink"/>
  <p:sldLayoutIdLst>
    <p:sldLayoutId id="2147483663" r:id="rId1"/>
    <p:sldLayoutId id="2147483660" r:id="rId2"/>
    <p:sldLayoutId id="2147483665" r:id="rId3"/>
    <p:sldLayoutId id="2147483650" r:id="rId4"/>
    <p:sldLayoutId id="2147483662" r:id="rId5"/>
    <p:sldLayoutId id="2147483651" r:id="rId6"/>
    <p:sldLayoutId id="2147483653" r:id="rId7"/>
    <p:sldLayoutId id="2147483656" r:id="rId8"/>
    <p:sldLayoutId id="2147483654" r:id="rId9"/>
    <p:sldLayoutId id="2147483655" r:id="rId10"/>
    <p:sldLayoutId id="2147483664" r:id="rId11"/>
    <p:sldLayoutId id="2147483661"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hyperlink" Target="https://learn.arcgis.com/en/paths/mapping-and-visualization-in-arcgis-pro/"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schoolofcities.github.io/urban-data-storytelli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tydata.ca/data"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communitydata.ca/data/age-primary-household-maintainer-15-structural-type-dwelling-10-condominium-status-3-household?v=1410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www12.statcan.gc.ca/census-recensement/2021/geo/sip-pis/boundary-limites/index2021-eng.cfm?year=21"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pro.arcgis.com/en/pro-app/latest/get-started/introducing-arcgis-pro.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DF07-0141-4105-93A3-82EED158CC71}"/>
              </a:ext>
            </a:extLst>
          </p:cNvPr>
          <p:cNvSpPr>
            <a:spLocks noGrp="1"/>
          </p:cNvSpPr>
          <p:nvPr>
            <p:ph type="ctrTitle"/>
          </p:nvPr>
        </p:nvSpPr>
        <p:spPr>
          <a:xfrm>
            <a:off x="2070633" y="2702300"/>
            <a:ext cx="9457338" cy="785315"/>
          </a:xfrm>
        </p:spPr>
        <p:txBody>
          <a:bodyPr>
            <a:normAutofit fontScale="90000"/>
          </a:bodyPr>
          <a:lstStyle/>
          <a:p>
            <a:r>
              <a:rPr lang="en-US" dirty="0"/>
              <a:t>Visualizing Data: </a:t>
            </a:r>
            <a:br>
              <a:rPr lang="en-US" dirty="0"/>
            </a:br>
            <a:r>
              <a:rPr lang="en-US" dirty="0"/>
              <a:t>Loading CDP data into ArcGIS Pro</a:t>
            </a:r>
          </a:p>
        </p:txBody>
      </p:sp>
      <p:sp>
        <p:nvSpPr>
          <p:cNvPr id="3" name="Subtitle 2">
            <a:extLst>
              <a:ext uri="{FF2B5EF4-FFF2-40B4-BE49-F238E27FC236}">
                <a16:creationId xmlns:a16="http://schemas.microsoft.com/office/drawing/2014/main" id="{3569C1C8-77A1-4E7F-8354-671BEEEC2B73}"/>
              </a:ext>
            </a:extLst>
          </p:cNvPr>
          <p:cNvSpPr>
            <a:spLocks noGrp="1"/>
          </p:cNvSpPr>
          <p:nvPr>
            <p:ph type="subTitle" idx="1"/>
          </p:nvPr>
        </p:nvSpPr>
        <p:spPr>
          <a:xfrm>
            <a:off x="2070632" y="3546093"/>
            <a:ext cx="9457337" cy="726836"/>
          </a:xfrm>
        </p:spPr>
        <p:txBody>
          <a:bodyPr>
            <a:normAutofit fontScale="92500" lnSpcReduction="20000"/>
          </a:bodyPr>
          <a:lstStyle/>
          <a:p>
            <a:r>
              <a:rPr lang="en-US" dirty="0"/>
              <a:t>Graham Wilson, Spatial Planner – Growth Management</a:t>
            </a:r>
          </a:p>
          <a:p>
            <a:r>
              <a:rPr lang="en-US" dirty="0"/>
              <a:t>Community Growth and Economic Development Department</a:t>
            </a:r>
          </a:p>
        </p:txBody>
      </p:sp>
    </p:spTree>
    <p:extLst>
      <p:ext uri="{BB962C8B-B14F-4D97-AF65-F5344CB8AC3E}">
        <p14:creationId xmlns:p14="http://schemas.microsoft.com/office/powerpoint/2010/main" val="343623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E88C6-7ED7-1530-3A58-A82850B4938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80BEE7A-8E15-7E62-8F81-5A599050A593}"/>
              </a:ext>
            </a:extLst>
          </p:cNvPr>
          <p:cNvPicPr>
            <a:picLocks noChangeAspect="1"/>
          </p:cNvPicPr>
          <p:nvPr/>
        </p:nvPicPr>
        <p:blipFill>
          <a:blip r:embed="rId3"/>
          <a:stretch>
            <a:fillRect/>
          </a:stretch>
        </p:blipFill>
        <p:spPr>
          <a:xfrm>
            <a:off x="1830097" y="2882549"/>
            <a:ext cx="9335299" cy="3283281"/>
          </a:xfrm>
          <a:prstGeom prst="rect">
            <a:avLst/>
          </a:prstGeom>
        </p:spPr>
      </p:pic>
      <p:sp>
        <p:nvSpPr>
          <p:cNvPr id="4" name="Title 3">
            <a:extLst>
              <a:ext uri="{FF2B5EF4-FFF2-40B4-BE49-F238E27FC236}">
                <a16:creationId xmlns:a16="http://schemas.microsoft.com/office/drawing/2014/main" id="{AC46A09B-5586-B8FB-1620-5F9770CA4256}"/>
              </a:ext>
            </a:extLst>
          </p:cNvPr>
          <p:cNvSpPr>
            <a:spLocks noGrp="1"/>
          </p:cNvSpPr>
          <p:nvPr>
            <p:ph type="title"/>
          </p:nvPr>
        </p:nvSpPr>
        <p:spPr/>
        <p:txBody>
          <a:bodyPr>
            <a:normAutofit/>
          </a:bodyPr>
          <a:lstStyle/>
          <a:p>
            <a:r>
              <a:rPr lang="en-CA" dirty="0"/>
              <a:t>8. Explore your Results!</a:t>
            </a:r>
          </a:p>
        </p:txBody>
      </p:sp>
      <p:sp>
        <p:nvSpPr>
          <p:cNvPr id="5" name="Text Placeholder 4">
            <a:extLst>
              <a:ext uri="{FF2B5EF4-FFF2-40B4-BE49-F238E27FC236}">
                <a16:creationId xmlns:a16="http://schemas.microsoft.com/office/drawing/2014/main" id="{34ABC037-C26D-5946-492B-3F658DF8EEF3}"/>
              </a:ext>
            </a:extLst>
          </p:cNvPr>
          <p:cNvSpPr>
            <a:spLocks noGrp="1"/>
          </p:cNvSpPr>
          <p:nvPr>
            <p:ph type="body" idx="1"/>
          </p:nvPr>
        </p:nvSpPr>
        <p:spPr>
          <a:xfrm>
            <a:off x="1648046" y="1357163"/>
            <a:ext cx="9699403" cy="1292519"/>
          </a:xfrm>
        </p:spPr>
        <p:txBody>
          <a:bodyPr>
            <a:normAutofit fontScale="92500" lnSpcReduction="20000"/>
          </a:bodyPr>
          <a:lstStyle/>
          <a:p>
            <a:r>
              <a:rPr lang="en-CA" dirty="0"/>
              <a:t>The Census data fields will now show up in the Feature Layer table</a:t>
            </a:r>
          </a:p>
          <a:p>
            <a:r>
              <a:rPr lang="en-CA" dirty="0"/>
              <a:t>You can use Symbology to show Choropleth maps!</a:t>
            </a:r>
          </a:p>
          <a:p>
            <a:r>
              <a:rPr lang="en-CA" dirty="0"/>
              <a:t>Bonus points: Normalize by an area measure to show density!</a:t>
            </a:r>
          </a:p>
        </p:txBody>
      </p:sp>
      <p:sp>
        <p:nvSpPr>
          <p:cNvPr id="2" name="Slide Number Placeholder 1">
            <a:extLst>
              <a:ext uri="{FF2B5EF4-FFF2-40B4-BE49-F238E27FC236}">
                <a16:creationId xmlns:a16="http://schemas.microsoft.com/office/drawing/2014/main" id="{F7335573-9850-45F9-D1EC-0040C2D9C1E1}"/>
              </a:ext>
            </a:extLst>
          </p:cNvPr>
          <p:cNvSpPr>
            <a:spLocks noGrp="1"/>
          </p:cNvSpPr>
          <p:nvPr>
            <p:ph type="sldNum" sz="quarter" idx="12"/>
          </p:nvPr>
        </p:nvSpPr>
        <p:spPr/>
        <p:txBody>
          <a:bodyPr/>
          <a:lstStyle/>
          <a:p>
            <a:fld id="{09CBB34A-16E2-42FA-AE04-447D61D71869}" type="slidenum">
              <a:rPr lang="en-US" smtClean="0"/>
              <a:pPr/>
              <a:t>10</a:t>
            </a:fld>
            <a:endParaRPr lang="en-US" dirty="0"/>
          </a:p>
        </p:txBody>
      </p:sp>
      <p:pic>
        <p:nvPicPr>
          <p:cNvPr id="9" name="Picture 8">
            <a:extLst>
              <a:ext uri="{FF2B5EF4-FFF2-40B4-BE49-F238E27FC236}">
                <a16:creationId xmlns:a16="http://schemas.microsoft.com/office/drawing/2014/main" id="{F462BD8F-D33A-4079-D11A-72E799E9F0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9517" y="2689657"/>
            <a:ext cx="9204770" cy="3468377"/>
          </a:xfrm>
          <a:prstGeom prst="rect">
            <a:avLst/>
          </a:prstGeom>
        </p:spPr>
      </p:pic>
    </p:spTree>
    <p:extLst>
      <p:ext uri="{BB962C8B-B14F-4D97-AF65-F5344CB8AC3E}">
        <p14:creationId xmlns:p14="http://schemas.microsoft.com/office/powerpoint/2010/main" val="414666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75A17-630A-8E3D-8E12-0FB456093757}"/>
              </a:ext>
            </a:extLst>
          </p:cNvPr>
          <p:cNvSpPr>
            <a:spLocks noGrp="1"/>
          </p:cNvSpPr>
          <p:nvPr>
            <p:ph type="title"/>
          </p:nvPr>
        </p:nvSpPr>
        <p:spPr/>
        <p:txBody>
          <a:bodyPr/>
          <a:lstStyle/>
          <a:p>
            <a:r>
              <a:rPr lang="en-CA" dirty="0"/>
              <a:t>There’s So Much More to Explore!</a:t>
            </a:r>
          </a:p>
        </p:txBody>
      </p:sp>
      <p:sp>
        <p:nvSpPr>
          <p:cNvPr id="3" name="Text Placeholder 2">
            <a:extLst>
              <a:ext uri="{FF2B5EF4-FFF2-40B4-BE49-F238E27FC236}">
                <a16:creationId xmlns:a16="http://schemas.microsoft.com/office/drawing/2014/main" id="{26E41BB6-8020-1259-6521-3FD837DCE705}"/>
              </a:ext>
            </a:extLst>
          </p:cNvPr>
          <p:cNvSpPr>
            <a:spLocks noGrp="1"/>
          </p:cNvSpPr>
          <p:nvPr>
            <p:ph type="body" idx="1"/>
          </p:nvPr>
        </p:nvSpPr>
        <p:spPr/>
        <p:txBody>
          <a:bodyPr/>
          <a:lstStyle/>
          <a:p>
            <a:r>
              <a:rPr lang="en-CA" dirty="0"/>
              <a:t>There are many ways to visualize and explore data; this was just one!</a:t>
            </a:r>
          </a:p>
          <a:p>
            <a:r>
              <a:rPr lang="en-CA" dirty="0"/>
              <a:t>Try exploring different visualization options and analytical tools to do more with your data and tell compelling stories.</a:t>
            </a:r>
          </a:p>
          <a:p>
            <a:r>
              <a:rPr lang="en-CA" dirty="0"/>
              <a:t>Pay attention to how to visualize your data; other people might not see it the same way you do!</a:t>
            </a:r>
          </a:p>
          <a:p>
            <a:r>
              <a:rPr lang="en-CA" dirty="0"/>
              <a:t>Resources:</a:t>
            </a:r>
          </a:p>
          <a:p>
            <a:pPr lvl="1"/>
            <a:r>
              <a:rPr lang="en-US" dirty="0">
                <a:hlinkClick r:id="rId3"/>
              </a:rPr>
              <a:t>Mapping and visualization in ArcGIS Pro</a:t>
            </a:r>
            <a:endParaRPr lang="en-CA" dirty="0">
              <a:hlinkClick r:id="rId4"/>
            </a:endParaRPr>
          </a:p>
          <a:p>
            <a:pPr lvl="1"/>
            <a:r>
              <a:rPr lang="en-CA" dirty="0">
                <a:hlinkClick r:id="rId4"/>
              </a:rPr>
              <a:t>Urban Data Analytics, Visualization, and Storytelling – Urban Data Analytics, Visualization, &amp; Storytelling 📊📈🏙️</a:t>
            </a:r>
            <a:endParaRPr lang="en-CA" dirty="0"/>
          </a:p>
          <a:p>
            <a:pPr lvl="1"/>
            <a:endParaRPr lang="en-CA" dirty="0"/>
          </a:p>
        </p:txBody>
      </p:sp>
      <p:sp>
        <p:nvSpPr>
          <p:cNvPr id="4" name="Slide Number Placeholder 3">
            <a:extLst>
              <a:ext uri="{FF2B5EF4-FFF2-40B4-BE49-F238E27FC236}">
                <a16:creationId xmlns:a16="http://schemas.microsoft.com/office/drawing/2014/main" id="{8894B0A8-90B8-93F5-4FC9-A625A77D5D04}"/>
              </a:ext>
            </a:extLst>
          </p:cNvPr>
          <p:cNvSpPr>
            <a:spLocks noGrp="1"/>
          </p:cNvSpPr>
          <p:nvPr>
            <p:ph type="sldNum" sz="quarter" idx="12"/>
          </p:nvPr>
        </p:nvSpPr>
        <p:spPr/>
        <p:txBody>
          <a:bodyPr/>
          <a:lstStyle/>
          <a:p>
            <a:fld id="{09CBB34A-16E2-42FA-AE04-447D61D71869}" type="slidenum">
              <a:rPr lang="en-US" smtClean="0"/>
              <a:pPr/>
              <a:t>11</a:t>
            </a:fld>
            <a:endParaRPr lang="en-US" dirty="0"/>
          </a:p>
        </p:txBody>
      </p:sp>
    </p:spTree>
    <p:extLst>
      <p:ext uri="{BB962C8B-B14F-4D97-AF65-F5344CB8AC3E}">
        <p14:creationId xmlns:p14="http://schemas.microsoft.com/office/powerpoint/2010/main" val="365070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97DC-4B66-4C55-B44F-8A0FD85CEA65}"/>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817E656C-5CF2-4315-9A13-E7EF8E503CE6}"/>
              </a:ext>
            </a:extLst>
          </p:cNvPr>
          <p:cNvSpPr>
            <a:spLocks noGrp="1"/>
          </p:cNvSpPr>
          <p:nvPr>
            <p:ph type="subTitle" idx="1"/>
          </p:nvPr>
        </p:nvSpPr>
        <p:spPr/>
        <p:txBody>
          <a:bodyPr>
            <a:normAutofit fontScale="92500" lnSpcReduction="20000"/>
          </a:bodyPr>
          <a:lstStyle/>
          <a:p>
            <a:r>
              <a:rPr lang="en-US" dirty="0"/>
              <a:t>Graham Wilson</a:t>
            </a:r>
          </a:p>
          <a:p>
            <a:r>
              <a:rPr lang="en-US" dirty="0"/>
              <a:t>Spatial Planner – Growth Management</a:t>
            </a:r>
          </a:p>
          <a:p>
            <a:r>
              <a:rPr lang="en-US" dirty="0"/>
              <a:t>Community Growth and </a:t>
            </a:r>
            <a:r>
              <a:rPr lang="en-US"/>
              <a:t>Economic Development</a:t>
            </a:r>
            <a:endParaRPr lang="en-US" dirty="0"/>
          </a:p>
        </p:txBody>
      </p:sp>
    </p:spTree>
    <p:extLst>
      <p:ext uri="{BB962C8B-B14F-4D97-AF65-F5344CB8AC3E}">
        <p14:creationId xmlns:p14="http://schemas.microsoft.com/office/powerpoint/2010/main" val="129443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B03566-56CC-39C6-1B91-38BEE619BFD1}"/>
              </a:ext>
            </a:extLst>
          </p:cNvPr>
          <p:cNvSpPr>
            <a:spLocks noGrp="1"/>
          </p:cNvSpPr>
          <p:nvPr>
            <p:ph type="body" idx="1"/>
          </p:nvPr>
        </p:nvSpPr>
        <p:spPr>
          <a:xfrm>
            <a:off x="1648045" y="1362948"/>
            <a:ext cx="9699403" cy="710401"/>
          </a:xfrm>
        </p:spPr>
        <p:txBody>
          <a:bodyPr>
            <a:normAutofit lnSpcReduction="10000"/>
          </a:bodyPr>
          <a:lstStyle/>
          <a:p>
            <a:r>
              <a:rPr lang="en-CA" dirty="0"/>
              <a:t>Imagine: you just got your data from CDP, and you want to show off your results.</a:t>
            </a:r>
          </a:p>
        </p:txBody>
      </p:sp>
      <p:pic>
        <p:nvPicPr>
          <p:cNvPr id="12" name="Content Placeholder 11">
            <a:extLst>
              <a:ext uri="{FF2B5EF4-FFF2-40B4-BE49-F238E27FC236}">
                <a16:creationId xmlns:a16="http://schemas.microsoft.com/office/drawing/2014/main" id="{3CA6EDA2-EB50-7BBC-8247-9C1DF093A8CC}"/>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1648045" y="2543503"/>
            <a:ext cx="4660680" cy="3367045"/>
          </a:xfrm>
          <a:prstGeom prst="rect">
            <a:avLst/>
          </a:prstGeom>
        </p:spPr>
      </p:pic>
      <p:pic>
        <p:nvPicPr>
          <p:cNvPr id="14" name="Content Placeholder 13">
            <a:extLst>
              <a:ext uri="{FF2B5EF4-FFF2-40B4-BE49-F238E27FC236}">
                <a16:creationId xmlns:a16="http://schemas.microsoft.com/office/drawing/2014/main" id="{402A0CA8-13A5-F4A5-11F3-9F6063583507}"/>
              </a:ext>
            </a:extLst>
          </p:cNvPr>
          <p:cNvPicPr>
            <a:picLocks noGrp="1" noChangeAspect="1"/>
          </p:cNvPicPr>
          <p:nvPr>
            <p:ph sz="quarter" idx="4"/>
          </p:nvPr>
        </p:nvPicPr>
        <p:blipFill>
          <a:blip r:embed="rId4"/>
          <a:stretch>
            <a:fillRect/>
          </a:stretch>
        </p:blipFill>
        <p:spPr>
          <a:xfrm>
            <a:off x="6617733" y="2366963"/>
            <a:ext cx="4646134" cy="3684587"/>
          </a:xfrm>
          <a:prstGeom prst="rect">
            <a:avLst/>
          </a:prstGeom>
        </p:spPr>
      </p:pic>
      <p:sp>
        <p:nvSpPr>
          <p:cNvPr id="4" name="Slide Number Placeholder 3">
            <a:extLst>
              <a:ext uri="{FF2B5EF4-FFF2-40B4-BE49-F238E27FC236}">
                <a16:creationId xmlns:a16="http://schemas.microsoft.com/office/drawing/2014/main" id="{F076D63F-3882-A5A6-0345-D7AAE63A1F44}"/>
              </a:ext>
            </a:extLst>
          </p:cNvPr>
          <p:cNvSpPr>
            <a:spLocks noGrp="1"/>
          </p:cNvSpPr>
          <p:nvPr>
            <p:ph type="sldNum" sz="quarter" idx="12"/>
          </p:nvPr>
        </p:nvSpPr>
        <p:spPr/>
        <p:txBody>
          <a:bodyPr/>
          <a:lstStyle/>
          <a:p>
            <a:fld id="{09CBB34A-16E2-42FA-AE04-447D61D71869}" type="slidenum">
              <a:rPr lang="en-US" smtClean="0"/>
              <a:pPr/>
              <a:t>2</a:t>
            </a:fld>
            <a:endParaRPr lang="en-US" dirty="0"/>
          </a:p>
        </p:txBody>
      </p:sp>
      <p:sp>
        <p:nvSpPr>
          <p:cNvPr id="2" name="Title 1">
            <a:extLst>
              <a:ext uri="{FF2B5EF4-FFF2-40B4-BE49-F238E27FC236}">
                <a16:creationId xmlns:a16="http://schemas.microsoft.com/office/drawing/2014/main" id="{7E83134D-FECB-04B3-DEEC-1030C4D39BD7}"/>
              </a:ext>
            </a:extLst>
          </p:cNvPr>
          <p:cNvSpPr>
            <a:spLocks noGrp="1"/>
          </p:cNvSpPr>
          <p:nvPr>
            <p:ph type="title"/>
          </p:nvPr>
        </p:nvSpPr>
        <p:spPr/>
        <p:txBody>
          <a:bodyPr/>
          <a:lstStyle/>
          <a:p>
            <a:r>
              <a:rPr lang="en-CA" dirty="0"/>
              <a:t>Why Visualize?</a:t>
            </a:r>
          </a:p>
        </p:txBody>
      </p:sp>
    </p:spTree>
    <p:extLst>
      <p:ext uri="{BB962C8B-B14F-4D97-AF65-F5344CB8AC3E}">
        <p14:creationId xmlns:p14="http://schemas.microsoft.com/office/powerpoint/2010/main" val="32612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EBFD-2677-40E2-C51E-E2914CFD3986}"/>
              </a:ext>
            </a:extLst>
          </p:cNvPr>
          <p:cNvSpPr>
            <a:spLocks noGrp="1"/>
          </p:cNvSpPr>
          <p:nvPr>
            <p:ph type="title"/>
          </p:nvPr>
        </p:nvSpPr>
        <p:spPr/>
        <p:txBody>
          <a:bodyPr>
            <a:normAutofit fontScale="90000"/>
          </a:bodyPr>
          <a:lstStyle/>
          <a:p>
            <a:r>
              <a:rPr lang="en-CA" dirty="0"/>
              <a:t>Simple Steps to make a basic Choropleth Map </a:t>
            </a:r>
          </a:p>
        </p:txBody>
      </p:sp>
      <p:sp>
        <p:nvSpPr>
          <p:cNvPr id="3" name="Text Placeholder 2">
            <a:extLst>
              <a:ext uri="{FF2B5EF4-FFF2-40B4-BE49-F238E27FC236}">
                <a16:creationId xmlns:a16="http://schemas.microsoft.com/office/drawing/2014/main" id="{6812B3C9-926C-E9D2-63F9-3C3D258A5515}"/>
              </a:ext>
            </a:extLst>
          </p:cNvPr>
          <p:cNvSpPr>
            <a:spLocks noGrp="1"/>
          </p:cNvSpPr>
          <p:nvPr>
            <p:ph type="body" idx="1"/>
          </p:nvPr>
        </p:nvSpPr>
        <p:spPr/>
        <p:txBody>
          <a:bodyPr>
            <a:normAutofit/>
          </a:bodyPr>
          <a:lstStyle/>
          <a:p>
            <a:pPr marL="0" indent="0">
              <a:buNone/>
            </a:pPr>
            <a:r>
              <a:rPr lang="en-CA" dirty="0"/>
              <a:t>Outside ArcGIS:</a:t>
            </a:r>
          </a:p>
          <a:p>
            <a:pPr marL="985838" lvl="1" indent="-528638">
              <a:buFont typeface="+mj-lt"/>
              <a:buAutoNum type="arabicPeriod"/>
            </a:pPr>
            <a:r>
              <a:rPr lang="en-CA" dirty="0"/>
              <a:t>Find your Data</a:t>
            </a:r>
          </a:p>
          <a:p>
            <a:pPr marL="985838" lvl="1" indent="-528638">
              <a:buFont typeface="+mj-lt"/>
              <a:buAutoNum type="arabicPeriod"/>
            </a:pPr>
            <a:r>
              <a:rPr lang="en-CA" dirty="0"/>
              <a:t>Prepare your Data to show the attributes and dimensions you want</a:t>
            </a:r>
          </a:p>
          <a:p>
            <a:pPr marL="985838" lvl="1" indent="-528638">
              <a:buFont typeface="+mj-lt"/>
              <a:buAutoNum type="arabicPeriod"/>
            </a:pPr>
            <a:r>
              <a:rPr lang="en-CA" dirty="0"/>
              <a:t>Arrange your Data in a tabular form, including a key for joining</a:t>
            </a:r>
          </a:p>
          <a:p>
            <a:pPr marL="0" indent="0">
              <a:buNone/>
            </a:pPr>
            <a:r>
              <a:rPr lang="en-CA" dirty="0"/>
              <a:t>Inside ArcGIS:</a:t>
            </a:r>
          </a:p>
          <a:p>
            <a:pPr marL="985838" lvl="1" indent="-528638">
              <a:buAutoNum type="arabicPeriod" startAt="4"/>
            </a:pPr>
            <a:r>
              <a:rPr lang="en-CA" dirty="0"/>
              <a:t>Find your Geography</a:t>
            </a:r>
          </a:p>
          <a:p>
            <a:pPr marL="985838" lvl="1" indent="-528638">
              <a:buAutoNum type="arabicPeriod" startAt="4"/>
            </a:pPr>
            <a:r>
              <a:rPr lang="en-CA" dirty="0"/>
              <a:t>Add your Data as a table</a:t>
            </a:r>
          </a:p>
          <a:p>
            <a:pPr marL="985838" lvl="1" indent="-528638">
              <a:buAutoNum type="arabicPeriod" startAt="4"/>
            </a:pPr>
            <a:r>
              <a:rPr lang="en-CA" dirty="0"/>
              <a:t>Join the Data to the Geography</a:t>
            </a:r>
          </a:p>
          <a:p>
            <a:pPr marL="985838" lvl="1" indent="-528638">
              <a:buAutoNum type="arabicPeriod" startAt="4"/>
            </a:pPr>
            <a:r>
              <a:rPr lang="en-CA" dirty="0"/>
              <a:t>Explore your Results!</a:t>
            </a:r>
          </a:p>
          <a:p>
            <a:pPr marL="971550" lvl="1" indent="-514350">
              <a:buFont typeface="+mj-lt"/>
              <a:buAutoNum type="arabicPeriod"/>
            </a:pPr>
            <a:endParaRPr lang="en-CA" dirty="0"/>
          </a:p>
          <a:p>
            <a:pPr marL="514350" indent="-514350">
              <a:buFont typeface="+mj-lt"/>
              <a:buAutoNum type="arabicPeriod"/>
            </a:pPr>
            <a:endParaRPr lang="en-CA" dirty="0"/>
          </a:p>
          <a:p>
            <a:pPr marL="514350" indent="-514350">
              <a:buFont typeface="+mj-lt"/>
              <a:buAutoNum type="arabicPeriod"/>
            </a:pPr>
            <a:endParaRPr lang="en-CA" dirty="0"/>
          </a:p>
        </p:txBody>
      </p:sp>
      <p:sp>
        <p:nvSpPr>
          <p:cNvPr id="4" name="Slide Number Placeholder 3">
            <a:extLst>
              <a:ext uri="{FF2B5EF4-FFF2-40B4-BE49-F238E27FC236}">
                <a16:creationId xmlns:a16="http://schemas.microsoft.com/office/drawing/2014/main" id="{C86713BA-CC47-B1B6-F28A-FD4C25AE1503}"/>
              </a:ext>
            </a:extLst>
          </p:cNvPr>
          <p:cNvSpPr>
            <a:spLocks noGrp="1"/>
          </p:cNvSpPr>
          <p:nvPr>
            <p:ph type="sldNum" sz="quarter" idx="12"/>
          </p:nvPr>
        </p:nvSpPr>
        <p:spPr/>
        <p:txBody>
          <a:bodyPr/>
          <a:lstStyle/>
          <a:p>
            <a:fld id="{09CBB34A-16E2-42FA-AE04-447D61D71869}" type="slidenum">
              <a:rPr lang="en-US" smtClean="0"/>
              <a:pPr/>
              <a:t>3</a:t>
            </a:fld>
            <a:endParaRPr lang="en-US" dirty="0"/>
          </a:p>
        </p:txBody>
      </p:sp>
    </p:spTree>
    <p:extLst>
      <p:ext uri="{BB962C8B-B14F-4D97-AF65-F5344CB8AC3E}">
        <p14:creationId xmlns:p14="http://schemas.microsoft.com/office/powerpoint/2010/main" val="135052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08AC0-432F-1E4C-D8E2-C72B996670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2174D9-F309-5304-A2DF-3C972C97C06E}"/>
              </a:ext>
            </a:extLst>
          </p:cNvPr>
          <p:cNvSpPr>
            <a:spLocks noGrp="1"/>
          </p:cNvSpPr>
          <p:nvPr>
            <p:ph type="title"/>
          </p:nvPr>
        </p:nvSpPr>
        <p:spPr/>
        <p:txBody>
          <a:bodyPr/>
          <a:lstStyle/>
          <a:p>
            <a:r>
              <a:rPr lang="en-US" dirty="0"/>
              <a:t>1. Find your source data</a:t>
            </a:r>
          </a:p>
        </p:txBody>
      </p:sp>
      <p:sp>
        <p:nvSpPr>
          <p:cNvPr id="4" name="Text Placeholder 3">
            <a:extLst>
              <a:ext uri="{FF2B5EF4-FFF2-40B4-BE49-F238E27FC236}">
                <a16:creationId xmlns:a16="http://schemas.microsoft.com/office/drawing/2014/main" id="{253B557E-C8B6-D19D-BD58-46EC35E9A98B}"/>
              </a:ext>
            </a:extLst>
          </p:cNvPr>
          <p:cNvSpPr>
            <a:spLocks noGrp="1"/>
          </p:cNvSpPr>
          <p:nvPr>
            <p:ph type="body" idx="1"/>
          </p:nvPr>
        </p:nvSpPr>
        <p:spPr/>
        <p:txBody>
          <a:bodyPr/>
          <a:lstStyle/>
          <a:p>
            <a:r>
              <a:rPr lang="en-CA" dirty="0"/>
              <a:t>Start Here: </a:t>
            </a:r>
            <a:r>
              <a:rPr lang="en-US" dirty="0">
                <a:hlinkClick r:id="rId3"/>
              </a:rPr>
              <a:t>Find Data | The Community Data Program</a:t>
            </a:r>
            <a:endParaRPr lang="en-CA" dirty="0"/>
          </a:p>
          <a:p>
            <a:r>
              <a:rPr lang="en-CA" dirty="0"/>
              <a:t>Make sure it matches available geography</a:t>
            </a:r>
          </a:p>
          <a:p>
            <a:pPr lvl="1"/>
            <a:r>
              <a:rPr lang="en-CA" dirty="0"/>
              <a:t>If it’s custom geography, you need the same geographies</a:t>
            </a:r>
          </a:p>
          <a:p>
            <a:r>
              <a:rPr lang="en-CA" dirty="0"/>
              <a:t>Example: Housing and Demographics by Dissemination Area</a:t>
            </a:r>
          </a:p>
          <a:p>
            <a:pPr lvl="1"/>
            <a:r>
              <a:rPr lang="en-US" dirty="0">
                <a:hlinkClick r:id="rId4"/>
              </a:rPr>
              <a:t>Age of primary household maintainer (15), Structural type of dwelling (10), Condominium status (3), Household type including census family structure (16), Statistics (3C), Tenure (4) for Private households, 2021 Census — 25% Sample data | The Community Data Program</a:t>
            </a:r>
            <a:endParaRPr lang="en-US" dirty="0"/>
          </a:p>
          <a:p>
            <a:pPr lvl="1"/>
            <a:r>
              <a:rPr lang="en-US" dirty="0"/>
              <a:t>Geography: includes Dissemination Areas (DAs)</a:t>
            </a:r>
          </a:p>
          <a:p>
            <a:pPr lvl="1"/>
            <a:r>
              <a:rPr lang="en-US" dirty="0"/>
              <a:t>Crosstabs: Household Type</a:t>
            </a:r>
          </a:p>
          <a:p>
            <a:pPr lvl="1"/>
            <a:endParaRPr lang="en-CA" dirty="0"/>
          </a:p>
        </p:txBody>
      </p:sp>
      <p:sp>
        <p:nvSpPr>
          <p:cNvPr id="2" name="Slide Number Placeholder 1">
            <a:extLst>
              <a:ext uri="{FF2B5EF4-FFF2-40B4-BE49-F238E27FC236}">
                <a16:creationId xmlns:a16="http://schemas.microsoft.com/office/drawing/2014/main" id="{AA6BE7FE-6A6F-6C4D-D451-73B17F156B67}"/>
              </a:ext>
            </a:extLst>
          </p:cNvPr>
          <p:cNvSpPr>
            <a:spLocks noGrp="1"/>
          </p:cNvSpPr>
          <p:nvPr>
            <p:ph type="sldNum" sz="quarter" idx="12"/>
          </p:nvPr>
        </p:nvSpPr>
        <p:spPr/>
        <p:txBody>
          <a:bodyPr/>
          <a:lstStyle/>
          <a:p>
            <a:fld id="{09CBB34A-16E2-42FA-AE04-447D61D71869}" type="slidenum">
              <a:rPr lang="en-US" smtClean="0"/>
              <a:pPr/>
              <a:t>4</a:t>
            </a:fld>
            <a:endParaRPr lang="en-US" dirty="0"/>
          </a:p>
        </p:txBody>
      </p:sp>
    </p:spTree>
    <p:extLst>
      <p:ext uri="{BB962C8B-B14F-4D97-AF65-F5344CB8AC3E}">
        <p14:creationId xmlns:p14="http://schemas.microsoft.com/office/powerpoint/2010/main" val="263181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989B8-C18E-2B4A-7750-791EF42BD3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56A585-F1AE-9F8A-149A-24ACD9C5B0D3}"/>
              </a:ext>
            </a:extLst>
          </p:cNvPr>
          <p:cNvSpPr>
            <a:spLocks noGrp="1"/>
          </p:cNvSpPr>
          <p:nvPr>
            <p:ph type="title"/>
          </p:nvPr>
        </p:nvSpPr>
        <p:spPr/>
        <p:txBody>
          <a:bodyPr/>
          <a:lstStyle/>
          <a:p>
            <a:r>
              <a:rPr lang="en-CA" dirty="0"/>
              <a:t>2. Preparing Data in Beyond 20/20</a:t>
            </a:r>
          </a:p>
        </p:txBody>
      </p:sp>
      <p:sp>
        <p:nvSpPr>
          <p:cNvPr id="5" name="Text Placeholder 4">
            <a:extLst>
              <a:ext uri="{FF2B5EF4-FFF2-40B4-BE49-F238E27FC236}">
                <a16:creationId xmlns:a16="http://schemas.microsoft.com/office/drawing/2014/main" id="{72C0A99E-5271-0A79-CA51-006DDBC60A76}"/>
              </a:ext>
            </a:extLst>
          </p:cNvPr>
          <p:cNvSpPr>
            <a:spLocks noGrp="1"/>
          </p:cNvSpPr>
          <p:nvPr>
            <p:ph type="body" idx="1"/>
          </p:nvPr>
        </p:nvSpPr>
        <p:spPr>
          <a:xfrm>
            <a:off x="1648046" y="1357163"/>
            <a:ext cx="9699403" cy="1628925"/>
          </a:xfrm>
        </p:spPr>
        <p:txBody>
          <a:bodyPr>
            <a:normAutofit fontScale="85000" lnSpcReduction="20000"/>
          </a:bodyPr>
          <a:lstStyle/>
          <a:p>
            <a:r>
              <a:rPr lang="en-CA" dirty="0"/>
              <a:t>Flat (denormalized) table: </a:t>
            </a:r>
          </a:p>
          <a:p>
            <a:pPr lvl="1"/>
            <a:r>
              <a:rPr lang="en-CA" dirty="0"/>
              <a:t>1 row per geography</a:t>
            </a:r>
          </a:p>
          <a:p>
            <a:pPr lvl="1"/>
            <a:r>
              <a:rPr lang="en-CA" dirty="0"/>
              <a:t>All dimensions across the top</a:t>
            </a:r>
          </a:p>
          <a:p>
            <a:r>
              <a:rPr lang="en-CA" dirty="0"/>
              <a:t>Example below: Total Number of Private Households by Tenure and Structural dwelling, by Geography (Dissemination Area)</a:t>
            </a:r>
          </a:p>
        </p:txBody>
      </p:sp>
      <p:sp>
        <p:nvSpPr>
          <p:cNvPr id="2" name="Slide Number Placeholder 1">
            <a:extLst>
              <a:ext uri="{FF2B5EF4-FFF2-40B4-BE49-F238E27FC236}">
                <a16:creationId xmlns:a16="http://schemas.microsoft.com/office/drawing/2014/main" id="{5F7B1335-5C19-DCEF-7B85-E546DC496972}"/>
              </a:ext>
            </a:extLst>
          </p:cNvPr>
          <p:cNvSpPr>
            <a:spLocks noGrp="1"/>
          </p:cNvSpPr>
          <p:nvPr>
            <p:ph type="sldNum" sz="quarter" idx="12"/>
          </p:nvPr>
        </p:nvSpPr>
        <p:spPr/>
        <p:txBody>
          <a:bodyPr/>
          <a:lstStyle/>
          <a:p>
            <a:fld id="{09CBB34A-16E2-42FA-AE04-447D61D71869}" type="slidenum">
              <a:rPr lang="en-US" smtClean="0"/>
              <a:pPr/>
              <a:t>5</a:t>
            </a:fld>
            <a:endParaRPr lang="en-US" dirty="0"/>
          </a:p>
        </p:txBody>
      </p:sp>
      <p:pic>
        <p:nvPicPr>
          <p:cNvPr id="8" name="Picture 7">
            <a:extLst>
              <a:ext uri="{FF2B5EF4-FFF2-40B4-BE49-F238E27FC236}">
                <a16:creationId xmlns:a16="http://schemas.microsoft.com/office/drawing/2014/main" id="{4D2084C3-3564-5D8E-8BEB-C96E98EF20B6}"/>
              </a:ext>
            </a:extLst>
          </p:cNvPr>
          <p:cNvPicPr>
            <a:picLocks noChangeAspect="1"/>
          </p:cNvPicPr>
          <p:nvPr/>
        </p:nvPicPr>
        <p:blipFill>
          <a:blip r:embed="rId3"/>
          <a:stretch>
            <a:fillRect/>
          </a:stretch>
        </p:blipFill>
        <p:spPr>
          <a:xfrm>
            <a:off x="1959875" y="3191042"/>
            <a:ext cx="7773485" cy="3077004"/>
          </a:xfrm>
          <a:prstGeom prst="rect">
            <a:avLst/>
          </a:prstGeom>
        </p:spPr>
      </p:pic>
    </p:spTree>
    <p:extLst>
      <p:ext uri="{BB962C8B-B14F-4D97-AF65-F5344CB8AC3E}">
        <p14:creationId xmlns:p14="http://schemas.microsoft.com/office/powerpoint/2010/main" val="262824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3F5F-3042-20EF-795D-EDACEFDBF6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7F37EA-CB15-02A8-3F60-7BDA6F2AC94B}"/>
              </a:ext>
            </a:extLst>
          </p:cNvPr>
          <p:cNvSpPr>
            <a:spLocks noGrp="1"/>
          </p:cNvSpPr>
          <p:nvPr>
            <p:ph type="title"/>
          </p:nvPr>
        </p:nvSpPr>
        <p:spPr/>
        <p:txBody>
          <a:bodyPr/>
          <a:lstStyle/>
          <a:p>
            <a:r>
              <a:rPr lang="en-CA" dirty="0"/>
              <a:t>3. Preparing Data in Excel</a:t>
            </a:r>
          </a:p>
        </p:txBody>
      </p:sp>
      <p:sp>
        <p:nvSpPr>
          <p:cNvPr id="5" name="Text Placeholder 4">
            <a:extLst>
              <a:ext uri="{FF2B5EF4-FFF2-40B4-BE49-F238E27FC236}">
                <a16:creationId xmlns:a16="http://schemas.microsoft.com/office/drawing/2014/main" id="{22DC4325-8F26-3910-2A06-F9F3CA5BA642}"/>
              </a:ext>
            </a:extLst>
          </p:cNvPr>
          <p:cNvSpPr>
            <a:spLocks noGrp="1"/>
          </p:cNvSpPr>
          <p:nvPr>
            <p:ph type="body" idx="1"/>
          </p:nvPr>
        </p:nvSpPr>
        <p:spPr>
          <a:xfrm>
            <a:off x="1648046" y="1357163"/>
            <a:ext cx="9699403" cy="1292519"/>
          </a:xfrm>
        </p:spPr>
        <p:txBody>
          <a:bodyPr>
            <a:normAutofit fontScale="70000" lnSpcReduction="20000"/>
          </a:bodyPr>
          <a:lstStyle/>
          <a:p>
            <a:r>
              <a:rPr lang="en-CA" dirty="0"/>
              <a:t>Save as .</a:t>
            </a:r>
            <a:r>
              <a:rPr lang="en-CA" dirty="0" err="1"/>
              <a:t>xls</a:t>
            </a:r>
            <a:r>
              <a:rPr lang="en-CA" dirty="0"/>
              <a:t> or .csv file</a:t>
            </a:r>
          </a:p>
          <a:p>
            <a:r>
              <a:rPr lang="en-CA" dirty="0"/>
              <a:t>Prepare a row of “friendly headers” and a column of “friendly geographies” that matches the format of your shapefile IDs</a:t>
            </a:r>
          </a:p>
          <a:p>
            <a:r>
              <a:rPr lang="en-CA" dirty="0"/>
              <a:t>Copy values to a fresh sheet with no extra header rows</a:t>
            </a:r>
          </a:p>
        </p:txBody>
      </p:sp>
      <p:sp>
        <p:nvSpPr>
          <p:cNvPr id="2" name="Slide Number Placeholder 1">
            <a:extLst>
              <a:ext uri="{FF2B5EF4-FFF2-40B4-BE49-F238E27FC236}">
                <a16:creationId xmlns:a16="http://schemas.microsoft.com/office/drawing/2014/main" id="{F957E6B2-3317-6C67-AD7D-D01911CCB0CB}"/>
              </a:ext>
            </a:extLst>
          </p:cNvPr>
          <p:cNvSpPr>
            <a:spLocks noGrp="1"/>
          </p:cNvSpPr>
          <p:nvPr>
            <p:ph type="sldNum" sz="quarter" idx="12"/>
          </p:nvPr>
        </p:nvSpPr>
        <p:spPr/>
        <p:txBody>
          <a:bodyPr/>
          <a:lstStyle/>
          <a:p>
            <a:fld id="{09CBB34A-16E2-42FA-AE04-447D61D71869}" type="slidenum">
              <a:rPr lang="en-US" smtClean="0"/>
              <a:pPr/>
              <a:t>6</a:t>
            </a:fld>
            <a:endParaRPr lang="en-US" dirty="0"/>
          </a:p>
        </p:txBody>
      </p:sp>
      <p:pic>
        <p:nvPicPr>
          <p:cNvPr id="6" name="Picture 5">
            <a:extLst>
              <a:ext uri="{FF2B5EF4-FFF2-40B4-BE49-F238E27FC236}">
                <a16:creationId xmlns:a16="http://schemas.microsoft.com/office/drawing/2014/main" id="{BF312987-0B71-914F-4312-18466B7266C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82961" y="2649682"/>
            <a:ext cx="8148868" cy="2200582"/>
          </a:xfrm>
          <a:prstGeom prst="rect">
            <a:avLst/>
          </a:prstGeom>
        </p:spPr>
      </p:pic>
      <p:pic>
        <p:nvPicPr>
          <p:cNvPr id="10" name="Picture 9">
            <a:extLst>
              <a:ext uri="{FF2B5EF4-FFF2-40B4-BE49-F238E27FC236}">
                <a16:creationId xmlns:a16="http://schemas.microsoft.com/office/drawing/2014/main" id="{43E27EA9-8C59-58DB-78B1-9910A0914B3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371223" y="3136607"/>
            <a:ext cx="7449554" cy="2143424"/>
          </a:xfrm>
          <a:prstGeom prst="rect">
            <a:avLst/>
          </a:prstGeom>
        </p:spPr>
      </p:pic>
      <p:pic>
        <p:nvPicPr>
          <p:cNvPr id="12" name="Picture 11">
            <a:extLst>
              <a:ext uri="{FF2B5EF4-FFF2-40B4-BE49-F238E27FC236}">
                <a16:creationId xmlns:a16="http://schemas.microsoft.com/office/drawing/2014/main" id="{5F84F5F6-7274-13AB-B8F1-8A286F6EB5F5}"/>
              </a:ext>
            </a:extLst>
          </p:cNvPr>
          <p:cNvPicPr>
            <a:picLocks noChangeAspect="1"/>
          </p:cNvPicPr>
          <p:nvPr/>
        </p:nvPicPr>
        <p:blipFill>
          <a:blip r:embed="rId5"/>
          <a:stretch>
            <a:fillRect/>
          </a:stretch>
        </p:blipFill>
        <p:spPr>
          <a:xfrm>
            <a:off x="3156803" y="3887739"/>
            <a:ext cx="7725853" cy="1771897"/>
          </a:xfrm>
          <a:prstGeom prst="rect">
            <a:avLst/>
          </a:prstGeom>
        </p:spPr>
      </p:pic>
    </p:spTree>
    <p:extLst>
      <p:ext uri="{BB962C8B-B14F-4D97-AF65-F5344CB8AC3E}">
        <p14:creationId xmlns:p14="http://schemas.microsoft.com/office/powerpoint/2010/main" val="158581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10ACE-D906-8440-950A-DB484381C0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D08481-EEF7-C733-EFC0-C148336301E5}"/>
              </a:ext>
            </a:extLst>
          </p:cNvPr>
          <p:cNvSpPr>
            <a:spLocks noGrp="1"/>
          </p:cNvSpPr>
          <p:nvPr>
            <p:ph type="title"/>
          </p:nvPr>
        </p:nvSpPr>
        <p:spPr/>
        <p:txBody>
          <a:bodyPr>
            <a:normAutofit/>
          </a:bodyPr>
          <a:lstStyle/>
          <a:p>
            <a:r>
              <a:rPr lang="en-CA" dirty="0"/>
              <a:t>4. Find your Geography in ArcGIS Pro</a:t>
            </a:r>
          </a:p>
        </p:txBody>
      </p:sp>
      <p:sp>
        <p:nvSpPr>
          <p:cNvPr id="5" name="Text Placeholder 4">
            <a:extLst>
              <a:ext uri="{FF2B5EF4-FFF2-40B4-BE49-F238E27FC236}">
                <a16:creationId xmlns:a16="http://schemas.microsoft.com/office/drawing/2014/main" id="{A4CB56BA-F1D7-4C7A-6791-12F0D9FC836F}"/>
              </a:ext>
            </a:extLst>
          </p:cNvPr>
          <p:cNvSpPr>
            <a:spLocks noGrp="1"/>
          </p:cNvSpPr>
          <p:nvPr>
            <p:ph type="body" idx="1"/>
          </p:nvPr>
        </p:nvSpPr>
        <p:spPr>
          <a:xfrm>
            <a:off x="1648046" y="1357163"/>
            <a:ext cx="9699403" cy="1292519"/>
          </a:xfrm>
        </p:spPr>
        <p:txBody>
          <a:bodyPr>
            <a:normAutofit fontScale="55000" lnSpcReduction="20000"/>
          </a:bodyPr>
          <a:lstStyle/>
          <a:p>
            <a:r>
              <a:rPr lang="en-CA" dirty="0"/>
              <a:t>Make a new project in ArcGIS Pro</a:t>
            </a:r>
          </a:p>
          <a:p>
            <a:r>
              <a:rPr lang="en-CA" dirty="0"/>
              <a:t>Find and add your Feature Layer (Durham Census Dissemination Areas, in this case; see also </a:t>
            </a:r>
            <a:r>
              <a:rPr lang="en-CA" dirty="0">
                <a:hlinkClick r:id="rId3"/>
              </a:rPr>
              <a:t>Census Boundary files</a:t>
            </a:r>
            <a:r>
              <a:rPr lang="en-CA" dirty="0"/>
              <a:t>)</a:t>
            </a:r>
          </a:p>
          <a:p>
            <a:r>
              <a:rPr lang="en-CA" dirty="0"/>
              <a:t>Intro to ArcGIS Pro: </a:t>
            </a:r>
            <a:r>
              <a:rPr lang="en-CA" dirty="0">
                <a:hlinkClick r:id="rId4"/>
              </a:rPr>
              <a:t>Introducing ArcGIS Pro—ArcGIS Pro | Documentation</a:t>
            </a:r>
            <a:endParaRPr lang="en-CA" dirty="0"/>
          </a:p>
          <a:p>
            <a:r>
              <a:rPr lang="en-CA" dirty="0"/>
              <a:t>Explore the attribute table to confirm the ID will match what’s in your Census table (format, too!)</a:t>
            </a:r>
          </a:p>
        </p:txBody>
      </p:sp>
      <p:sp>
        <p:nvSpPr>
          <p:cNvPr id="2" name="Slide Number Placeholder 1">
            <a:extLst>
              <a:ext uri="{FF2B5EF4-FFF2-40B4-BE49-F238E27FC236}">
                <a16:creationId xmlns:a16="http://schemas.microsoft.com/office/drawing/2014/main" id="{E8A08619-6250-4804-2AD7-DC221920CFC7}"/>
              </a:ext>
            </a:extLst>
          </p:cNvPr>
          <p:cNvSpPr>
            <a:spLocks noGrp="1"/>
          </p:cNvSpPr>
          <p:nvPr>
            <p:ph type="sldNum" sz="quarter" idx="12"/>
          </p:nvPr>
        </p:nvSpPr>
        <p:spPr/>
        <p:txBody>
          <a:bodyPr/>
          <a:lstStyle/>
          <a:p>
            <a:fld id="{09CBB34A-16E2-42FA-AE04-447D61D71869}" type="slidenum">
              <a:rPr lang="en-US" smtClean="0"/>
              <a:pPr/>
              <a:t>7</a:t>
            </a:fld>
            <a:endParaRPr lang="en-US" dirty="0"/>
          </a:p>
        </p:txBody>
      </p:sp>
      <p:pic>
        <p:nvPicPr>
          <p:cNvPr id="9" name="Picture 8">
            <a:extLst>
              <a:ext uri="{FF2B5EF4-FFF2-40B4-BE49-F238E27FC236}">
                <a16:creationId xmlns:a16="http://schemas.microsoft.com/office/drawing/2014/main" id="{C683B2CE-3C2A-560D-18A8-9A6FE1EF31B4}"/>
              </a:ext>
            </a:extLst>
          </p:cNvPr>
          <p:cNvPicPr>
            <a:picLocks noChangeAspect="1"/>
          </p:cNvPicPr>
          <p:nvPr/>
        </p:nvPicPr>
        <p:blipFill>
          <a:blip r:embed="rId5"/>
          <a:stretch>
            <a:fillRect/>
          </a:stretch>
        </p:blipFill>
        <p:spPr>
          <a:xfrm>
            <a:off x="1648046" y="2780810"/>
            <a:ext cx="7301758" cy="3486759"/>
          </a:xfrm>
          <a:prstGeom prst="rect">
            <a:avLst/>
          </a:prstGeom>
        </p:spPr>
      </p:pic>
      <p:pic>
        <p:nvPicPr>
          <p:cNvPr id="13" name="Picture 12">
            <a:extLst>
              <a:ext uri="{FF2B5EF4-FFF2-40B4-BE49-F238E27FC236}">
                <a16:creationId xmlns:a16="http://schemas.microsoft.com/office/drawing/2014/main" id="{0DF70C96-EFDD-69CF-01BA-FEFBA1503930}"/>
              </a:ext>
            </a:extLst>
          </p:cNvPr>
          <p:cNvPicPr>
            <a:picLocks noChangeAspect="1"/>
          </p:cNvPicPr>
          <p:nvPr/>
        </p:nvPicPr>
        <p:blipFill>
          <a:blip r:embed="rId6"/>
          <a:stretch>
            <a:fillRect/>
          </a:stretch>
        </p:blipFill>
        <p:spPr>
          <a:xfrm>
            <a:off x="3198883" y="3535901"/>
            <a:ext cx="7602011" cy="2476846"/>
          </a:xfrm>
          <a:prstGeom prst="rect">
            <a:avLst/>
          </a:prstGeom>
        </p:spPr>
      </p:pic>
    </p:spTree>
    <p:extLst>
      <p:ext uri="{BB962C8B-B14F-4D97-AF65-F5344CB8AC3E}">
        <p14:creationId xmlns:p14="http://schemas.microsoft.com/office/powerpoint/2010/main" val="18640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62271-E92A-FB7D-3FB1-E96D73C6EA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826150-1642-EB36-C625-69480592F0FE}"/>
              </a:ext>
            </a:extLst>
          </p:cNvPr>
          <p:cNvSpPr>
            <a:spLocks noGrp="1"/>
          </p:cNvSpPr>
          <p:nvPr>
            <p:ph type="title"/>
          </p:nvPr>
        </p:nvSpPr>
        <p:spPr/>
        <p:txBody>
          <a:bodyPr/>
          <a:lstStyle/>
          <a:p>
            <a:r>
              <a:rPr lang="en-CA" dirty="0"/>
              <a:t>5. Add the Census Data table to the project</a:t>
            </a:r>
          </a:p>
        </p:txBody>
      </p:sp>
      <p:sp>
        <p:nvSpPr>
          <p:cNvPr id="5" name="Text Placeholder 4">
            <a:extLst>
              <a:ext uri="{FF2B5EF4-FFF2-40B4-BE49-F238E27FC236}">
                <a16:creationId xmlns:a16="http://schemas.microsoft.com/office/drawing/2014/main" id="{D4D63D67-18E9-3A08-11EE-489DF3139684}"/>
              </a:ext>
            </a:extLst>
          </p:cNvPr>
          <p:cNvSpPr>
            <a:spLocks noGrp="1"/>
          </p:cNvSpPr>
          <p:nvPr>
            <p:ph type="body" idx="1"/>
          </p:nvPr>
        </p:nvSpPr>
        <p:spPr>
          <a:xfrm>
            <a:off x="1648046" y="1357163"/>
            <a:ext cx="9699403" cy="1292519"/>
          </a:xfrm>
        </p:spPr>
        <p:txBody>
          <a:bodyPr>
            <a:normAutofit fontScale="92500" lnSpcReduction="20000"/>
          </a:bodyPr>
          <a:lstStyle/>
          <a:p>
            <a:r>
              <a:rPr lang="en-CA" dirty="0"/>
              <a:t>Use the Add Data button to navigate to your Excel file</a:t>
            </a:r>
          </a:p>
          <a:p>
            <a:r>
              <a:rPr lang="en-CA" dirty="0"/>
              <a:t>Make sure you load in the proper table!</a:t>
            </a:r>
          </a:p>
          <a:p>
            <a:r>
              <a:rPr lang="en-CA" dirty="0"/>
              <a:t>Open the table in ArcGIS Pro to make sure it came in properly</a:t>
            </a:r>
          </a:p>
        </p:txBody>
      </p:sp>
      <p:sp>
        <p:nvSpPr>
          <p:cNvPr id="2" name="Slide Number Placeholder 1">
            <a:extLst>
              <a:ext uri="{FF2B5EF4-FFF2-40B4-BE49-F238E27FC236}">
                <a16:creationId xmlns:a16="http://schemas.microsoft.com/office/drawing/2014/main" id="{7121822D-7A5A-4824-B747-23EB7548FF82}"/>
              </a:ext>
            </a:extLst>
          </p:cNvPr>
          <p:cNvSpPr>
            <a:spLocks noGrp="1"/>
          </p:cNvSpPr>
          <p:nvPr>
            <p:ph type="sldNum" sz="quarter" idx="12"/>
          </p:nvPr>
        </p:nvSpPr>
        <p:spPr/>
        <p:txBody>
          <a:bodyPr/>
          <a:lstStyle/>
          <a:p>
            <a:fld id="{09CBB34A-16E2-42FA-AE04-447D61D71869}" type="slidenum">
              <a:rPr lang="en-US" smtClean="0"/>
              <a:pPr/>
              <a:t>8</a:t>
            </a:fld>
            <a:endParaRPr lang="en-US" dirty="0"/>
          </a:p>
        </p:txBody>
      </p:sp>
      <p:pic>
        <p:nvPicPr>
          <p:cNvPr id="6" name="Picture 5">
            <a:extLst>
              <a:ext uri="{FF2B5EF4-FFF2-40B4-BE49-F238E27FC236}">
                <a16:creationId xmlns:a16="http://schemas.microsoft.com/office/drawing/2014/main" id="{23D972D7-5795-F681-60D0-52AD06E2E430}"/>
              </a:ext>
            </a:extLst>
          </p:cNvPr>
          <p:cNvPicPr>
            <a:picLocks noChangeAspect="1"/>
          </p:cNvPicPr>
          <p:nvPr/>
        </p:nvPicPr>
        <p:blipFill>
          <a:blip r:embed="rId3" cstate="screen">
            <a:extLst>
              <a:ext uri="{28A0092B-C50C-407E-A947-70E740481C1C}">
                <a14:useLocalDpi xmlns:a14="http://schemas.microsoft.com/office/drawing/2010/main"/>
              </a:ext>
            </a:extLst>
          </a:blip>
          <a:srcRect t="-1"/>
          <a:stretch>
            <a:fillRect/>
          </a:stretch>
        </p:blipFill>
        <p:spPr>
          <a:xfrm>
            <a:off x="2180997" y="2723582"/>
            <a:ext cx="7658764" cy="3319865"/>
          </a:xfrm>
          <a:prstGeom prst="rect">
            <a:avLst/>
          </a:prstGeom>
        </p:spPr>
      </p:pic>
      <p:pic>
        <p:nvPicPr>
          <p:cNvPr id="8" name="Picture 7">
            <a:extLst>
              <a:ext uri="{FF2B5EF4-FFF2-40B4-BE49-F238E27FC236}">
                <a16:creationId xmlns:a16="http://schemas.microsoft.com/office/drawing/2014/main" id="{BAF5E162-529C-3511-0EA7-39F7B240477E}"/>
              </a:ext>
            </a:extLst>
          </p:cNvPr>
          <p:cNvPicPr>
            <a:picLocks noChangeAspect="1"/>
          </p:cNvPicPr>
          <p:nvPr/>
        </p:nvPicPr>
        <p:blipFill>
          <a:blip r:embed="rId4"/>
          <a:stretch>
            <a:fillRect/>
          </a:stretch>
        </p:blipFill>
        <p:spPr>
          <a:xfrm>
            <a:off x="2645288" y="3129499"/>
            <a:ext cx="6516009" cy="2114845"/>
          </a:xfrm>
          <a:prstGeom prst="rect">
            <a:avLst/>
          </a:prstGeom>
        </p:spPr>
      </p:pic>
      <p:pic>
        <p:nvPicPr>
          <p:cNvPr id="12" name="Picture 11">
            <a:extLst>
              <a:ext uri="{FF2B5EF4-FFF2-40B4-BE49-F238E27FC236}">
                <a16:creationId xmlns:a16="http://schemas.microsoft.com/office/drawing/2014/main" id="{88C82B0C-A8FE-07C7-90BD-16116BA66062}"/>
              </a:ext>
            </a:extLst>
          </p:cNvPr>
          <p:cNvPicPr>
            <a:picLocks noChangeAspect="1"/>
          </p:cNvPicPr>
          <p:nvPr/>
        </p:nvPicPr>
        <p:blipFill>
          <a:blip r:embed="rId5"/>
          <a:stretch>
            <a:fillRect/>
          </a:stretch>
        </p:blipFill>
        <p:spPr>
          <a:xfrm>
            <a:off x="3465266" y="3470868"/>
            <a:ext cx="8135223" cy="2646479"/>
          </a:xfrm>
          <a:prstGeom prst="rect">
            <a:avLst/>
          </a:prstGeom>
        </p:spPr>
      </p:pic>
    </p:spTree>
    <p:extLst>
      <p:ext uri="{BB962C8B-B14F-4D97-AF65-F5344CB8AC3E}">
        <p14:creationId xmlns:p14="http://schemas.microsoft.com/office/powerpoint/2010/main" val="34175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C7969-BDD7-5F68-DA17-5E32240104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4AEB9D-F4C8-05BD-E2D3-17F23C4693C2}"/>
              </a:ext>
            </a:extLst>
          </p:cNvPr>
          <p:cNvSpPr>
            <a:spLocks noGrp="1"/>
          </p:cNvSpPr>
          <p:nvPr>
            <p:ph type="title"/>
          </p:nvPr>
        </p:nvSpPr>
        <p:spPr/>
        <p:txBody>
          <a:bodyPr>
            <a:normAutofit/>
          </a:bodyPr>
          <a:lstStyle/>
          <a:p>
            <a:r>
              <a:rPr lang="en-CA" dirty="0"/>
              <a:t>7. Join the Table to the Feature Layer</a:t>
            </a:r>
          </a:p>
        </p:txBody>
      </p:sp>
      <p:sp>
        <p:nvSpPr>
          <p:cNvPr id="5" name="Text Placeholder 4">
            <a:extLst>
              <a:ext uri="{FF2B5EF4-FFF2-40B4-BE49-F238E27FC236}">
                <a16:creationId xmlns:a16="http://schemas.microsoft.com/office/drawing/2014/main" id="{A000953E-196E-0241-D877-863F28C8D5FC}"/>
              </a:ext>
            </a:extLst>
          </p:cNvPr>
          <p:cNvSpPr>
            <a:spLocks noGrp="1"/>
          </p:cNvSpPr>
          <p:nvPr>
            <p:ph type="body" idx="1"/>
          </p:nvPr>
        </p:nvSpPr>
        <p:spPr>
          <a:xfrm>
            <a:off x="1648046" y="1357163"/>
            <a:ext cx="9699403" cy="1292519"/>
          </a:xfrm>
        </p:spPr>
        <p:txBody>
          <a:bodyPr>
            <a:normAutofit fontScale="92500" lnSpcReduction="20000"/>
          </a:bodyPr>
          <a:lstStyle/>
          <a:p>
            <a:r>
              <a:rPr lang="en-CA" dirty="0"/>
              <a:t>Start from the Feature Layer and Add a Join</a:t>
            </a:r>
          </a:p>
          <a:p>
            <a:r>
              <a:rPr lang="en-CA" dirty="0"/>
              <a:t>Select the field / column in both tables that have the DA ID</a:t>
            </a:r>
          </a:p>
          <a:p>
            <a:r>
              <a:rPr lang="en-CA" dirty="0"/>
              <a:t>Validate first to see if there are errors</a:t>
            </a:r>
          </a:p>
        </p:txBody>
      </p:sp>
      <p:sp>
        <p:nvSpPr>
          <p:cNvPr id="2" name="Slide Number Placeholder 1">
            <a:extLst>
              <a:ext uri="{FF2B5EF4-FFF2-40B4-BE49-F238E27FC236}">
                <a16:creationId xmlns:a16="http://schemas.microsoft.com/office/drawing/2014/main" id="{351C53A6-0998-F7A0-7422-C5AB98F0ABB7}"/>
              </a:ext>
            </a:extLst>
          </p:cNvPr>
          <p:cNvSpPr>
            <a:spLocks noGrp="1"/>
          </p:cNvSpPr>
          <p:nvPr>
            <p:ph type="sldNum" sz="quarter" idx="12"/>
          </p:nvPr>
        </p:nvSpPr>
        <p:spPr/>
        <p:txBody>
          <a:bodyPr/>
          <a:lstStyle/>
          <a:p>
            <a:fld id="{09CBB34A-16E2-42FA-AE04-447D61D71869}" type="slidenum">
              <a:rPr lang="en-US" smtClean="0"/>
              <a:pPr/>
              <a:t>9</a:t>
            </a:fld>
            <a:endParaRPr lang="en-US" dirty="0"/>
          </a:p>
        </p:txBody>
      </p:sp>
      <p:pic>
        <p:nvPicPr>
          <p:cNvPr id="7" name="Picture 6">
            <a:extLst>
              <a:ext uri="{FF2B5EF4-FFF2-40B4-BE49-F238E27FC236}">
                <a16:creationId xmlns:a16="http://schemas.microsoft.com/office/drawing/2014/main" id="{20B3A099-5F8D-572E-F0FF-429CE14A2B79}"/>
              </a:ext>
            </a:extLst>
          </p:cNvPr>
          <p:cNvPicPr>
            <a:picLocks noChangeAspect="1"/>
          </p:cNvPicPr>
          <p:nvPr/>
        </p:nvPicPr>
        <p:blipFill>
          <a:blip r:embed="rId3"/>
          <a:stretch>
            <a:fillRect/>
          </a:stretch>
        </p:blipFill>
        <p:spPr>
          <a:xfrm>
            <a:off x="1529447" y="2773120"/>
            <a:ext cx="9699404" cy="3502140"/>
          </a:xfrm>
          <a:prstGeom prst="rect">
            <a:avLst/>
          </a:prstGeom>
        </p:spPr>
      </p:pic>
      <p:pic>
        <p:nvPicPr>
          <p:cNvPr id="10" name="Picture 9">
            <a:extLst>
              <a:ext uri="{FF2B5EF4-FFF2-40B4-BE49-F238E27FC236}">
                <a16:creationId xmlns:a16="http://schemas.microsoft.com/office/drawing/2014/main" id="{CD369793-1B80-EE61-08EC-881BAE6FB720}"/>
              </a:ext>
            </a:extLst>
          </p:cNvPr>
          <p:cNvPicPr>
            <a:picLocks noChangeAspect="1"/>
          </p:cNvPicPr>
          <p:nvPr/>
        </p:nvPicPr>
        <p:blipFill>
          <a:blip r:embed="rId4"/>
          <a:stretch>
            <a:fillRect/>
          </a:stretch>
        </p:blipFill>
        <p:spPr>
          <a:xfrm>
            <a:off x="2972004" y="2773120"/>
            <a:ext cx="4124901" cy="3686689"/>
          </a:xfrm>
          <a:prstGeom prst="rect">
            <a:avLst/>
          </a:prstGeom>
        </p:spPr>
      </p:pic>
      <p:pic>
        <p:nvPicPr>
          <p:cNvPr id="13" name="Picture 12">
            <a:extLst>
              <a:ext uri="{FF2B5EF4-FFF2-40B4-BE49-F238E27FC236}">
                <a16:creationId xmlns:a16="http://schemas.microsoft.com/office/drawing/2014/main" id="{14987B1E-C93D-0295-EF93-DD5653669831}"/>
              </a:ext>
            </a:extLst>
          </p:cNvPr>
          <p:cNvPicPr>
            <a:picLocks noChangeAspect="1"/>
          </p:cNvPicPr>
          <p:nvPr/>
        </p:nvPicPr>
        <p:blipFill>
          <a:blip r:embed="rId5"/>
          <a:stretch>
            <a:fillRect/>
          </a:stretch>
        </p:blipFill>
        <p:spPr>
          <a:xfrm>
            <a:off x="3531768" y="3429000"/>
            <a:ext cx="8321761" cy="2690093"/>
          </a:xfrm>
          <a:prstGeom prst="rect">
            <a:avLst/>
          </a:prstGeom>
        </p:spPr>
      </p:pic>
    </p:spTree>
    <p:extLst>
      <p:ext uri="{BB962C8B-B14F-4D97-AF65-F5344CB8AC3E}">
        <p14:creationId xmlns:p14="http://schemas.microsoft.com/office/powerpoint/2010/main" val="300069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E64E9555351543BADC7D23ADAD7AC2" ma:contentTypeVersion="6" ma:contentTypeDescription="Create a new document." ma:contentTypeScope="" ma:versionID="8068eb5fe06007e2a19aa6122b2e57ad">
  <xsd:schema xmlns:xsd="http://www.w3.org/2001/XMLSchema" xmlns:xs="http://www.w3.org/2001/XMLSchema" xmlns:p="http://schemas.microsoft.com/office/2006/metadata/properties" xmlns:ns2="4838323d-c6b5-4f6b-a1c2-844bd821b3bb" xmlns:ns3="dc5f98ae-74b9-48af-907f-56a1660a36fc" targetNamespace="http://schemas.microsoft.com/office/2006/metadata/properties" ma:root="true" ma:fieldsID="df9deac95f506e8891ac6b0b23c8ac7e" ns2:_="" ns3:_="">
    <xsd:import namespace="4838323d-c6b5-4f6b-a1c2-844bd821b3bb"/>
    <xsd:import namespace="dc5f98ae-74b9-48af-907f-56a1660a36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8323d-c6b5-4f6b-a1c2-844bd821b3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5f98ae-74b9-48af-907f-56a1660a36f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5A7A82-221C-4A77-A7BA-C9579B3668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8323d-c6b5-4f6b-a1c2-844bd821b3bb"/>
    <ds:schemaRef ds:uri="dc5f98ae-74b9-48af-907f-56a1660a3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E3D1CD-B96C-47CC-8209-9D0A92098EC4}">
  <ds:schemaRefs>
    <ds:schemaRef ds:uri="http://schemas.microsoft.com/sharepoint/v3/contenttype/forms"/>
  </ds:schemaRefs>
</ds:datastoreItem>
</file>

<file path=customXml/itemProps3.xml><?xml version="1.0" encoding="utf-8"?>
<ds:datastoreItem xmlns:ds="http://schemas.openxmlformats.org/officeDocument/2006/customXml" ds:itemID="{BC3A39A4-3DCB-40EB-BDE1-E9FFA079909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2682</TotalTime>
  <Words>2500</Words>
  <Application>Microsoft Office PowerPoint</Application>
  <PresentationFormat>Widescreen</PresentationFormat>
  <Paragraphs>189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Open Sans</vt:lpstr>
      <vt:lpstr>Office Theme</vt:lpstr>
      <vt:lpstr>Visualizing Data:  Loading CDP data into ArcGIS Pro</vt:lpstr>
      <vt:lpstr>Why Visualize?</vt:lpstr>
      <vt:lpstr>Simple Steps to make a basic Choropleth Map </vt:lpstr>
      <vt:lpstr>1. Find your source data</vt:lpstr>
      <vt:lpstr>2. Preparing Data in Beyond 20/20</vt:lpstr>
      <vt:lpstr>3. Preparing Data in Excel</vt:lpstr>
      <vt:lpstr>4. Find your Geography in ArcGIS Pro</vt:lpstr>
      <vt:lpstr>5. Add the Census Data table to the project</vt:lpstr>
      <vt:lpstr>7. Join the Table to the Feature Layer</vt:lpstr>
      <vt:lpstr>8. Explore your Results!</vt:lpstr>
      <vt:lpstr>There’s So Much More to Explore!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Alona Topolnisky</dc:creator>
  <cp:lastModifiedBy>Graham Wilson</cp:lastModifiedBy>
  <cp:revision>141</cp:revision>
  <dcterms:created xsi:type="dcterms:W3CDTF">2020-01-16T14:10:15Z</dcterms:created>
  <dcterms:modified xsi:type="dcterms:W3CDTF">2025-12-10T03:08:35Z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0x01010086E64E9555351543BADC7D23ADAD7AC2</vt:lpwstr>
  </property>
</Properties>
</file>