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6681" autoAdjust="0"/>
  </p:normalViewPr>
  <p:slideViewPr>
    <p:cSldViewPr>
      <p:cViewPr>
        <p:scale>
          <a:sx n="120" d="100"/>
          <a:sy n="120" d="100"/>
        </p:scale>
        <p:origin x="65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F1604-BEA7-4D90-8E5D-EA4EA47C60F8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739D4-3B30-4897-9A0A-599C6B9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739D4-3B30-4897-9A0A-599C6B9ED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2808" y="441959"/>
            <a:ext cx="3561588" cy="216408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99633" y="438784"/>
            <a:ext cx="3568065" cy="2170430"/>
          </a:xfrm>
          <a:custGeom>
            <a:avLst/>
            <a:gdLst/>
            <a:ahLst/>
            <a:cxnLst/>
            <a:rect l="l" t="t" r="r" b="b"/>
            <a:pathLst>
              <a:path w="3568065" h="2170430">
                <a:moveTo>
                  <a:pt x="0" y="2170430"/>
                </a:moveTo>
                <a:lnTo>
                  <a:pt x="3567938" y="2170430"/>
                </a:lnTo>
                <a:lnTo>
                  <a:pt x="3567938" y="0"/>
                </a:lnTo>
                <a:lnTo>
                  <a:pt x="0" y="0"/>
                </a:lnTo>
                <a:lnTo>
                  <a:pt x="0" y="2170430"/>
                </a:lnTo>
                <a:close/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0936" y="0"/>
            <a:ext cx="4264660" cy="6858000"/>
          </a:xfrm>
          <a:custGeom>
            <a:avLst/>
            <a:gdLst/>
            <a:ahLst/>
            <a:cxnLst/>
            <a:rect l="l" t="t" r="r" b="b"/>
            <a:pathLst>
              <a:path w="4264660" h="6858000">
                <a:moveTo>
                  <a:pt x="4264152" y="0"/>
                </a:moveTo>
                <a:lnTo>
                  <a:pt x="0" y="0"/>
                </a:lnTo>
                <a:lnTo>
                  <a:pt x="0" y="6858000"/>
                </a:lnTo>
                <a:lnTo>
                  <a:pt x="4264152" y="6858000"/>
                </a:lnTo>
                <a:lnTo>
                  <a:pt x="4264152" y="0"/>
                </a:lnTo>
                <a:close/>
              </a:path>
            </a:pathLst>
          </a:custGeom>
          <a:solidFill>
            <a:srgbClr val="DFE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533525"/>
          </a:xfrm>
          <a:custGeom>
            <a:avLst/>
            <a:gdLst/>
            <a:ahLst/>
            <a:cxnLst/>
            <a:rect l="l" t="t" r="r" b="b"/>
            <a:pathLst>
              <a:path w="12192000" h="1533525">
                <a:moveTo>
                  <a:pt x="0" y="1533144"/>
                </a:moveTo>
                <a:lnTo>
                  <a:pt x="12192000" y="1533144"/>
                </a:lnTo>
                <a:lnTo>
                  <a:pt x="12192000" y="0"/>
                </a:lnTo>
                <a:lnTo>
                  <a:pt x="0" y="0"/>
                </a:lnTo>
                <a:lnTo>
                  <a:pt x="0" y="1533144"/>
                </a:lnTo>
                <a:close/>
              </a:path>
            </a:pathLst>
          </a:custGeom>
          <a:solidFill>
            <a:srgbClr val="DFE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10490"/>
            <a:ext cx="9994900" cy="1281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423" y="1961514"/>
            <a:ext cx="5562600" cy="360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august@communitydata.ca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nformation@communitydata.ca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rmation@communitydata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communitydata.ca/data/immigration-profile-dashboard-202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communitydata.ca/data/community-recovery-dashboard-version-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rmation@communitydat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chsoup.c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hyperlink" Target="https://communitydata.ca/content/interactive-infographics-and-dashboar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ableau.com/products/read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communitydata.ca/data?field_product_group_target_id%5B%5D=1784&amp;field_title_value&amp;field_years_within_data_value&amp;items_per_page=20" TargetMode="External"/><Relationship Id="rId4" Type="http://schemas.openxmlformats.org/officeDocument/2006/relationships/hyperlink" Target="https://communitydata.ca/content/interactive-infographics-and-dashboard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078" y="684022"/>
            <a:ext cx="3756025" cy="33782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sz="4000" b="1" spc="-95" dirty="0">
                <a:solidFill>
                  <a:srgbClr val="EC6850"/>
                </a:solidFill>
                <a:latin typeface="Arial"/>
                <a:cs typeface="Arial"/>
              </a:rPr>
              <a:t>Orientation</a:t>
            </a:r>
            <a:r>
              <a:rPr sz="4000" b="1" spc="-10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EC6850"/>
                </a:solidFill>
                <a:latin typeface="Arial"/>
                <a:cs typeface="Arial"/>
              </a:rPr>
              <a:t>to </a:t>
            </a:r>
            <a:r>
              <a:rPr sz="4000" b="1" spc="-10" dirty="0">
                <a:solidFill>
                  <a:srgbClr val="EC6850"/>
                </a:solidFill>
                <a:latin typeface="Arial"/>
                <a:cs typeface="Arial"/>
              </a:rPr>
              <a:t>the</a:t>
            </a:r>
            <a:r>
              <a:rPr sz="4000" b="1" spc="-25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000" b="1" spc="-60" dirty="0">
                <a:solidFill>
                  <a:srgbClr val="EC6850"/>
                </a:solidFill>
                <a:latin typeface="Arial"/>
                <a:cs typeface="Arial"/>
              </a:rPr>
              <a:t>Community </a:t>
            </a:r>
            <a:r>
              <a:rPr sz="4000" b="1" spc="-20" dirty="0">
                <a:solidFill>
                  <a:srgbClr val="EC6850"/>
                </a:solidFill>
                <a:latin typeface="Arial"/>
                <a:cs typeface="Arial"/>
              </a:rPr>
              <a:t>Data</a:t>
            </a:r>
            <a:r>
              <a:rPr sz="4000" b="1" spc="-24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EC6850"/>
                </a:solidFill>
                <a:latin typeface="Arial"/>
                <a:cs typeface="Arial"/>
              </a:rPr>
              <a:t>Program’s </a:t>
            </a:r>
            <a:r>
              <a:rPr sz="4000" b="1" spc="-35" dirty="0">
                <a:solidFill>
                  <a:srgbClr val="EC6850"/>
                </a:solidFill>
                <a:latin typeface="Arial"/>
                <a:cs typeface="Arial"/>
              </a:rPr>
              <a:t>Tableau </a:t>
            </a:r>
            <a:r>
              <a:rPr sz="4000" b="1" spc="-204" dirty="0">
                <a:solidFill>
                  <a:srgbClr val="EC6850"/>
                </a:solidFill>
                <a:latin typeface="Arial"/>
                <a:cs typeface="Arial"/>
              </a:rPr>
              <a:t>Infographics</a:t>
            </a:r>
            <a:r>
              <a:rPr sz="4000" b="1" spc="1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000" b="1" spc="-145" dirty="0">
                <a:solidFill>
                  <a:srgbClr val="EC6850"/>
                </a:solidFill>
                <a:latin typeface="Arial"/>
                <a:cs typeface="Arial"/>
              </a:rPr>
              <a:t>and </a:t>
            </a:r>
            <a:r>
              <a:rPr sz="4000" b="1" spc="-120" dirty="0">
                <a:solidFill>
                  <a:srgbClr val="EC6850"/>
                </a:solidFill>
                <a:latin typeface="Arial"/>
                <a:cs typeface="Arial"/>
              </a:rPr>
              <a:t>Dashboards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078" y="4860747"/>
            <a:ext cx="3843122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n-US" sz="2400" spc="-80" dirty="0">
                <a:solidFill>
                  <a:srgbClr val="585858"/>
                </a:solidFill>
                <a:latin typeface="Arial"/>
                <a:cs typeface="Arial"/>
              </a:rPr>
              <a:t>August Tensuda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8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august@communitydata.ca</a:t>
            </a:r>
            <a:endParaRPr lang="en-US" sz="1600" spc="-80" dirty="0">
              <a:solidFill>
                <a:srgbClr val="585858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585858"/>
                </a:solidFill>
                <a:latin typeface="Arial"/>
                <a:cs typeface="Arial"/>
                <a:hlinkClick r:id="rId4"/>
              </a:rPr>
              <a:t>information@communitydata.ca</a:t>
            </a:r>
            <a:r>
              <a:rPr lang="en-US" sz="16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94097" y="6111269"/>
            <a:ext cx="583490" cy="6461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89007" y="6208776"/>
            <a:ext cx="1699259" cy="50596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82514" y="937005"/>
            <a:ext cx="6386195" cy="4795520"/>
            <a:chOff x="5382514" y="937005"/>
            <a:chExt cx="6386195" cy="4795520"/>
          </a:xfrm>
        </p:grpSpPr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3732" y="943355"/>
              <a:ext cx="3238500" cy="25709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20557" y="940180"/>
              <a:ext cx="3244850" cy="2577465"/>
            </a:xfrm>
            <a:custGeom>
              <a:avLst/>
              <a:gdLst/>
              <a:ahLst/>
              <a:cxnLst/>
              <a:rect l="l" t="t" r="r" b="b"/>
              <a:pathLst>
                <a:path w="3244850" h="2577465">
                  <a:moveTo>
                    <a:pt x="0" y="2577338"/>
                  </a:moveTo>
                  <a:lnTo>
                    <a:pt x="3244850" y="2577338"/>
                  </a:lnTo>
                  <a:lnTo>
                    <a:pt x="3244850" y="0"/>
                  </a:lnTo>
                  <a:lnTo>
                    <a:pt x="0" y="0"/>
                  </a:lnTo>
                  <a:lnTo>
                    <a:pt x="0" y="2577338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88864" y="2500883"/>
              <a:ext cx="3326891" cy="2657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85689" y="2497708"/>
              <a:ext cx="3333750" cy="2664460"/>
            </a:xfrm>
            <a:custGeom>
              <a:avLst/>
              <a:gdLst/>
              <a:ahLst/>
              <a:cxnLst/>
              <a:rect l="l" t="t" r="r" b="b"/>
              <a:pathLst>
                <a:path w="3333750" h="2664460">
                  <a:moveTo>
                    <a:pt x="0" y="2664206"/>
                  </a:moveTo>
                  <a:lnTo>
                    <a:pt x="3333241" y="2664206"/>
                  </a:lnTo>
                  <a:lnTo>
                    <a:pt x="3333241" y="0"/>
                  </a:lnTo>
                  <a:lnTo>
                    <a:pt x="0" y="0"/>
                  </a:lnTo>
                  <a:lnTo>
                    <a:pt x="0" y="2664206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0124" y="3240023"/>
              <a:ext cx="3616452" cy="24856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46949" y="3236848"/>
              <a:ext cx="3623310" cy="2492375"/>
            </a:xfrm>
            <a:custGeom>
              <a:avLst/>
              <a:gdLst/>
              <a:ahLst/>
              <a:cxnLst/>
              <a:rect l="l" t="t" r="r" b="b"/>
              <a:pathLst>
                <a:path w="3623309" h="2492375">
                  <a:moveTo>
                    <a:pt x="0" y="2491994"/>
                  </a:moveTo>
                  <a:lnTo>
                    <a:pt x="3622802" y="2491994"/>
                  </a:lnTo>
                  <a:lnTo>
                    <a:pt x="3622802" y="0"/>
                  </a:lnTo>
                  <a:lnTo>
                    <a:pt x="0" y="0"/>
                  </a:lnTo>
                  <a:lnTo>
                    <a:pt x="0" y="2491994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547" rIns="0" bIns="0" rtlCol="0">
            <a:spAutoFit/>
          </a:bodyPr>
          <a:lstStyle/>
          <a:p>
            <a:pPr marL="12700">
              <a:lnSpc>
                <a:spcPts val="4079"/>
              </a:lnSpc>
              <a:spcBef>
                <a:spcPts val="100"/>
              </a:spcBef>
            </a:pPr>
            <a:r>
              <a:rPr sz="3600" dirty="0"/>
              <a:t>How</a:t>
            </a:r>
            <a:r>
              <a:rPr sz="3600" spc="-95" dirty="0"/>
              <a:t> </a:t>
            </a:r>
            <a:r>
              <a:rPr sz="3600" dirty="0"/>
              <a:t>to</a:t>
            </a:r>
            <a:r>
              <a:rPr sz="3600" spc="-95" dirty="0"/>
              <a:t> </a:t>
            </a:r>
            <a:r>
              <a:rPr sz="3600" spc="-254" dirty="0"/>
              <a:t>use</a:t>
            </a:r>
            <a:r>
              <a:rPr sz="3600" spc="-85" dirty="0"/>
              <a:t> CDP</a:t>
            </a:r>
            <a:r>
              <a:rPr sz="3600" spc="-95" dirty="0"/>
              <a:t> </a:t>
            </a:r>
            <a:r>
              <a:rPr sz="3600" spc="-160" dirty="0"/>
              <a:t>Tableau</a:t>
            </a:r>
            <a:r>
              <a:rPr sz="3600" spc="-80" dirty="0"/>
              <a:t> </a:t>
            </a:r>
            <a:r>
              <a:rPr sz="3600" spc="-165" dirty="0"/>
              <a:t>Dashboards</a:t>
            </a:r>
            <a:endParaRPr sz="3600"/>
          </a:p>
          <a:p>
            <a:pPr marL="12700">
              <a:lnSpc>
                <a:spcPts val="4560"/>
              </a:lnSpc>
            </a:pPr>
            <a:r>
              <a:rPr b="0" spc="-30" dirty="0">
                <a:solidFill>
                  <a:srgbClr val="EC6850"/>
                </a:solidFill>
                <a:latin typeface="Arial"/>
                <a:cs typeface="Arial"/>
              </a:rPr>
              <a:t>Using</a:t>
            </a:r>
            <a:r>
              <a:rPr b="0" spc="-20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EC6850"/>
                </a:solidFill>
                <a:latin typeface="Arial"/>
                <a:cs typeface="Arial"/>
              </a:rPr>
              <a:t>Tableau</a:t>
            </a:r>
            <a:r>
              <a:rPr b="0" spc="-19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EC6850"/>
                </a:solidFill>
                <a:latin typeface="Arial"/>
                <a:cs typeface="Arial"/>
              </a:rPr>
              <a:t>dashboards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878" y="1754036"/>
            <a:ext cx="7766050" cy="37096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925"/>
              </a:spcBef>
              <a:buChar char="•"/>
              <a:tabLst>
                <a:tab pos="269240" algn="l"/>
              </a:tabLst>
            </a:pP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instructions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vary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dashboard</a:t>
            </a:r>
            <a:endParaRPr sz="2800" dirty="0">
              <a:latin typeface="Arial"/>
              <a:cs typeface="Arial"/>
            </a:endParaRPr>
          </a:p>
          <a:p>
            <a:pPr marL="268605" marR="5080" indent="-256540">
              <a:lnSpc>
                <a:spcPts val="2690"/>
              </a:lnSpc>
              <a:spcBef>
                <a:spcPts val="1475"/>
              </a:spcBef>
              <a:buChar char="•"/>
              <a:tabLst>
                <a:tab pos="269875" algn="l"/>
              </a:tabLst>
            </a:pPr>
            <a:r>
              <a:rPr sz="2800" spc="-80" dirty="0">
                <a:latin typeface="Arial"/>
                <a:cs typeface="Arial"/>
              </a:rPr>
              <a:t>Dashboards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contain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instruction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and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are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designed 	</a:t>
            </a:r>
            <a:r>
              <a:rPr sz="2800" spc="8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intuitive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use</a:t>
            </a:r>
            <a:endParaRPr sz="2800" dirty="0">
              <a:latin typeface="Arial"/>
              <a:cs typeface="Arial"/>
            </a:endParaRPr>
          </a:p>
          <a:p>
            <a:pPr marL="269240" indent="-256540">
              <a:lnSpc>
                <a:spcPct val="100000"/>
              </a:lnSpc>
              <a:spcBef>
                <a:spcPts val="850"/>
              </a:spcBef>
              <a:buChar char="•"/>
              <a:tabLst>
                <a:tab pos="269240" algn="l"/>
              </a:tabLst>
            </a:pPr>
            <a:r>
              <a:rPr sz="2800" spc="-75" dirty="0">
                <a:latin typeface="Arial"/>
                <a:cs typeface="Arial"/>
              </a:rPr>
              <a:t>Select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geographies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and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apply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filters</a:t>
            </a:r>
            <a:endParaRPr sz="2800" dirty="0">
              <a:latin typeface="Arial"/>
              <a:cs typeface="Arial"/>
            </a:endParaRPr>
          </a:p>
          <a:p>
            <a:pPr marL="268605" marR="387350" indent="-256540">
              <a:lnSpc>
                <a:spcPts val="2690"/>
              </a:lnSpc>
              <a:spcBef>
                <a:spcPts val="1475"/>
              </a:spcBef>
              <a:buChar char="•"/>
              <a:tabLst>
                <a:tab pos="269875" algn="l"/>
              </a:tabLst>
            </a:pPr>
            <a:r>
              <a:rPr sz="2800" dirty="0">
                <a:latin typeface="Arial"/>
                <a:cs typeface="Arial"/>
              </a:rPr>
              <a:t>Most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dashboards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contain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welcome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page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	</a:t>
            </a:r>
            <a:r>
              <a:rPr sz="2800" spc="-40" dirty="0">
                <a:latin typeface="Arial"/>
                <a:cs typeface="Arial"/>
              </a:rPr>
              <a:t>links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to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data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sources</a:t>
            </a:r>
            <a:endParaRPr sz="2800" dirty="0">
              <a:latin typeface="Arial"/>
              <a:cs typeface="Arial"/>
            </a:endParaRPr>
          </a:p>
          <a:p>
            <a:pPr marL="268605" marR="1155065" indent="-256540">
              <a:lnSpc>
                <a:spcPts val="2690"/>
              </a:lnSpc>
              <a:spcBef>
                <a:spcPts val="1500"/>
              </a:spcBef>
              <a:buChar char="•"/>
              <a:tabLst>
                <a:tab pos="269875" algn="l"/>
              </a:tabLst>
            </a:pPr>
            <a:r>
              <a:rPr sz="2800" spc="60" dirty="0">
                <a:latin typeface="Arial"/>
                <a:cs typeface="Arial"/>
              </a:rPr>
              <a:t>If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have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specific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questions,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email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us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at 	</a:t>
            </a:r>
            <a:r>
              <a:rPr sz="2800" spc="-20" dirty="0">
                <a:latin typeface="Arial"/>
                <a:cs typeface="Arial"/>
                <a:hlinkClick r:id="rId2"/>
              </a:rPr>
              <a:t>information@communitydata.ca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619490" y="1901698"/>
            <a:ext cx="3309620" cy="1808480"/>
            <a:chOff x="8619490" y="1901698"/>
            <a:chExt cx="3309620" cy="1808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840" y="1908048"/>
              <a:ext cx="3296411" cy="17952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22665" y="1904873"/>
              <a:ext cx="3303270" cy="1802130"/>
            </a:xfrm>
            <a:custGeom>
              <a:avLst/>
              <a:gdLst/>
              <a:ahLst/>
              <a:cxnLst/>
              <a:rect l="l" t="t" r="r" b="b"/>
              <a:pathLst>
                <a:path w="3303270" h="1802129">
                  <a:moveTo>
                    <a:pt x="0" y="1801621"/>
                  </a:moveTo>
                  <a:lnTo>
                    <a:pt x="3302761" y="1801621"/>
                  </a:lnTo>
                  <a:lnTo>
                    <a:pt x="3302761" y="0"/>
                  </a:lnTo>
                  <a:lnTo>
                    <a:pt x="0" y="0"/>
                  </a:lnTo>
                  <a:lnTo>
                    <a:pt x="0" y="180162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006585" y="4038346"/>
            <a:ext cx="2534920" cy="2015489"/>
            <a:chOff x="9006585" y="4038346"/>
            <a:chExt cx="2534920" cy="2015489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9135" y="4077771"/>
              <a:ext cx="2362890" cy="19694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09760" y="4041521"/>
              <a:ext cx="2528570" cy="2009139"/>
            </a:xfrm>
            <a:custGeom>
              <a:avLst/>
              <a:gdLst/>
              <a:ahLst/>
              <a:cxnLst/>
              <a:rect l="l" t="t" r="r" b="b"/>
              <a:pathLst>
                <a:path w="2528570" h="2009139">
                  <a:moveTo>
                    <a:pt x="0" y="2008885"/>
                  </a:moveTo>
                  <a:lnTo>
                    <a:pt x="2528570" y="2008885"/>
                  </a:lnTo>
                  <a:lnTo>
                    <a:pt x="2528570" y="0"/>
                  </a:lnTo>
                  <a:lnTo>
                    <a:pt x="0" y="0"/>
                  </a:lnTo>
                  <a:lnTo>
                    <a:pt x="0" y="2008885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>
                <a:solidFill>
                  <a:srgbClr val="EC6850"/>
                </a:solidFill>
              </a:rPr>
              <a:t>Demo:</a:t>
            </a:r>
            <a:r>
              <a:rPr spc="-90" dirty="0">
                <a:solidFill>
                  <a:srgbClr val="EC6850"/>
                </a:solidFill>
              </a:rPr>
              <a:t> </a:t>
            </a:r>
            <a:r>
              <a:rPr spc="-150" dirty="0">
                <a:solidFill>
                  <a:srgbClr val="EC6850"/>
                </a:solidFill>
              </a:rPr>
              <a:t>Immigration</a:t>
            </a:r>
            <a:r>
              <a:rPr spc="-80" dirty="0">
                <a:solidFill>
                  <a:srgbClr val="EC6850"/>
                </a:solidFill>
              </a:rPr>
              <a:t> </a:t>
            </a:r>
            <a:r>
              <a:rPr spc="-120" dirty="0">
                <a:solidFill>
                  <a:srgbClr val="EC6850"/>
                </a:solidFill>
              </a:rPr>
              <a:t>Profile</a:t>
            </a:r>
            <a:r>
              <a:rPr spc="-85" dirty="0">
                <a:solidFill>
                  <a:srgbClr val="EC6850"/>
                </a:solidFill>
              </a:rPr>
              <a:t> </a:t>
            </a:r>
            <a:r>
              <a:rPr spc="-195" dirty="0">
                <a:solidFill>
                  <a:srgbClr val="EC6850"/>
                </a:solidFill>
              </a:rPr>
              <a:t>Dashboard,</a:t>
            </a:r>
            <a:r>
              <a:rPr spc="-80" dirty="0">
                <a:solidFill>
                  <a:srgbClr val="EC6850"/>
                </a:solidFill>
              </a:rPr>
              <a:t> </a:t>
            </a:r>
            <a:r>
              <a:rPr spc="65" dirty="0">
                <a:solidFill>
                  <a:srgbClr val="EC6850"/>
                </a:solidFill>
              </a:rPr>
              <a:t>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99716"/>
            <a:ext cx="4657090" cy="1942464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1260"/>
              </a:spcBef>
              <a:buChar char="•"/>
              <a:tabLst>
                <a:tab pos="269240" algn="l"/>
              </a:tabLst>
            </a:pPr>
            <a:r>
              <a:rPr sz="2800" spc="-30" dirty="0">
                <a:latin typeface="Arial"/>
                <a:cs typeface="Arial"/>
              </a:rPr>
              <a:t>Infographic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style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dashboard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90000"/>
              </a:lnSpc>
              <a:spcBef>
                <a:spcPts val="1500"/>
              </a:spcBef>
              <a:buChar char="•"/>
              <a:tabLst>
                <a:tab pos="270510" algn="l"/>
              </a:tabLst>
            </a:pPr>
            <a:r>
              <a:rPr sz="2800" spc="-75" dirty="0">
                <a:latin typeface="Arial"/>
                <a:cs typeface="Arial"/>
              </a:rPr>
              <a:t>Displays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immigration-</a:t>
            </a:r>
            <a:r>
              <a:rPr sz="2800" spc="-10" dirty="0">
                <a:latin typeface="Arial"/>
                <a:cs typeface="Arial"/>
              </a:rPr>
              <a:t>related 	</a:t>
            </a:r>
            <a:r>
              <a:rPr sz="2800" spc="-85" dirty="0">
                <a:latin typeface="Arial"/>
                <a:cs typeface="Arial"/>
              </a:rPr>
              <a:t>variables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65" dirty="0">
                <a:latin typeface="Arial"/>
                <a:cs typeface="Arial"/>
              </a:rPr>
              <a:t>for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selected 	community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135370" y="2220214"/>
            <a:ext cx="5269230" cy="3516629"/>
            <a:chOff x="6135370" y="2220214"/>
            <a:chExt cx="5269230" cy="3516629"/>
          </a:xfrm>
        </p:grpSpPr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0018" y="2226564"/>
              <a:ext cx="5237977" cy="3503676"/>
            </a:xfrm>
            <a:prstGeom prst="rect">
              <a:avLst/>
            </a:prstGeom>
          </p:spPr>
        </p:pic>
        <p:sp>
          <p:nvSpPr>
            <p:cNvPr id="8" name="object 8">
              <a:hlinkClick r:id="rId4"/>
            </p:cNvPr>
            <p:cNvSpPr/>
            <p:nvPr/>
          </p:nvSpPr>
          <p:spPr>
            <a:xfrm>
              <a:off x="6138545" y="2223389"/>
              <a:ext cx="5262880" cy="3510279"/>
            </a:xfrm>
            <a:custGeom>
              <a:avLst/>
              <a:gdLst/>
              <a:ahLst/>
              <a:cxnLst/>
              <a:rect l="l" t="t" r="r" b="b"/>
              <a:pathLst>
                <a:path w="5262880" h="3510279">
                  <a:moveTo>
                    <a:pt x="0" y="3510026"/>
                  </a:moveTo>
                  <a:lnTo>
                    <a:pt x="5262626" y="3510026"/>
                  </a:lnTo>
                  <a:lnTo>
                    <a:pt x="5262626" y="0"/>
                  </a:lnTo>
                  <a:lnTo>
                    <a:pt x="0" y="0"/>
                  </a:lnTo>
                  <a:lnTo>
                    <a:pt x="0" y="351002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>
                <a:solidFill>
                  <a:srgbClr val="EC6850"/>
                </a:solidFill>
              </a:rPr>
              <a:t>Demo:</a:t>
            </a:r>
            <a:r>
              <a:rPr spc="-90" dirty="0">
                <a:solidFill>
                  <a:srgbClr val="EC6850"/>
                </a:solidFill>
              </a:rPr>
              <a:t> </a:t>
            </a:r>
            <a:r>
              <a:rPr spc="-175" dirty="0">
                <a:solidFill>
                  <a:srgbClr val="EC6850"/>
                </a:solidFill>
              </a:rPr>
              <a:t>Community</a:t>
            </a:r>
            <a:r>
              <a:rPr spc="-70" dirty="0">
                <a:solidFill>
                  <a:srgbClr val="EC6850"/>
                </a:solidFill>
              </a:rPr>
              <a:t> </a:t>
            </a:r>
            <a:r>
              <a:rPr spc="-180" dirty="0">
                <a:solidFill>
                  <a:srgbClr val="EC6850"/>
                </a:solidFill>
              </a:rPr>
              <a:t>Recovery</a:t>
            </a:r>
            <a:r>
              <a:rPr spc="-75" dirty="0">
                <a:solidFill>
                  <a:srgbClr val="EC6850"/>
                </a:solidFill>
              </a:rPr>
              <a:t> </a:t>
            </a:r>
            <a:r>
              <a:rPr spc="-190" dirty="0">
                <a:solidFill>
                  <a:srgbClr val="EC6850"/>
                </a:solidFill>
              </a:rPr>
              <a:t>Dashboard</a:t>
            </a:r>
            <a:r>
              <a:rPr spc="-75" dirty="0">
                <a:solidFill>
                  <a:srgbClr val="EC6850"/>
                </a:solidFill>
              </a:rPr>
              <a:t> </a:t>
            </a:r>
            <a:r>
              <a:rPr spc="45" dirty="0">
                <a:solidFill>
                  <a:srgbClr val="EC6850"/>
                </a:solidFill>
              </a:rPr>
              <a:t>V4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99716"/>
            <a:ext cx="5001260" cy="290131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1260"/>
              </a:spcBef>
              <a:buChar char="•"/>
              <a:tabLst>
                <a:tab pos="269240" algn="l"/>
              </a:tabLst>
            </a:pPr>
            <a:r>
              <a:rPr sz="2800" spc="-75" dirty="0">
                <a:latin typeface="Arial"/>
                <a:cs typeface="Arial"/>
              </a:rPr>
              <a:t>Themed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dashboard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ct val="90000"/>
              </a:lnSpc>
              <a:spcBef>
                <a:spcPts val="1500"/>
              </a:spcBef>
              <a:buChar char="•"/>
              <a:tabLst>
                <a:tab pos="270510" algn="l"/>
              </a:tabLst>
            </a:pPr>
            <a:r>
              <a:rPr sz="2800" spc="-10" dirty="0">
                <a:latin typeface="Arial"/>
                <a:cs typeface="Arial"/>
              </a:rPr>
              <a:t>Interactive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mapping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charts 	</a:t>
            </a:r>
            <a:r>
              <a:rPr sz="2800" spc="65" dirty="0">
                <a:latin typeface="Arial"/>
                <a:cs typeface="Arial"/>
              </a:rPr>
              <a:t>for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comparison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across 	geographies</a:t>
            </a:r>
            <a:endParaRPr sz="2800">
              <a:latin typeface="Arial"/>
              <a:cs typeface="Arial"/>
            </a:endParaRPr>
          </a:p>
          <a:p>
            <a:pPr marL="268605" marR="621665" indent="-256540">
              <a:lnSpc>
                <a:spcPts val="3020"/>
              </a:lnSpc>
              <a:spcBef>
                <a:spcPts val="1550"/>
              </a:spcBef>
              <a:buChar char="•"/>
              <a:tabLst>
                <a:tab pos="270510" algn="l"/>
              </a:tabLst>
            </a:pPr>
            <a:r>
              <a:rPr sz="2800" spc="-20" dirty="0">
                <a:latin typeface="Arial"/>
                <a:cs typeface="Arial"/>
              </a:rPr>
              <a:t>Filters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60" dirty="0">
                <a:latin typeface="Arial"/>
                <a:cs typeface="Arial"/>
              </a:rPr>
              <a:t>for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selecting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data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55" dirty="0">
                <a:latin typeface="Arial"/>
                <a:cs typeface="Arial"/>
              </a:rPr>
              <a:t>to 	</a:t>
            </a:r>
            <a:r>
              <a:rPr sz="2800" spc="-10" dirty="0">
                <a:latin typeface="Arial"/>
                <a:cs typeface="Arial"/>
              </a:rPr>
              <a:t>display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98082" y="2323845"/>
            <a:ext cx="4782820" cy="3272790"/>
            <a:chOff x="6498082" y="2323845"/>
            <a:chExt cx="4782820" cy="3272790"/>
          </a:xfrm>
        </p:grpSpPr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4432" y="2330195"/>
              <a:ext cx="4770120" cy="3259835"/>
            </a:xfrm>
            <a:prstGeom prst="rect">
              <a:avLst/>
            </a:prstGeom>
          </p:spPr>
        </p:pic>
        <p:sp>
          <p:nvSpPr>
            <p:cNvPr id="8" name="object 8">
              <a:hlinkClick r:id="rId4"/>
            </p:cNvPr>
            <p:cNvSpPr/>
            <p:nvPr/>
          </p:nvSpPr>
          <p:spPr>
            <a:xfrm>
              <a:off x="6501257" y="2327020"/>
              <a:ext cx="4776470" cy="3266440"/>
            </a:xfrm>
            <a:custGeom>
              <a:avLst/>
              <a:gdLst/>
              <a:ahLst/>
              <a:cxnLst/>
              <a:rect l="l" t="t" r="r" b="b"/>
              <a:pathLst>
                <a:path w="4776470" h="3266440">
                  <a:moveTo>
                    <a:pt x="0" y="3266185"/>
                  </a:moveTo>
                  <a:lnTo>
                    <a:pt x="4776470" y="3266185"/>
                  </a:lnTo>
                  <a:lnTo>
                    <a:pt x="4776470" y="0"/>
                  </a:lnTo>
                  <a:lnTo>
                    <a:pt x="0" y="0"/>
                  </a:lnTo>
                  <a:lnTo>
                    <a:pt x="0" y="326618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0490"/>
            <a:ext cx="9994900" cy="791114"/>
          </a:xfrm>
          <a:prstGeom prst="rect">
            <a:avLst/>
          </a:prstGeom>
        </p:spPr>
        <p:txBody>
          <a:bodyPr vert="horz" wrap="square" lIns="0" tIns="288163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35" dirty="0">
                <a:solidFill>
                  <a:srgbClr val="EC6850"/>
                </a:solidFill>
              </a:rPr>
              <a:t>Demo:</a:t>
            </a:r>
            <a:r>
              <a:rPr sz="3600" spc="-85" dirty="0">
                <a:solidFill>
                  <a:srgbClr val="EC6850"/>
                </a:solidFill>
              </a:rPr>
              <a:t> </a:t>
            </a:r>
            <a:r>
              <a:rPr lang="en-US" sz="3600" spc="-270" dirty="0" err="1">
                <a:solidFill>
                  <a:srgbClr val="EC6850"/>
                </a:solidFill>
              </a:rPr>
              <a:t>Taxfiler</a:t>
            </a:r>
            <a:r>
              <a:rPr lang="en-US" sz="3600" spc="-270" dirty="0">
                <a:solidFill>
                  <a:srgbClr val="EC6850"/>
                </a:solidFill>
              </a:rPr>
              <a:t> F-01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971800"/>
            <a:ext cx="4550410" cy="179279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88265" indent="-256540">
              <a:lnSpc>
                <a:spcPts val="3020"/>
              </a:lnSpc>
              <a:spcBef>
                <a:spcPts val="480"/>
              </a:spcBef>
              <a:buChar char="•"/>
              <a:tabLst>
                <a:tab pos="270510" algn="l"/>
              </a:tabLst>
            </a:pPr>
            <a:r>
              <a:rPr sz="2800" spc="-30" dirty="0">
                <a:latin typeface="Arial"/>
                <a:cs typeface="Arial"/>
              </a:rPr>
              <a:t>Infographic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dashboard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40" dirty="0">
                <a:latin typeface="Arial"/>
                <a:cs typeface="Arial"/>
              </a:rPr>
              <a:t>with 	</a:t>
            </a:r>
            <a:r>
              <a:rPr sz="2800" dirty="0">
                <a:latin typeface="Arial"/>
                <a:cs typeface="Arial"/>
              </a:rPr>
              <a:t>interactive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mapping</a:t>
            </a:r>
            <a:endParaRPr sz="2800" dirty="0">
              <a:latin typeface="Arial"/>
              <a:cs typeface="Arial"/>
            </a:endParaRPr>
          </a:p>
          <a:p>
            <a:pPr marL="268605" marR="491490" indent="-256540">
              <a:lnSpc>
                <a:spcPts val="3020"/>
              </a:lnSpc>
              <a:spcBef>
                <a:spcPts val="1510"/>
              </a:spcBef>
              <a:buChar char="•"/>
              <a:tabLst>
                <a:tab pos="270510" algn="l"/>
              </a:tabLst>
            </a:pPr>
            <a:r>
              <a:rPr sz="2800" spc="-65" dirty="0">
                <a:latin typeface="Arial"/>
                <a:cs typeface="Arial"/>
              </a:rPr>
              <a:t>Displays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data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2019-2022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6143B71-5540-AE1C-CC48-43A07183A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3" y="1848899"/>
            <a:ext cx="475411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4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9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-280" dirty="0"/>
              <a:t>use</a:t>
            </a:r>
            <a:r>
              <a:rPr spc="-100" dirty="0"/>
              <a:t> </a:t>
            </a:r>
            <a:r>
              <a:rPr spc="-90" dirty="0"/>
              <a:t>CDP</a:t>
            </a:r>
            <a:r>
              <a:rPr spc="-105" dirty="0"/>
              <a:t> </a:t>
            </a:r>
            <a:r>
              <a:rPr spc="-175" dirty="0"/>
              <a:t>Tableau</a:t>
            </a:r>
            <a:r>
              <a:rPr spc="-85" dirty="0"/>
              <a:t> </a:t>
            </a:r>
            <a:r>
              <a:rPr spc="-190" dirty="0"/>
              <a:t>Dashboards</a:t>
            </a:r>
          </a:p>
          <a:p>
            <a:pPr marL="12700">
              <a:lnSpc>
                <a:spcPts val="4900"/>
              </a:lnSpc>
            </a:pPr>
            <a:r>
              <a:rPr sz="4300" b="0" spc="-25" dirty="0">
                <a:solidFill>
                  <a:srgbClr val="EC6850"/>
                </a:solidFill>
                <a:latin typeface="Arial"/>
                <a:cs typeface="Arial"/>
              </a:rPr>
              <a:t>Common</a:t>
            </a:r>
            <a:r>
              <a:rPr sz="4300" b="0" spc="-27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20" dirty="0">
                <a:solidFill>
                  <a:srgbClr val="EC6850"/>
                </a:solidFill>
                <a:latin typeface="Arial"/>
                <a:cs typeface="Arial"/>
              </a:rPr>
              <a:t>questions</a:t>
            </a:r>
            <a:r>
              <a:rPr sz="4300" b="0" spc="-229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45" dirty="0">
                <a:solidFill>
                  <a:srgbClr val="EC6850"/>
                </a:solidFill>
                <a:latin typeface="Arial"/>
                <a:cs typeface="Arial"/>
              </a:rPr>
              <a:t>and</a:t>
            </a:r>
            <a:r>
              <a:rPr sz="4300" b="0" spc="-25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10" dirty="0">
                <a:solidFill>
                  <a:srgbClr val="EC6850"/>
                </a:solidFill>
                <a:latin typeface="Arial"/>
                <a:cs typeface="Arial"/>
              </a:rPr>
              <a:t>issues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423" y="1842391"/>
            <a:ext cx="7799070" cy="42652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695"/>
              </a:spcBef>
              <a:buChar char="•"/>
              <a:tabLst>
                <a:tab pos="269240" algn="l"/>
              </a:tabLst>
            </a:pPr>
            <a:r>
              <a:rPr sz="2800" dirty="0">
                <a:latin typeface="Arial"/>
                <a:cs typeface="Arial"/>
              </a:rPr>
              <a:t>Text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dashboards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appears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50" dirty="0">
                <a:latin typeface="Arial"/>
                <a:cs typeface="Arial"/>
              </a:rPr>
              <a:t>too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large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cut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off</a:t>
            </a:r>
            <a:endParaRPr sz="2800">
              <a:latin typeface="Arial"/>
              <a:cs typeface="Arial"/>
            </a:endParaRPr>
          </a:p>
          <a:p>
            <a:pPr marL="727075" lvl="1" indent="-257175">
              <a:lnSpc>
                <a:spcPts val="2375"/>
              </a:lnSpc>
              <a:spcBef>
                <a:spcPts val="470"/>
              </a:spcBef>
              <a:buChar char="•"/>
              <a:tabLst>
                <a:tab pos="727075" algn="l"/>
              </a:tabLst>
            </a:pPr>
            <a:r>
              <a:rPr sz="2200" dirty="0">
                <a:latin typeface="Arial"/>
                <a:cs typeface="Arial"/>
              </a:rPr>
              <a:t>Adjust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scaling </a:t>
            </a:r>
            <a:r>
              <a:rPr sz="2200" dirty="0">
                <a:latin typeface="Arial"/>
                <a:cs typeface="Arial"/>
              </a:rPr>
              <a:t>setting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60" dirty="0">
                <a:latin typeface="Arial"/>
                <a:cs typeface="Arial"/>
              </a:rPr>
              <a:t>to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“100%”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when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using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Tableau</a:t>
            </a:r>
            <a:endParaRPr sz="2200">
              <a:latin typeface="Arial"/>
              <a:cs typeface="Arial"/>
            </a:endParaRPr>
          </a:p>
          <a:p>
            <a:pPr marL="727710">
              <a:lnSpc>
                <a:spcPts val="2375"/>
              </a:lnSpc>
            </a:pPr>
            <a:r>
              <a:rPr sz="2200" spc="-10" dirty="0">
                <a:latin typeface="Arial"/>
                <a:cs typeface="Arial"/>
              </a:rPr>
              <a:t>Reader</a:t>
            </a:r>
            <a:endParaRPr sz="2200">
              <a:latin typeface="Arial"/>
              <a:cs typeface="Arial"/>
            </a:endParaRPr>
          </a:p>
          <a:p>
            <a:pPr marL="1184275" marR="670560" lvl="2" indent="-257810">
              <a:lnSpc>
                <a:spcPts val="1920"/>
              </a:lnSpc>
              <a:spcBef>
                <a:spcPts val="975"/>
              </a:spcBef>
              <a:buChar char="•"/>
              <a:tabLst>
                <a:tab pos="1184275" algn="l"/>
              </a:tabLst>
            </a:pPr>
            <a:r>
              <a:rPr sz="2000" spc="-10" dirty="0">
                <a:latin typeface="Arial"/>
                <a:cs typeface="Arial"/>
              </a:rPr>
              <a:t>Found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Windows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“Display”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settings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under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“Scale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Layout”</a:t>
            </a:r>
            <a:endParaRPr sz="2000">
              <a:latin typeface="Arial"/>
              <a:cs typeface="Arial"/>
            </a:endParaRPr>
          </a:p>
          <a:p>
            <a:pPr marL="727710" marR="219075" lvl="1" indent="-257810">
              <a:lnSpc>
                <a:spcPct val="80000"/>
              </a:lnSpc>
              <a:spcBef>
                <a:spcPts val="1025"/>
              </a:spcBef>
              <a:buChar char="•"/>
              <a:tabLst>
                <a:tab pos="727710" algn="l"/>
              </a:tabLst>
            </a:pPr>
            <a:r>
              <a:rPr sz="2000" spc="-95" dirty="0">
                <a:latin typeface="Arial"/>
                <a:cs typeface="Arial"/>
              </a:rPr>
              <a:t>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some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cases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fixed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permanently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Tableau </a:t>
            </a:r>
            <a:r>
              <a:rPr sz="2000" spc="-90" dirty="0">
                <a:latin typeface="Arial"/>
                <a:cs typeface="Arial"/>
              </a:rPr>
              <a:t>Reader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Windows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properties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(right-</a:t>
            </a:r>
            <a:r>
              <a:rPr sz="2000" spc="-25" dirty="0">
                <a:latin typeface="Arial"/>
                <a:cs typeface="Arial"/>
              </a:rPr>
              <a:t>click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Tableau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Reader </a:t>
            </a:r>
            <a:r>
              <a:rPr sz="2000" dirty="0">
                <a:latin typeface="Arial"/>
                <a:cs typeface="Arial"/>
              </a:rPr>
              <a:t>shortcut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Windows</a:t>
            </a:r>
            <a:r>
              <a:rPr sz="2000" spc="-40" dirty="0">
                <a:latin typeface="Arial"/>
                <a:cs typeface="Arial"/>
              </a:rPr>
              <a:t> 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click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“Properties”)</a:t>
            </a:r>
            <a:endParaRPr sz="2000">
              <a:latin typeface="Arial"/>
              <a:cs typeface="Arial"/>
            </a:endParaRPr>
          </a:p>
          <a:p>
            <a:pPr marL="1184275" marR="324485" lvl="2" indent="-257810">
              <a:lnSpc>
                <a:spcPct val="80000"/>
              </a:lnSpc>
              <a:spcBef>
                <a:spcPts val="1000"/>
              </a:spcBef>
              <a:buChar char="•"/>
              <a:tabLst>
                <a:tab pos="1184275" algn="l"/>
              </a:tabLst>
            </a:pPr>
            <a:r>
              <a:rPr sz="2000" dirty="0">
                <a:latin typeface="Arial"/>
                <a:cs typeface="Arial"/>
              </a:rPr>
              <a:t>Go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“Compatibility”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“Change </a:t>
            </a:r>
            <a:r>
              <a:rPr sz="2000" spc="-20" dirty="0">
                <a:latin typeface="Arial"/>
                <a:cs typeface="Arial"/>
              </a:rPr>
              <a:t>high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DPI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settings”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then </a:t>
            </a:r>
            <a:r>
              <a:rPr sz="2000" spc="-45" dirty="0">
                <a:latin typeface="Arial"/>
                <a:cs typeface="Arial"/>
              </a:rPr>
              <a:t>checking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box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“Override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high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DPI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scaling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behavior”</a:t>
            </a:r>
            <a:endParaRPr sz="2000">
              <a:latin typeface="Arial"/>
              <a:cs typeface="Arial"/>
            </a:endParaRPr>
          </a:p>
          <a:p>
            <a:pPr marL="1184275" lvl="2" indent="-257175">
              <a:lnSpc>
                <a:spcPct val="100000"/>
              </a:lnSpc>
              <a:spcBef>
                <a:spcPts val="515"/>
              </a:spcBef>
              <a:buChar char="•"/>
              <a:tabLst>
                <a:tab pos="1184275" algn="l"/>
              </a:tabLst>
            </a:pPr>
            <a:r>
              <a:rPr sz="2000" spc="-60" dirty="0">
                <a:latin typeface="Arial"/>
                <a:cs typeface="Arial"/>
              </a:rPr>
              <a:t>Select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“System”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for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“Scaling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by:”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setting</a:t>
            </a:r>
            <a:endParaRPr sz="2000">
              <a:latin typeface="Arial"/>
              <a:cs typeface="Arial"/>
            </a:endParaRPr>
          </a:p>
          <a:p>
            <a:pPr marL="1184275" lvl="2" indent="-257175">
              <a:lnSpc>
                <a:spcPts val="2160"/>
              </a:lnSpc>
              <a:spcBef>
                <a:spcPts val="530"/>
              </a:spcBef>
              <a:buChar char="•"/>
              <a:tabLst>
                <a:tab pos="1184275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does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unchecking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“Override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DPI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scaling</a:t>
            </a:r>
            <a:endParaRPr sz="2000">
              <a:latin typeface="Arial"/>
              <a:cs typeface="Arial"/>
            </a:endParaRPr>
          </a:p>
          <a:p>
            <a:pPr marL="1184275">
              <a:lnSpc>
                <a:spcPts val="2160"/>
              </a:lnSpc>
            </a:pPr>
            <a:r>
              <a:rPr sz="2000" spc="-20" dirty="0">
                <a:latin typeface="Arial"/>
                <a:cs typeface="Arial"/>
              </a:rPr>
              <a:t>behavior”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return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everything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normal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073642" y="1834642"/>
            <a:ext cx="2605405" cy="1231900"/>
            <a:chOff x="9073642" y="1834642"/>
            <a:chExt cx="2605405" cy="12319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3129" y="1958979"/>
              <a:ext cx="2228316" cy="9733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76817" y="1837817"/>
              <a:ext cx="2599055" cy="1225550"/>
            </a:xfrm>
            <a:custGeom>
              <a:avLst/>
              <a:gdLst/>
              <a:ahLst/>
              <a:cxnLst/>
              <a:rect l="l" t="t" r="r" b="b"/>
              <a:pathLst>
                <a:path w="2599054" h="1225550">
                  <a:moveTo>
                    <a:pt x="0" y="1225550"/>
                  </a:moveTo>
                  <a:lnTo>
                    <a:pt x="2598674" y="1225550"/>
                  </a:lnTo>
                  <a:lnTo>
                    <a:pt x="2598674" y="0"/>
                  </a:lnTo>
                  <a:lnTo>
                    <a:pt x="0" y="0"/>
                  </a:lnTo>
                  <a:lnTo>
                    <a:pt x="0" y="122555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55126" y="3422650"/>
            <a:ext cx="3242310" cy="2816860"/>
            <a:chOff x="8755126" y="3422650"/>
            <a:chExt cx="3242310" cy="28168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3274" y="3502191"/>
              <a:ext cx="2950332" cy="2561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58301" y="3425825"/>
              <a:ext cx="3235960" cy="2810510"/>
            </a:xfrm>
            <a:custGeom>
              <a:avLst/>
              <a:gdLst/>
              <a:ahLst/>
              <a:cxnLst/>
              <a:rect l="l" t="t" r="r" b="b"/>
              <a:pathLst>
                <a:path w="3235959" h="2810510">
                  <a:moveTo>
                    <a:pt x="0" y="2810510"/>
                  </a:moveTo>
                  <a:lnTo>
                    <a:pt x="3235705" y="2810510"/>
                  </a:lnTo>
                  <a:lnTo>
                    <a:pt x="3235705" y="0"/>
                  </a:lnTo>
                  <a:lnTo>
                    <a:pt x="0" y="0"/>
                  </a:lnTo>
                  <a:lnTo>
                    <a:pt x="0" y="281051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4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9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-280" dirty="0"/>
              <a:t>use</a:t>
            </a:r>
            <a:r>
              <a:rPr spc="-100" dirty="0"/>
              <a:t> </a:t>
            </a:r>
            <a:r>
              <a:rPr spc="-90" dirty="0"/>
              <a:t>CDP</a:t>
            </a:r>
            <a:r>
              <a:rPr spc="-105" dirty="0"/>
              <a:t> </a:t>
            </a:r>
            <a:r>
              <a:rPr spc="-175" dirty="0"/>
              <a:t>Tableau</a:t>
            </a:r>
            <a:r>
              <a:rPr spc="-85" dirty="0"/>
              <a:t> </a:t>
            </a:r>
            <a:r>
              <a:rPr spc="-190" dirty="0"/>
              <a:t>Dashboards</a:t>
            </a:r>
          </a:p>
          <a:p>
            <a:pPr marL="12700">
              <a:lnSpc>
                <a:spcPts val="4900"/>
              </a:lnSpc>
            </a:pPr>
            <a:r>
              <a:rPr sz="4300" b="0" spc="-25" dirty="0">
                <a:solidFill>
                  <a:srgbClr val="EC6850"/>
                </a:solidFill>
                <a:latin typeface="Arial"/>
                <a:cs typeface="Arial"/>
              </a:rPr>
              <a:t>Common</a:t>
            </a:r>
            <a:r>
              <a:rPr sz="4300" b="0" spc="-27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20" dirty="0">
                <a:solidFill>
                  <a:srgbClr val="EC6850"/>
                </a:solidFill>
                <a:latin typeface="Arial"/>
                <a:cs typeface="Arial"/>
              </a:rPr>
              <a:t>questions</a:t>
            </a:r>
            <a:r>
              <a:rPr sz="4300" b="0" spc="-229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45" dirty="0">
                <a:solidFill>
                  <a:srgbClr val="EC6850"/>
                </a:solidFill>
                <a:latin typeface="Arial"/>
                <a:cs typeface="Arial"/>
              </a:rPr>
              <a:t>and</a:t>
            </a:r>
            <a:r>
              <a:rPr sz="4300" b="0" spc="-25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10" dirty="0">
                <a:solidFill>
                  <a:srgbClr val="EC6850"/>
                </a:solidFill>
                <a:latin typeface="Arial"/>
                <a:cs typeface="Arial"/>
              </a:rPr>
              <a:t>issues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423" y="1961514"/>
            <a:ext cx="5622925" cy="35858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marR="612140" indent="-256540" algn="just">
              <a:lnSpc>
                <a:spcPct val="90000"/>
              </a:lnSpc>
              <a:spcBef>
                <a:spcPts val="430"/>
              </a:spcBef>
              <a:buChar char="•"/>
              <a:tabLst>
                <a:tab pos="269875" algn="l"/>
              </a:tabLst>
            </a:pP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map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doesn’t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update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when 	</a:t>
            </a:r>
            <a:r>
              <a:rPr sz="2800" spc="-90" dirty="0">
                <a:latin typeface="Arial"/>
                <a:cs typeface="Arial"/>
              </a:rPr>
              <a:t>changing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provinces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levels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5" dirty="0">
                <a:latin typeface="Arial"/>
                <a:cs typeface="Arial"/>
              </a:rPr>
              <a:t>of 	</a:t>
            </a:r>
            <a:r>
              <a:rPr sz="2800" spc="-10" dirty="0">
                <a:latin typeface="Arial"/>
                <a:cs typeface="Arial"/>
              </a:rPr>
              <a:t>geography</a:t>
            </a:r>
            <a:endParaRPr sz="2800">
              <a:latin typeface="Arial"/>
              <a:cs typeface="Arial"/>
            </a:endParaRPr>
          </a:p>
          <a:p>
            <a:pPr marL="727710" marR="704850" lvl="1" indent="-257810">
              <a:lnSpc>
                <a:spcPts val="2380"/>
              </a:lnSpc>
              <a:spcBef>
                <a:spcPts val="1030"/>
              </a:spcBef>
              <a:buChar char="•"/>
              <a:tabLst>
                <a:tab pos="727710" algn="l"/>
              </a:tabLst>
            </a:pP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map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needs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60" dirty="0">
                <a:latin typeface="Arial"/>
                <a:cs typeface="Arial"/>
              </a:rPr>
              <a:t>to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“reset” </a:t>
            </a:r>
            <a:r>
              <a:rPr sz="2200" dirty="0">
                <a:latin typeface="Arial"/>
                <a:cs typeface="Arial"/>
              </a:rPr>
              <a:t>position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60" dirty="0">
                <a:latin typeface="Arial"/>
                <a:cs typeface="Arial"/>
              </a:rPr>
              <a:t>to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update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when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changing geographies</a:t>
            </a:r>
            <a:endParaRPr sz="2200">
              <a:latin typeface="Arial"/>
              <a:cs typeface="Arial"/>
            </a:endParaRPr>
          </a:p>
          <a:p>
            <a:pPr marL="727710" marR="5080" lvl="1" indent="-257810">
              <a:lnSpc>
                <a:spcPts val="2380"/>
              </a:lnSpc>
              <a:spcBef>
                <a:spcPts val="985"/>
              </a:spcBef>
              <a:buChar char="•"/>
              <a:tabLst>
                <a:tab pos="727710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have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moved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map,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press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“Reset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Map”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button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(pin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icon)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before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or </a:t>
            </a:r>
            <a:r>
              <a:rPr sz="2200" dirty="0">
                <a:latin typeface="Arial"/>
                <a:cs typeface="Arial"/>
              </a:rPr>
              <a:t>after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changing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geography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filters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zoom </a:t>
            </a:r>
            <a:r>
              <a:rPr sz="2200" spc="60" dirty="0">
                <a:latin typeface="Arial"/>
                <a:cs typeface="Arial"/>
              </a:rPr>
              <a:t>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new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geographies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automatically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072630" y="2326894"/>
            <a:ext cx="4371340" cy="2306320"/>
            <a:chOff x="7072630" y="2326894"/>
            <a:chExt cx="4371340" cy="23063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8980" y="2333244"/>
              <a:ext cx="4358639" cy="22936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75805" y="2330069"/>
              <a:ext cx="4364990" cy="2299970"/>
            </a:xfrm>
            <a:custGeom>
              <a:avLst/>
              <a:gdLst/>
              <a:ahLst/>
              <a:cxnLst/>
              <a:rect l="l" t="t" r="r" b="b"/>
              <a:pathLst>
                <a:path w="4364990" h="2299970">
                  <a:moveTo>
                    <a:pt x="0" y="2299969"/>
                  </a:moveTo>
                  <a:lnTo>
                    <a:pt x="4364989" y="2299969"/>
                  </a:lnTo>
                  <a:lnTo>
                    <a:pt x="4364989" y="0"/>
                  </a:lnTo>
                  <a:lnTo>
                    <a:pt x="0" y="0"/>
                  </a:lnTo>
                  <a:lnTo>
                    <a:pt x="0" y="229996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85404" y="3172968"/>
              <a:ext cx="192405" cy="182880"/>
            </a:xfrm>
            <a:custGeom>
              <a:avLst/>
              <a:gdLst/>
              <a:ahLst/>
              <a:cxnLst/>
              <a:rect l="l" t="t" r="r" b="b"/>
              <a:pathLst>
                <a:path w="192404" h="182879">
                  <a:moveTo>
                    <a:pt x="0" y="182879"/>
                  </a:moveTo>
                  <a:lnTo>
                    <a:pt x="192024" y="182879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8287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4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9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-280" dirty="0"/>
              <a:t>use</a:t>
            </a:r>
            <a:r>
              <a:rPr spc="-100" dirty="0"/>
              <a:t> </a:t>
            </a:r>
            <a:r>
              <a:rPr spc="-90" dirty="0"/>
              <a:t>CDP</a:t>
            </a:r>
            <a:r>
              <a:rPr spc="-105" dirty="0"/>
              <a:t> </a:t>
            </a:r>
            <a:r>
              <a:rPr spc="-175" dirty="0"/>
              <a:t>Tableau</a:t>
            </a:r>
            <a:r>
              <a:rPr spc="-85" dirty="0"/>
              <a:t> </a:t>
            </a:r>
            <a:r>
              <a:rPr spc="-190" dirty="0"/>
              <a:t>Dashboards</a:t>
            </a:r>
          </a:p>
          <a:p>
            <a:pPr marL="12700">
              <a:lnSpc>
                <a:spcPts val="4900"/>
              </a:lnSpc>
            </a:pPr>
            <a:r>
              <a:rPr sz="4300" b="0" spc="-25" dirty="0">
                <a:solidFill>
                  <a:srgbClr val="EC6850"/>
                </a:solidFill>
                <a:latin typeface="Arial"/>
                <a:cs typeface="Arial"/>
              </a:rPr>
              <a:t>Common</a:t>
            </a:r>
            <a:r>
              <a:rPr sz="4300" b="0" spc="-27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20" dirty="0">
                <a:solidFill>
                  <a:srgbClr val="EC6850"/>
                </a:solidFill>
                <a:latin typeface="Arial"/>
                <a:cs typeface="Arial"/>
              </a:rPr>
              <a:t>questions</a:t>
            </a:r>
            <a:r>
              <a:rPr sz="4300" b="0" spc="-229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45" dirty="0">
                <a:solidFill>
                  <a:srgbClr val="EC6850"/>
                </a:solidFill>
                <a:latin typeface="Arial"/>
                <a:cs typeface="Arial"/>
              </a:rPr>
              <a:t>and</a:t>
            </a:r>
            <a:r>
              <a:rPr sz="4300" b="0" spc="-25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4300" b="0" spc="-10" dirty="0">
                <a:solidFill>
                  <a:srgbClr val="EC6850"/>
                </a:solidFill>
                <a:latin typeface="Arial"/>
                <a:cs typeface="Arial"/>
              </a:rPr>
              <a:t>issues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133985" indent="-256540">
              <a:lnSpc>
                <a:spcPts val="3020"/>
              </a:lnSpc>
              <a:spcBef>
                <a:spcPts val="480"/>
              </a:spcBef>
              <a:buChar char="•"/>
              <a:tabLst>
                <a:tab pos="269875" algn="l"/>
              </a:tabLst>
            </a:pPr>
            <a:r>
              <a:rPr spc="-35" dirty="0"/>
              <a:t>The</a:t>
            </a:r>
            <a:r>
              <a:rPr spc="-145" dirty="0"/>
              <a:t> </a:t>
            </a:r>
            <a:r>
              <a:rPr spc="-80" dirty="0"/>
              <a:t>map</a:t>
            </a:r>
            <a:r>
              <a:rPr spc="-110" dirty="0"/>
              <a:t> </a:t>
            </a:r>
            <a:r>
              <a:rPr spc="-55" dirty="0"/>
              <a:t>display</a:t>
            </a:r>
            <a:r>
              <a:rPr spc="-125" dirty="0"/>
              <a:t> </a:t>
            </a:r>
            <a:r>
              <a:rPr spc="-100" dirty="0"/>
              <a:t>disappears</a:t>
            </a:r>
            <a:r>
              <a:rPr spc="-90" dirty="0"/>
              <a:t> </a:t>
            </a:r>
            <a:r>
              <a:rPr spc="-20" dirty="0"/>
              <a:t>when 	</a:t>
            </a:r>
            <a:r>
              <a:rPr spc="-90" dirty="0"/>
              <a:t>changing</a:t>
            </a:r>
            <a:r>
              <a:rPr spc="-85" dirty="0"/>
              <a:t> </a:t>
            </a:r>
            <a:r>
              <a:rPr spc="-60" dirty="0"/>
              <a:t>geography</a:t>
            </a:r>
            <a:r>
              <a:rPr spc="-80" dirty="0"/>
              <a:t> </a:t>
            </a:r>
            <a:r>
              <a:rPr spc="-10" dirty="0"/>
              <a:t>filters</a:t>
            </a:r>
          </a:p>
          <a:p>
            <a:pPr marL="727710" marR="5080" lvl="1" indent="-257810">
              <a:lnSpc>
                <a:spcPts val="2160"/>
              </a:lnSpc>
              <a:spcBef>
                <a:spcPts val="985"/>
              </a:spcBef>
              <a:buChar char="•"/>
              <a:tabLst>
                <a:tab pos="727710" algn="l"/>
              </a:tabLst>
            </a:pPr>
            <a:r>
              <a:rPr sz="2000" spc="-50" dirty="0">
                <a:latin typeface="Arial"/>
                <a:cs typeface="Arial"/>
              </a:rPr>
              <a:t>Set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“Select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region”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“Select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CD/CMA” </a:t>
            </a:r>
            <a:r>
              <a:rPr sz="2000" dirty="0">
                <a:latin typeface="Arial"/>
                <a:cs typeface="Arial"/>
              </a:rPr>
              <a:t>filters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“(All)”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click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“Click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all </a:t>
            </a:r>
            <a:r>
              <a:rPr sz="2000" spc="-55" dirty="0">
                <a:latin typeface="Arial"/>
                <a:cs typeface="Arial"/>
              </a:rPr>
              <a:t>values”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button)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geographies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should reappear</a:t>
            </a:r>
            <a:endParaRPr sz="2000">
              <a:latin typeface="Arial"/>
              <a:cs typeface="Arial"/>
            </a:endParaRPr>
          </a:p>
          <a:p>
            <a:pPr marL="1184275" marR="295275" lvl="2" indent="-257810">
              <a:lnSpc>
                <a:spcPct val="90100"/>
              </a:lnSpc>
              <a:spcBef>
                <a:spcPts val="955"/>
              </a:spcBef>
              <a:buChar char="•"/>
              <a:tabLst>
                <a:tab pos="118427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 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reappear,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10" dirty="0">
                <a:latin typeface="Arial"/>
                <a:cs typeface="Arial"/>
              </a:rPr>
              <a:t> “Select province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territory”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“(All)”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fix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issue</a:t>
            </a:r>
            <a:endParaRPr sz="1800">
              <a:latin typeface="Arial"/>
              <a:cs typeface="Arial"/>
            </a:endParaRPr>
          </a:p>
          <a:p>
            <a:pPr marL="727710" marR="59055" lvl="1" indent="-257810">
              <a:lnSpc>
                <a:spcPts val="2160"/>
              </a:lnSpc>
              <a:spcBef>
                <a:spcPts val="1045"/>
              </a:spcBef>
              <a:buChar char="•"/>
              <a:tabLst>
                <a:tab pos="727710" algn="l"/>
              </a:tabLst>
            </a:pPr>
            <a:r>
              <a:rPr sz="2000" spc="-55" dirty="0">
                <a:latin typeface="Arial"/>
                <a:cs typeface="Arial"/>
              </a:rPr>
              <a:t>This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happens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have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filtered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all </a:t>
            </a:r>
            <a:r>
              <a:rPr sz="2000" spc="-60" dirty="0">
                <a:latin typeface="Arial"/>
                <a:cs typeface="Arial"/>
              </a:rPr>
              <a:t>geographies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filter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selection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67602" y="1753870"/>
            <a:ext cx="3176905" cy="2061210"/>
            <a:chOff x="6467602" y="1753870"/>
            <a:chExt cx="3176905" cy="20612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3952" y="1760220"/>
              <a:ext cx="3163824" cy="20482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70777" y="1757045"/>
              <a:ext cx="3170555" cy="2054860"/>
            </a:xfrm>
            <a:custGeom>
              <a:avLst/>
              <a:gdLst/>
              <a:ahLst/>
              <a:cxnLst/>
              <a:rect l="l" t="t" r="r" b="b"/>
              <a:pathLst>
                <a:path w="3170554" h="2054860">
                  <a:moveTo>
                    <a:pt x="0" y="2054605"/>
                  </a:moveTo>
                  <a:lnTo>
                    <a:pt x="3170174" y="2054605"/>
                  </a:lnTo>
                  <a:lnTo>
                    <a:pt x="3170174" y="0"/>
                  </a:lnTo>
                  <a:lnTo>
                    <a:pt x="0" y="0"/>
                  </a:lnTo>
                  <a:lnTo>
                    <a:pt x="0" y="205460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847833" y="2150110"/>
            <a:ext cx="2027555" cy="1003300"/>
            <a:chOff x="9847833" y="2150110"/>
            <a:chExt cx="2027555" cy="10033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4183" y="2156460"/>
              <a:ext cx="2014727" cy="990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51008" y="2153285"/>
              <a:ext cx="2021205" cy="996950"/>
            </a:xfrm>
            <a:custGeom>
              <a:avLst/>
              <a:gdLst/>
              <a:ahLst/>
              <a:cxnLst/>
              <a:rect l="l" t="t" r="r" b="b"/>
              <a:pathLst>
                <a:path w="2021204" h="996950">
                  <a:moveTo>
                    <a:pt x="0" y="996950"/>
                  </a:moveTo>
                  <a:lnTo>
                    <a:pt x="2021077" y="996950"/>
                  </a:lnTo>
                  <a:lnTo>
                    <a:pt x="2021077" y="0"/>
                  </a:lnTo>
                  <a:lnTo>
                    <a:pt x="0" y="0"/>
                  </a:lnTo>
                  <a:lnTo>
                    <a:pt x="0" y="99695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34115" y="2651760"/>
              <a:ext cx="151130" cy="135890"/>
            </a:xfrm>
            <a:custGeom>
              <a:avLst/>
              <a:gdLst/>
              <a:ahLst/>
              <a:cxnLst/>
              <a:rect l="l" t="t" r="r" b="b"/>
              <a:pathLst>
                <a:path w="151129" h="135889">
                  <a:moveTo>
                    <a:pt x="0" y="135636"/>
                  </a:moveTo>
                  <a:lnTo>
                    <a:pt x="150875" y="135636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13563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360666" y="3930141"/>
            <a:ext cx="4190365" cy="2225675"/>
            <a:chOff x="7360666" y="3930141"/>
            <a:chExt cx="4190365" cy="222567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7016" y="3936491"/>
              <a:ext cx="4177283" cy="22128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63841" y="3933316"/>
              <a:ext cx="4184015" cy="2219325"/>
            </a:xfrm>
            <a:custGeom>
              <a:avLst/>
              <a:gdLst/>
              <a:ahLst/>
              <a:cxnLst/>
              <a:rect l="l" t="t" r="r" b="b"/>
              <a:pathLst>
                <a:path w="4184015" h="2219325">
                  <a:moveTo>
                    <a:pt x="0" y="2219198"/>
                  </a:moveTo>
                  <a:lnTo>
                    <a:pt x="4183633" y="2219198"/>
                  </a:lnTo>
                  <a:lnTo>
                    <a:pt x="4183633" y="0"/>
                  </a:lnTo>
                  <a:lnTo>
                    <a:pt x="0" y="0"/>
                  </a:lnTo>
                  <a:lnTo>
                    <a:pt x="0" y="221919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6873" y="623062"/>
            <a:ext cx="2778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85" dirty="0">
                <a:solidFill>
                  <a:srgbClr val="EC6850"/>
                </a:solidFill>
              </a:rPr>
              <a:t>Thank</a:t>
            </a:r>
            <a:r>
              <a:rPr sz="4400" spc="-114" dirty="0">
                <a:solidFill>
                  <a:srgbClr val="EC6850"/>
                </a:solidFill>
              </a:rPr>
              <a:t> </a:t>
            </a:r>
            <a:r>
              <a:rPr sz="4400" spc="-185" dirty="0">
                <a:solidFill>
                  <a:srgbClr val="EC6850"/>
                </a:solidFill>
              </a:rPr>
              <a:t>you!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82336" y="2424429"/>
            <a:ext cx="2199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latin typeface="Arial"/>
                <a:cs typeface="Arial"/>
              </a:rPr>
              <a:t>Questions?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621" y="4270375"/>
            <a:ext cx="99294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35250" marR="5080" indent="-2623185">
              <a:lnSpc>
                <a:spcPts val="3020"/>
              </a:lnSpc>
              <a:spcBef>
                <a:spcPts val="480"/>
              </a:spcBef>
            </a:pPr>
            <a:r>
              <a:rPr sz="2800" i="1" dirty="0">
                <a:latin typeface="Arial"/>
                <a:cs typeface="Arial"/>
              </a:rPr>
              <a:t>If</a:t>
            </a:r>
            <a:r>
              <a:rPr sz="2800" i="1" spc="-75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you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spc="-175" dirty="0">
                <a:latin typeface="Arial"/>
                <a:cs typeface="Arial"/>
              </a:rPr>
              <a:t>have</a:t>
            </a:r>
            <a:r>
              <a:rPr sz="2800" i="1" spc="-70" dirty="0">
                <a:latin typeface="Arial"/>
                <a:cs typeface="Arial"/>
              </a:rPr>
              <a:t> </a:t>
            </a:r>
            <a:r>
              <a:rPr sz="2800" i="1" spc="-140" dirty="0">
                <a:latin typeface="Arial"/>
                <a:cs typeface="Arial"/>
              </a:rPr>
              <a:t>any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i="1" spc="-150" dirty="0">
                <a:latin typeface="Arial"/>
                <a:cs typeface="Arial"/>
              </a:rPr>
              <a:t>questions</a:t>
            </a:r>
            <a:r>
              <a:rPr sz="2800" i="1" spc="-35" dirty="0">
                <a:latin typeface="Arial"/>
                <a:cs typeface="Arial"/>
              </a:rPr>
              <a:t> </a:t>
            </a:r>
            <a:r>
              <a:rPr sz="2800" i="1" spc="-80" dirty="0">
                <a:latin typeface="Arial"/>
                <a:cs typeface="Arial"/>
              </a:rPr>
              <a:t>about</a:t>
            </a:r>
            <a:r>
              <a:rPr sz="2800" i="1" spc="-70" dirty="0">
                <a:latin typeface="Arial"/>
                <a:cs typeface="Arial"/>
              </a:rPr>
              <a:t> </a:t>
            </a:r>
            <a:r>
              <a:rPr sz="2800" i="1" spc="-90" dirty="0">
                <a:latin typeface="Arial"/>
                <a:cs typeface="Arial"/>
              </a:rPr>
              <a:t>our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i="1" spc="-175" dirty="0">
                <a:latin typeface="Arial"/>
                <a:cs typeface="Arial"/>
              </a:rPr>
              <a:t>dashboards,</a:t>
            </a:r>
            <a:r>
              <a:rPr sz="2800" i="1" spc="-45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you</a:t>
            </a:r>
            <a:r>
              <a:rPr sz="2800" i="1" spc="-50" dirty="0">
                <a:latin typeface="Arial"/>
                <a:cs typeface="Arial"/>
              </a:rPr>
              <a:t> </a:t>
            </a:r>
            <a:r>
              <a:rPr sz="2800" i="1" spc="-160" dirty="0">
                <a:latin typeface="Arial"/>
                <a:cs typeface="Arial"/>
              </a:rPr>
              <a:t>can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i="1" spc="-140" dirty="0">
                <a:latin typeface="Arial"/>
                <a:cs typeface="Arial"/>
              </a:rPr>
              <a:t>email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229" dirty="0">
                <a:latin typeface="Arial"/>
                <a:cs typeface="Arial"/>
              </a:rPr>
              <a:t>us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at </a:t>
            </a:r>
            <a:r>
              <a:rPr sz="2800" i="1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information@communitydata.ca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45590"/>
          </a:xfrm>
          <a:custGeom>
            <a:avLst/>
            <a:gdLst/>
            <a:ahLst/>
            <a:cxnLst/>
            <a:rect l="l" t="t" r="r" b="b"/>
            <a:pathLst>
              <a:path w="12192000" h="1545590">
                <a:moveTo>
                  <a:pt x="0" y="1545336"/>
                </a:moveTo>
                <a:lnTo>
                  <a:pt x="12192000" y="1545336"/>
                </a:lnTo>
                <a:lnTo>
                  <a:pt x="12192000" y="0"/>
                </a:lnTo>
                <a:lnTo>
                  <a:pt x="0" y="0"/>
                </a:lnTo>
                <a:lnTo>
                  <a:pt x="0" y="1545336"/>
                </a:lnTo>
                <a:close/>
              </a:path>
            </a:pathLst>
          </a:custGeom>
          <a:solidFill>
            <a:srgbClr val="DFE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6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EC6850"/>
                </a:solidFill>
              </a:rPr>
              <a:t>What</a:t>
            </a:r>
            <a:r>
              <a:rPr sz="4400" spc="-75" dirty="0">
                <a:solidFill>
                  <a:srgbClr val="EC6850"/>
                </a:solidFill>
              </a:rPr>
              <a:t> </a:t>
            </a:r>
            <a:r>
              <a:rPr sz="4400" spc="-350" dirty="0">
                <a:solidFill>
                  <a:srgbClr val="EC6850"/>
                </a:solidFill>
              </a:rPr>
              <a:t>is</a:t>
            </a:r>
            <a:r>
              <a:rPr sz="4400" spc="-70" dirty="0">
                <a:solidFill>
                  <a:srgbClr val="EC6850"/>
                </a:solidFill>
              </a:rPr>
              <a:t> </a:t>
            </a:r>
            <a:r>
              <a:rPr sz="4400" spc="-229" dirty="0">
                <a:solidFill>
                  <a:srgbClr val="EC6850"/>
                </a:solidFill>
              </a:rPr>
              <a:t>Tableau?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6939" y="2347722"/>
            <a:ext cx="4168140" cy="25628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541655" indent="-256540">
              <a:lnSpc>
                <a:spcPts val="3020"/>
              </a:lnSpc>
              <a:spcBef>
                <a:spcPts val="480"/>
              </a:spcBef>
              <a:buChar char="•"/>
              <a:tabLst>
                <a:tab pos="270510" algn="l"/>
              </a:tabLst>
            </a:pPr>
            <a:r>
              <a:rPr sz="2800" spc="-10" dirty="0">
                <a:latin typeface="Arial"/>
                <a:cs typeface="Arial"/>
              </a:rPr>
              <a:t>Data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visualization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and 	</a:t>
            </a:r>
            <a:r>
              <a:rPr sz="2800" spc="-110" dirty="0">
                <a:latin typeface="Arial"/>
                <a:cs typeface="Arial"/>
              </a:rPr>
              <a:t>analysis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platform</a:t>
            </a:r>
            <a:endParaRPr sz="2800">
              <a:latin typeface="Arial"/>
              <a:cs typeface="Arial"/>
            </a:endParaRPr>
          </a:p>
          <a:p>
            <a:pPr marL="268605" marR="5080" indent="-256540">
              <a:lnSpc>
                <a:spcPts val="3020"/>
              </a:lnSpc>
              <a:spcBef>
                <a:spcPts val="1510"/>
              </a:spcBef>
              <a:buChar char="•"/>
              <a:tabLst>
                <a:tab pos="270510" algn="l"/>
              </a:tabLst>
            </a:pPr>
            <a:r>
              <a:rPr sz="2800" spc="-10" dirty="0">
                <a:latin typeface="Arial"/>
                <a:cs typeface="Arial"/>
              </a:rPr>
              <a:t>Software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65" dirty="0">
                <a:latin typeface="Arial"/>
                <a:cs typeface="Arial"/>
              </a:rPr>
              <a:t>for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building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and 	</a:t>
            </a:r>
            <a:r>
              <a:rPr sz="2800" spc="-85" dirty="0">
                <a:latin typeface="Arial"/>
                <a:cs typeface="Arial"/>
              </a:rPr>
              <a:t>sharing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interactive 	</a:t>
            </a:r>
            <a:r>
              <a:rPr sz="2800" spc="-40" dirty="0">
                <a:latin typeface="Arial"/>
                <a:cs typeface="Arial"/>
              </a:rPr>
              <a:t>infographics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and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data 	</a:t>
            </a:r>
            <a:r>
              <a:rPr sz="2800" dirty="0">
                <a:latin typeface="Arial"/>
                <a:cs typeface="Arial"/>
              </a:rPr>
              <a:t>tools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(dashboards)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595873" y="1798066"/>
            <a:ext cx="6235700" cy="4083685"/>
            <a:chOff x="5595873" y="1798066"/>
            <a:chExt cx="6235700" cy="40836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2223" y="1804416"/>
              <a:ext cx="4143755" cy="24460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99048" y="1801241"/>
              <a:ext cx="4150360" cy="2452370"/>
            </a:xfrm>
            <a:custGeom>
              <a:avLst/>
              <a:gdLst/>
              <a:ahLst/>
              <a:cxnLst/>
              <a:rect l="l" t="t" r="r" b="b"/>
              <a:pathLst>
                <a:path w="4150359" h="2452370">
                  <a:moveTo>
                    <a:pt x="0" y="2452369"/>
                  </a:moveTo>
                  <a:lnTo>
                    <a:pt x="4150105" y="2452369"/>
                  </a:lnTo>
                  <a:lnTo>
                    <a:pt x="4150105" y="0"/>
                  </a:lnTo>
                  <a:lnTo>
                    <a:pt x="0" y="0"/>
                  </a:lnTo>
                  <a:lnTo>
                    <a:pt x="0" y="2452369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1583" y="3429000"/>
              <a:ext cx="3723131" cy="24460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98408" y="3425825"/>
              <a:ext cx="3729990" cy="2452370"/>
            </a:xfrm>
            <a:custGeom>
              <a:avLst/>
              <a:gdLst/>
              <a:ahLst/>
              <a:cxnLst/>
              <a:rect l="l" t="t" r="r" b="b"/>
              <a:pathLst>
                <a:path w="3729990" h="2452370">
                  <a:moveTo>
                    <a:pt x="0" y="2452370"/>
                  </a:moveTo>
                  <a:lnTo>
                    <a:pt x="3729481" y="2452370"/>
                  </a:lnTo>
                  <a:lnTo>
                    <a:pt x="3729481" y="0"/>
                  </a:lnTo>
                  <a:lnTo>
                    <a:pt x="0" y="0"/>
                  </a:lnTo>
                  <a:lnTo>
                    <a:pt x="0" y="245237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>
                <a:solidFill>
                  <a:srgbClr val="EC6850"/>
                </a:solidFill>
              </a:rPr>
              <a:t>Versions</a:t>
            </a:r>
            <a:r>
              <a:rPr sz="4400" spc="-125" dirty="0">
                <a:solidFill>
                  <a:srgbClr val="EC6850"/>
                </a:solidFill>
              </a:rPr>
              <a:t> </a:t>
            </a:r>
            <a:r>
              <a:rPr sz="4400" dirty="0">
                <a:solidFill>
                  <a:srgbClr val="EC6850"/>
                </a:solidFill>
              </a:rPr>
              <a:t>of</a:t>
            </a:r>
            <a:r>
              <a:rPr sz="4400" spc="-150" dirty="0">
                <a:solidFill>
                  <a:srgbClr val="EC6850"/>
                </a:solidFill>
              </a:rPr>
              <a:t> Tableau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3247" y="1741507"/>
            <a:ext cx="5863590" cy="40455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65" dirty="0">
                <a:latin typeface="Arial"/>
                <a:cs typeface="Arial"/>
              </a:rPr>
              <a:t>Tableau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Desktop</a:t>
            </a:r>
            <a:endParaRPr sz="1600" dirty="0">
              <a:latin typeface="Arial"/>
              <a:cs typeface="Arial"/>
            </a:endParaRPr>
          </a:p>
          <a:p>
            <a:pPr marL="727075" indent="-257175">
              <a:lnSpc>
                <a:spcPct val="100000"/>
              </a:lnSpc>
              <a:spcBef>
                <a:spcPts val="425"/>
              </a:spcBef>
              <a:buChar char="•"/>
              <a:tabLst>
                <a:tab pos="727075" algn="l"/>
              </a:tabLst>
            </a:pPr>
            <a:r>
              <a:rPr sz="1400" spc="-35" dirty="0">
                <a:latin typeface="Arial"/>
                <a:cs typeface="Arial"/>
              </a:rPr>
              <a:t>Premium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Tableau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software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used</a:t>
            </a:r>
            <a:r>
              <a:rPr sz="1400" dirty="0">
                <a:latin typeface="Arial"/>
                <a:cs typeface="Arial"/>
              </a:rPr>
              <a:t> 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create </a:t>
            </a:r>
            <a:r>
              <a:rPr sz="1400" spc="-10" dirty="0">
                <a:latin typeface="Arial"/>
                <a:cs typeface="Arial"/>
              </a:rPr>
              <a:t>dashboards</a:t>
            </a:r>
            <a:endParaRPr sz="1400" dirty="0">
              <a:latin typeface="Arial"/>
              <a:cs typeface="Arial"/>
            </a:endParaRPr>
          </a:p>
          <a:p>
            <a:pPr marL="727075" indent="-257175">
              <a:lnSpc>
                <a:spcPts val="1595"/>
              </a:lnSpc>
              <a:spcBef>
                <a:spcPts val="434"/>
              </a:spcBef>
              <a:buChar char="•"/>
              <a:tabLst>
                <a:tab pos="727075" algn="l"/>
              </a:tabLst>
            </a:pPr>
            <a:r>
              <a:rPr sz="1400" spc="-45" dirty="0">
                <a:latin typeface="Arial"/>
                <a:cs typeface="Arial"/>
              </a:rPr>
              <a:t>Requires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annual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monthly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subscription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(“Creator”</a:t>
            </a:r>
            <a:endParaRPr sz="1400" dirty="0">
              <a:latin typeface="Arial"/>
              <a:cs typeface="Arial"/>
            </a:endParaRPr>
          </a:p>
          <a:p>
            <a:pPr marL="727075">
              <a:lnSpc>
                <a:spcPts val="1595"/>
              </a:lnSpc>
            </a:pPr>
            <a:r>
              <a:rPr sz="1400" spc="-10" dirty="0">
                <a:latin typeface="Arial"/>
                <a:cs typeface="Arial"/>
              </a:rPr>
              <a:t>subscription)</a:t>
            </a:r>
            <a:endParaRPr sz="1400" dirty="0">
              <a:latin typeface="Arial"/>
              <a:cs typeface="Arial"/>
            </a:endParaRPr>
          </a:p>
          <a:p>
            <a:pPr marL="727075" marR="598805" indent="-257810">
              <a:lnSpc>
                <a:spcPts val="1510"/>
              </a:lnSpc>
              <a:spcBef>
                <a:spcPts val="625"/>
              </a:spcBef>
              <a:buChar char="•"/>
              <a:tabLst>
                <a:tab pos="727075" algn="l"/>
              </a:tabLst>
            </a:pPr>
            <a:r>
              <a:rPr sz="1400" spc="-35" dirty="0">
                <a:latin typeface="Arial"/>
                <a:cs typeface="Arial"/>
              </a:rPr>
              <a:t>Available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discount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non-profit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organizations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through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TechSoup</a:t>
            </a:r>
            <a:endParaRPr sz="1400" dirty="0">
              <a:latin typeface="Arial"/>
              <a:cs typeface="Arial"/>
            </a:endParaRPr>
          </a:p>
          <a:p>
            <a:pPr marL="727075" indent="-257175">
              <a:lnSpc>
                <a:spcPct val="100000"/>
              </a:lnSpc>
              <a:spcBef>
                <a:spcPts val="409"/>
              </a:spcBef>
              <a:buChar char="•"/>
              <a:tabLst>
                <a:tab pos="727075" algn="l"/>
              </a:tabLst>
            </a:pPr>
            <a:r>
              <a:rPr sz="1400" spc="-30" dirty="0">
                <a:latin typeface="Arial"/>
                <a:cs typeface="Arial"/>
              </a:rPr>
              <a:t>Includes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Tableau </a:t>
            </a:r>
            <a:r>
              <a:rPr sz="1400" spc="-20" dirty="0">
                <a:latin typeface="Arial"/>
                <a:cs typeface="Arial"/>
              </a:rPr>
              <a:t>Prep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Font typeface="Arial"/>
              <a:buChar char="•"/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65" dirty="0">
                <a:latin typeface="Arial"/>
                <a:cs typeface="Arial"/>
              </a:rPr>
              <a:t>Tableau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Public</a:t>
            </a:r>
            <a:endParaRPr sz="1600" dirty="0">
              <a:latin typeface="Arial"/>
              <a:cs typeface="Arial"/>
            </a:endParaRPr>
          </a:p>
          <a:p>
            <a:pPr marL="727075" marR="328930" indent="-257810">
              <a:lnSpc>
                <a:spcPct val="100000"/>
              </a:lnSpc>
              <a:spcBef>
                <a:spcPts val="105"/>
              </a:spcBef>
              <a:buChar char="•"/>
              <a:tabLst>
                <a:tab pos="727075" algn="l"/>
              </a:tabLst>
            </a:pPr>
            <a:r>
              <a:rPr sz="1400" spc="-25" dirty="0">
                <a:latin typeface="Arial"/>
                <a:cs typeface="Arial"/>
              </a:rPr>
              <a:t>Free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software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creating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dashboards,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sharing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embedding online</a:t>
            </a:r>
            <a:endParaRPr sz="1400" dirty="0">
              <a:latin typeface="Arial"/>
              <a:cs typeface="Arial"/>
            </a:endParaRPr>
          </a:p>
          <a:p>
            <a:pPr marL="727075" marR="638810" indent="-257810">
              <a:lnSpc>
                <a:spcPct val="100000"/>
              </a:lnSpc>
              <a:spcBef>
                <a:spcPts val="95"/>
              </a:spcBef>
              <a:buChar char="•"/>
              <a:tabLst>
                <a:tab pos="727075" algn="l"/>
              </a:tabLst>
            </a:pPr>
            <a:r>
              <a:rPr sz="1400" dirty="0">
                <a:latin typeface="Arial"/>
                <a:cs typeface="Arial"/>
              </a:rPr>
              <a:t>Offers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most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functionality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Desktop</a:t>
            </a:r>
            <a:r>
              <a:rPr sz="1400" dirty="0">
                <a:latin typeface="Arial"/>
                <a:cs typeface="Arial"/>
              </a:rPr>
              <a:t> with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few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key </a:t>
            </a:r>
            <a:r>
              <a:rPr sz="1400" spc="-10" dirty="0">
                <a:latin typeface="Arial"/>
                <a:cs typeface="Arial"/>
              </a:rPr>
              <a:t>limitations:</a:t>
            </a:r>
            <a:endParaRPr sz="1400" dirty="0">
              <a:latin typeface="Arial"/>
              <a:cs typeface="Arial"/>
            </a:endParaRPr>
          </a:p>
          <a:p>
            <a:pPr marL="1184275" lvl="1" indent="-257175">
              <a:lnSpc>
                <a:spcPct val="100000"/>
              </a:lnSpc>
              <a:spcBef>
                <a:spcPts val="100"/>
              </a:spcBef>
              <a:buChar char="•"/>
              <a:tabLst>
                <a:tab pos="1184275" algn="l"/>
              </a:tabLst>
            </a:pPr>
            <a:r>
              <a:rPr sz="1400" dirty="0">
                <a:latin typeface="Arial"/>
                <a:cs typeface="Arial"/>
              </a:rPr>
              <a:t>Limit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rows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data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sources</a:t>
            </a:r>
            <a:endParaRPr sz="1400" dirty="0">
              <a:latin typeface="Arial"/>
              <a:cs typeface="Arial"/>
            </a:endParaRPr>
          </a:p>
          <a:p>
            <a:pPr marL="1184275" marR="5080" lvl="1" indent="-257810">
              <a:lnSpc>
                <a:spcPct val="100000"/>
              </a:lnSpc>
              <a:spcBef>
                <a:spcPts val="105"/>
              </a:spcBef>
              <a:buChar char="•"/>
              <a:tabLst>
                <a:tab pos="1184275" algn="l"/>
              </a:tabLst>
            </a:pPr>
            <a:r>
              <a:rPr sz="1400" spc="-35" dirty="0">
                <a:latin typeface="Arial"/>
                <a:cs typeface="Arial"/>
              </a:rPr>
              <a:t>Dashboards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must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saved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cloud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become </a:t>
            </a:r>
            <a:r>
              <a:rPr sz="1400" dirty="0">
                <a:latin typeface="Arial"/>
                <a:cs typeface="Arial"/>
              </a:rPr>
              <a:t>publicly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available.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Anyone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view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share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it.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64223" y="1792223"/>
            <a:ext cx="5311140" cy="1671955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600" spc="-65" dirty="0">
                <a:latin typeface="Arial"/>
                <a:cs typeface="Arial"/>
              </a:rPr>
              <a:t>Tableau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Reader</a:t>
            </a:r>
            <a:endParaRPr sz="1600" dirty="0">
              <a:latin typeface="Arial"/>
              <a:cs typeface="Arial"/>
            </a:endParaRPr>
          </a:p>
          <a:p>
            <a:pPr marL="807085" indent="-257810">
              <a:lnSpc>
                <a:spcPct val="100000"/>
              </a:lnSpc>
              <a:spcBef>
                <a:spcPts val="500"/>
              </a:spcBef>
              <a:buChar char="•"/>
              <a:tabLst>
                <a:tab pos="807085" algn="l"/>
              </a:tabLst>
            </a:pPr>
            <a:r>
              <a:rPr sz="1400" spc="-25" dirty="0">
                <a:latin typeface="Arial"/>
                <a:cs typeface="Arial"/>
              </a:rPr>
              <a:t>Free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software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used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interact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Tableau</a:t>
            </a:r>
            <a:endParaRPr sz="1400" dirty="0">
              <a:latin typeface="Arial"/>
              <a:cs typeface="Arial"/>
            </a:endParaRPr>
          </a:p>
          <a:p>
            <a:pPr marL="80708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"/>
                <a:cs typeface="Arial"/>
              </a:rPr>
              <a:t>Dashboards</a:t>
            </a:r>
            <a:endParaRPr sz="1400" dirty="0">
              <a:latin typeface="Arial"/>
              <a:cs typeface="Arial"/>
            </a:endParaRPr>
          </a:p>
          <a:p>
            <a:pPr marL="807085" indent="-257810">
              <a:lnSpc>
                <a:spcPct val="100000"/>
              </a:lnSpc>
              <a:spcBef>
                <a:spcPts val="505"/>
              </a:spcBef>
              <a:buChar char="•"/>
              <a:tabLst>
                <a:tab pos="807085" algn="l"/>
              </a:tabLst>
            </a:pPr>
            <a:r>
              <a:rPr sz="1400" spc="-20" dirty="0">
                <a:latin typeface="Arial"/>
                <a:cs typeface="Arial"/>
              </a:rPr>
              <a:t>Opens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Tableau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Packaged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Workbooks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(.twbx</a:t>
            </a:r>
            <a:r>
              <a:rPr sz="1400" spc="-10" dirty="0">
                <a:latin typeface="Arial"/>
                <a:cs typeface="Arial"/>
              </a:rPr>
              <a:t> files)</a:t>
            </a:r>
            <a:endParaRPr sz="1400" dirty="0">
              <a:latin typeface="Arial"/>
              <a:cs typeface="Arial"/>
            </a:endParaRPr>
          </a:p>
          <a:p>
            <a:pPr marL="807085" indent="-257810">
              <a:lnSpc>
                <a:spcPct val="100000"/>
              </a:lnSpc>
              <a:spcBef>
                <a:spcPts val="490"/>
              </a:spcBef>
              <a:buChar char="•"/>
              <a:tabLst>
                <a:tab pos="807085" algn="l"/>
              </a:tabLst>
            </a:pPr>
            <a:r>
              <a:rPr sz="1400" spc="-10" dirty="0">
                <a:latin typeface="Arial"/>
                <a:cs typeface="Arial"/>
              </a:rPr>
              <a:t>Can’t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used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create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edit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dashboards</a:t>
            </a:r>
            <a:endParaRPr sz="1400" dirty="0">
              <a:latin typeface="Arial"/>
              <a:cs typeface="Arial"/>
            </a:endParaRPr>
          </a:p>
          <a:p>
            <a:pPr marL="807085" indent="-257810">
              <a:lnSpc>
                <a:spcPct val="100000"/>
              </a:lnSpc>
              <a:spcBef>
                <a:spcPts val="505"/>
              </a:spcBef>
              <a:buChar char="•"/>
              <a:tabLst>
                <a:tab pos="807085" algn="l"/>
              </a:tabLst>
            </a:pPr>
            <a:r>
              <a:rPr sz="1400" dirty="0">
                <a:latin typeface="Arial"/>
                <a:cs typeface="Arial"/>
              </a:rPr>
              <a:t>How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10" dirty="0">
                <a:latin typeface="Arial"/>
                <a:cs typeface="Arial"/>
              </a:rPr>
              <a:t> intend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CDP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members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use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dashboards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3853" y="4064889"/>
            <a:ext cx="1388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Char char="•"/>
              <a:tabLst>
                <a:tab pos="269875" algn="l"/>
              </a:tabLst>
            </a:pPr>
            <a:r>
              <a:rPr sz="1400" spc="-45" dirty="0">
                <a:latin typeface="Arial"/>
                <a:cs typeface="Arial"/>
              </a:rPr>
              <a:t>Tableau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Cloud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3853" y="3758006"/>
            <a:ext cx="5323840" cy="223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Other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versions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Tableau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sharing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dashboards: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727710" indent="-257810">
              <a:lnSpc>
                <a:spcPct val="100000"/>
              </a:lnSpc>
              <a:buChar char="•"/>
              <a:tabLst>
                <a:tab pos="727710" algn="l"/>
              </a:tabLst>
            </a:pPr>
            <a:r>
              <a:rPr sz="1200" dirty="0">
                <a:latin typeface="Arial"/>
                <a:cs typeface="Arial"/>
              </a:rPr>
              <a:t>Mainly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organizations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sharing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dashboards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internally</a:t>
            </a:r>
            <a:endParaRPr sz="1200">
              <a:latin typeface="Arial"/>
              <a:cs typeface="Arial"/>
            </a:endParaRPr>
          </a:p>
          <a:p>
            <a:pPr marL="727710" indent="-257810">
              <a:lnSpc>
                <a:spcPct val="100000"/>
              </a:lnSpc>
              <a:spcBef>
                <a:spcPts val="505"/>
              </a:spcBef>
              <a:buChar char="•"/>
              <a:tabLst>
                <a:tab pos="727710" algn="l"/>
              </a:tabLst>
            </a:pPr>
            <a:r>
              <a:rPr sz="1200" dirty="0">
                <a:latin typeface="Arial"/>
                <a:cs typeface="Arial"/>
              </a:rPr>
              <a:t>Monthly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annual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fee</a:t>
            </a:r>
            <a:endParaRPr sz="1200">
              <a:latin typeface="Arial"/>
              <a:cs typeface="Arial"/>
            </a:endParaRPr>
          </a:p>
          <a:p>
            <a:pPr marL="727710" indent="-257810">
              <a:lnSpc>
                <a:spcPct val="100000"/>
              </a:lnSpc>
              <a:spcBef>
                <a:spcPts val="490"/>
              </a:spcBef>
              <a:buChar char="•"/>
              <a:tabLst>
                <a:tab pos="727710" algn="l"/>
              </a:tabLst>
            </a:pPr>
            <a:r>
              <a:rPr sz="1200" dirty="0">
                <a:latin typeface="Arial"/>
                <a:cs typeface="Arial"/>
              </a:rPr>
              <a:t>Only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registered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users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“Viewer”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subscription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can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view</a:t>
            </a:r>
            <a:r>
              <a:rPr sz="1200" spc="-20" dirty="0">
                <a:latin typeface="Arial"/>
                <a:cs typeface="Arial"/>
              </a:rPr>
              <a:t> dashboards</a:t>
            </a:r>
            <a:endParaRPr sz="1200">
              <a:latin typeface="Arial"/>
              <a:cs typeface="Arial"/>
            </a:endParaRPr>
          </a:p>
          <a:p>
            <a:pPr marL="7277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Tableau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Cloud</a:t>
            </a:r>
            <a:endParaRPr sz="12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509"/>
              </a:spcBef>
              <a:buChar char="•"/>
              <a:tabLst>
                <a:tab pos="269875" algn="l"/>
              </a:tabLst>
            </a:pPr>
            <a:r>
              <a:rPr sz="1400" spc="-50" dirty="0">
                <a:latin typeface="Arial"/>
                <a:cs typeface="Arial"/>
              </a:rPr>
              <a:t>Tableau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Embedded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Analytics</a:t>
            </a:r>
            <a:endParaRPr sz="1400">
              <a:latin typeface="Arial"/>
              <a:cs typeface="Arial"/>
            </a:endParaRPr>
          </a:p>
          <a:p>
            <a:pPr marL="727710" lvl="1" indent="-257810">
              <a:lnSpc>
                <a:spcPct val="100000"/>
              </a:lnSpc>
              <a:spcBef>
                <a:spcPts val="500"/>
              </a:spcBef>
              <a:buChar char="•"/>
              <a:tabLst>
                <a:tab pos="727710" algn="l"/>
              </a:tabLst>
            </a:pPr>
            <a:r>
              <a:rPr sz="1200" spc="-20" dirty="0">
                <a:latin typeface="Arial"/>
                <a:cs typeface="Arial"/>
              </a:rPr>
              <a:t>Significant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cost,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dependent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factors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such </a:t>
            </a:r>
            <a:r>
              <a:rPr sz="1200" spc="-95" dirty="0">
                <a:latin typeface="Arial"/>
                <a:cs typeface="Arial"/>
              </a:rPr>
              <a:t>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users</a:t>
            </a:r>
            <a:endParaRPr sz="1200">
              <a:latin typeface="Arial"/>
              <a:cs typeface="Arial"/>
            </a:endParaRPr>
          </a:p>
          <a:p>
            <a:pPr marL="727710" lvl="1" indent="-257810">
              <a:lnSpc>
                <a:spcPct val="100000"/>
              </a:lnSpc>
              <a:spcBef>
                <a:spcPts val="495"/>
              </a:spcBef>
              <a:buChar char="•"/>
              <a:tabLst>
                <a:tab pos="727710" algn="l"/>
              </a:tabLst>
            </a:pPr>
            <a:r>
              <a:rPr sz="1200" spc="-50" dirty="0">
                <a:latin typeface="Arial"/>
                <a:cs typeface="Arial"/>
              </a:rPr>
              <a:t>Secure,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customizable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embedding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Tableau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>
                <a:solidFill>
                  <a:srgbClr val="EC6850"/>
                </a:solidFill>
              </a:rPr>
              <a:t>Tableau</a:t>
            </a:r>
            <a:r>
              <a:rPr sz="4400" spc="-130" dirty="0">
                <a:solidFill>
                  <a:srgbClr val="EC6850"/>
                </a:solidFill>
              </a:rPr>
              <a:t> </a:t>
            </a:r>
            <a:r>
              <a:rPr sz="4400" dirty="0">
                <a:solidFill>
                  <a:srgbClr val="EC6850"/>
                </a:solidFill>
              </a:rPr>
              <a:t>for</a:t>
            </a:r>
            <a:r>
              <a:rPr sz="4400" spc="-275" dirty="0">
                <a:solidFill>
                  <a:srgbClr val="EC6850"/>
                </a:solidFill>
              </a:rPr>
              <a:t> </a:t>
            </a:r>
            <a:r>
              <a:rPr sz="4400" spc="-100" dirty="0">
                <a:solidFill>
                  <a:srgbClr val="EC6850"/>
                </a:solidFill>
              </a:rPr>
              <a:t>CDP</a:t>
            </a:r>
            <a:r>
              <a:rPr sz="4400" spc="-195" dirty="0">
                <a:solidFill>
                  <a:srgbClr val="EC6850"/>
                </a:solidFill>
              </a:rPr>
              <a:t> members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09622"/>
            <a:ext cx="7927340" cy="3213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175">
              <a:lnSpc>
                <a:spcPts val="2810"/>
              </a:lnSpc>
              <a:spcBef>
                <a:spcPts val="105"/>
              </a:spcBef>
              <a:buChar char="•"/>
              <a:tabLst>
                <a:tab pos="269875" algn="l"/>
              </a:tabLst>
            </a:pPr>
            <a:r>
              <a:rPr sz="2600" spc="-40" dirty="0">
                <a:latin typeface="Arial"/>
                <a:cs typeface="Arial"/>
              </a:rPr>
              <a:t>Creating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Tableau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Dashboards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70" dirty="0">
                <a:latin typeface="Arial"/>
                <a:cs typeface="Arial"/>
              </a:rPr>
              <a:t>for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CDP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members, </a:t>
            </a:r>
            <a:r>
              <a:rPr sz="2600" spc="40" dirty="0">
                <a:latin typeface="Arial"/>
                <a:cs typeface="Arial"/>
              </a:rPr>
              <a:t>with</a:t>
            </a:r>
            <a:endParaRPr sz="2600">
              <a:latin typeface="Arial"/>
              <a:cs typeface="Arial"/>
            </a:endParaRPr>
          </a:p>
          <a:p>
            <a:pPr marL="270510">
              <a:lnSpc>
                <a:spcPts val="2810"/>
              </a:lnSpc>
            </a:pPr>
            <a:r>
              <a:rPr sz="2600" spc="-65" dirty="0">
                <a:latin typeface="Arial"/>
                <a:cs typeface="Arial"/>
              </a:rPr>
              <a:t>goal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75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reaching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“Modest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Capacity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Users”</a:t>
            </a:r>
            <a:endParaRPr sz="2600">
              <a:latin typeface="Arial"/>
              <a:cs typeface="Arial"/>
            </a:endParaRPr>
          </a:p>
          <a:p>
            <a:pPr marL="270510" marR="384810" indent="-258445">
              <a:lnSpc>
                <a:spcPts val="2500"/>
              </a:lnSpc>
              <a:spcBef>
                <a:spcPts val="1475"/>
              </a:spcBef>
              <a:buChar char="•"/>
              <a:tabLst>
                <a:tab pos="270510" algn="l"/>
              </a:tabLst>
            </a:pPr>
            <a:r>
              <a:rPr sz="2600" spc="-10" dirty="0">
                <a:latin typeface="Arial"/>
                <a:cs typeface="Arial"/>
              </a:rPr>
              <a:t>Growing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library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75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dashboards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available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CDP </a:t>
            </a:r>
            <a:r>
              <a:rPr sz="2600" spc="-10" dirty="0">
                <a:latin typeface="Arial"/>
                <a:cs typeface="Arial"/>
              </a:rPr>
              <a:t>catalogue</a:t>
            </a:r>
            <a:endParaRPr sz="2600">
              <a:latin typeface="Arial"/>
              <a:cs typeface="Arial"/>
            </a:endParaRPr>
          </a:p>
          <a:p>
            <a:pPr marL="270510" marR="163195" indent="-258445">
              <a:lnSpc>
                <a:spcPct val="80000"/>
              </a:lnSpc>
              <a:spcBef>
                <a:spcPts val="1515"/>
              </a:spcBef>
              <a:buChar char="•"/>
              <a:tabLst>
                <a:tab pos="270510" algn="l"/>
              </a:tabLst>
            </a:pPr>
            <a:r>
              <a:rPr sz="2600" spc="-65" dirty="0">
                <a:latin typeface="Arial"/>
                <a:cs typeface="Arial"/>
              </a:rPr>
              <a:t>Dashboards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present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data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Census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other </a:t>
            </a:r>
            <a:r>
              <a:rPr sz="2600" spc="-90" dirty="0">
                <a:latin typeface="Arial"/>
                <a:cs typeface="Arial"/>
              </a:rPr>
              <a:t>sources,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covering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all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75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Canada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varying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levels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50" dirty="0">
                <a:latin typeface="Arial"/>
                <a:cs typeface="Arial"/>
              </a:rPr>
              <a:t>of </a:t>
            </a:r>
            <a:r>
              <a:rPr sz="2600" spc="-10" dirty="0">
                <a:latin typeface="Arial"/>
                <a:cs typeface="Arial"/>
              </a:rPr>
              <a:t>geography</a:t>
            </a:r>
            <a:endParaRPr sz="26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880"/>
              </a:spcBef>
              <a:buChar char="•"/>
              <a:tabLst>
                <a:tab pos="269875" algn="l"/>
              </a:tabLst>
            </a:pPr>
            <a:r>
              <a:rPr sz="2600" spc="-90" dirty="0">
                <a:latin typeface="Arial"/>
                <a:cs typeface="Arial"/>
              </a:rPr>
              <a:t>Tableau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training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and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70" dirty="0">
                <a:latin typeface="Arial"/>
                <a:cs typeface="Arial"/>
              </a:rPr>
              <a:t>for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CDP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members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62"/>
            <a:ext cx="59772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40" dirty="0">
                <a:solidFill>
                  <a:srgbClr val="EC6850"/>
                </a:solidFill>
              </a:rPr>
              <a:t>CDP’s</a:t>
            </a:r>
            <a:r>
              <a:rPr sz="4400" spc="-110" dirty="0">
                <a:solidFill>
                  <a:srgbClr val="EC6850"/>
                </a:solidFill>
              </a:rPr>
              <a:t> </a:t>
            </a:r>
            <a:r>
              <a:rPr sz="4400" spc="-250" dirty="0">
                <a:solidFill>
                  <a:srgbClr val="EC6850"/>
                </a:solidFill>
              </a:rPr>
              <a:t>dashboard</a:t>
            </a:r>
            <a:r>
              <a:rPr sz="4400" spc="-100" dirty="0">
                <a:solidFill>
                  <a:srgbClr val="EC6850"/>
                </a:solidFill>
              </a:rPr>
              <a:t> </a:t>
            </a:r>
            <a:r>
              <a:rPr sz="4400" spc="-120" dirty="0">
                <a:solidFill>
                  <a:srgbClr val="EC6850"/>
                </a:solidFill>
              </a:rPr>
              <a:t>library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101" y="1837198"/>
            <a:ext cx="6383020" cy="38957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875"/>
              </a:spcBef>
              <a:buChar char="•"/>
              <a:tabLst>
                <a:tab pos="269875" algn="l"/>
              </a:tabLst>
            </a:pPr>
            <a:r>
              <a:rPr sz="2000" dirty="0">
                <a:latin typeface="Arial"/>
                <a:cs typeface="Arial"/>
              </a:rPr>
              <a:t>Over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40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dashboards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available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catalogue</a:t>
            </a:r>
            <a:endParaRPr sz="20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780"/>
              </a:spcBef>
              <a:buChar char="•"/>
              <a:tabLst>
                <a:tab pos="269875" algn="l"/>
              </a:tabLst>
            </a:pPr>
            <a:r>
              <a:rPr sz="2000" spc="-10" dirty="0">
                <a:latin typeface="Arial"/>
                <a:cs typeface="Arial"/>
              </a:rPr>
              <a:t>Interactive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Infographics</a:t>
            </a:r>
            <a:endParaRPr sz="20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85"/>
              </a:spcBef>
              <a:buChar char="•"/>
              <a:tabLst>
                <a:tab pos="727075" algn="l"/>
              </a:tabLst>
            </a:pPr>
            <a:r>
              <a:rPr sz="1700" spc="-25" dirty="0">
                <a:latin typeface="Arial"/>
                <a:cs typeface="Arial"/>
              </a:rPr>
              <a:t>Immigration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Profile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Dashboard, </a:t>
            </a:r>
            <a:r>
              <a:rPr sz="1700" spc="-20" dirty="0">
                <a:latin typeface="Arial"/>
                <a:cs typeface="Arial"/>
              </a:rPr>
              <a:t>2021</a:t>
            </a:r>
            <a:endParaRPr sz="17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85"/>
              </a:spcBef>
              <a:buChar char="•"/>
              <a:tabLst>
                <a:tab pos="727075" algn="l"/>
              </a:tabLst>
            </a:pPr>
            <a:r>
              <a:rPr sz="1700" spc="-40" dirty="0">
                <a:latin typeface="Arial"/>
                <a:cs typeface="Arial"/>
              </a:rPr>
              <a:t>Village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100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Dashboard,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2021</a:t>
            </a:r>
            <a:endParaRPr sz="17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780"/>
              </a:spcBef>
              <a:buChar char="•"/>
              <a:tabLst>
                <a:tab pos="269875" algn="l"/>
              </a:tabLst>
            </a:pPr>
            <a:r>
              <a:rPr sz="2000" spc="-50" dirty="0">
                <a:latin typeface="Arial"/>
                <a:cs typeface="Arial"/>
              </a:rPr>
              <a:t>Themed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Dashboards</a:t>
            </a:r>
            <a:endParaRPr sz="20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85"/>
              </a:spcBef>
              <a:buChar char="•"/>
              <a:tabLst>
                <a:tab pos="727075" algn="l"/>
              </a:tabLst>
            </a:pPr>
            <a:r>
              <a:rPr sz="1700" spc="-10" dirty="0">
                <a:latin typeface="Arial"/>
                <a:cs typeface="Arial"/>
              </a:rPr>
              <a:t>Community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Recovery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Dashboard</a:t>
            </a:r>
            <a:endParaRPr sz="17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95"/>
              </a:spcBef>
              <a:buChar char="•"/>
              <a:tabLst>
                <a:tab pos="727075" algn="l"/>
              </a:tabLst>
            </a:pPr>
            <a:r>
              <a:rPr sz="1700" spc="-20" dirty="0">
                <a:latin typeface="Arial"/>
                <a:cs typeface="Arial"/>
              </a:rPr>
              <a:t>Housing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Dashboard</a:t>
            </a:r>
            <a:endParaRPr sz="17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780"/>
              </a:spcBef>
              <a:buChar char="•"/>
              <a:tabLst>
                <a:tab pos="269875" algn="l"/>
              </a:tabLst>
            </a:pPr>
            <a:r>
              <a:rPr sz="2000" spc="-30" dirty="0">
                <a:latin typeface="Arial"/>
                <a:cs typeface="Arial"/>
              </a:rPr>
              <a:t>Analytical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dashboards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visualizing</a:t>
            </a:r>
            <a:r>
              <a:rPr sz="2000" spc="-55" dirty="0">
                <a:latin typeface="Arial"/>
                <a:cs typeface="Arial"/>
              </a:rPr>
              <a:t> CDP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datasets</a:t>
            </a:r>
            <a:endParaRPr sz="20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85"/>
              </a:spcBef>
              <a:buChar char="•"/>
              <a:tabLst>
                <a:tab pos="727075" algn="l"/>
              </a:tabLst>
            </a:pPr>
            <a:r>
              <a:rPr sz="1700" dirty="0">
                <a:latin typeface="Arial"/>
                <a:cs typeface="Arial"/>
              </a:rPr>
              <a:t>IMDB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ICARE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Dashboard</a:t>
            </a:r>
            <a:endParaRPr sz="1700">
              <a:latin typeface="Arial"/>
              <a:cs typeface="Arial"/>
            </a:endParaRPr>
          </a:p>
          <a:p>
            <a:pPr marL="727075" lvl="1" indent="-257810">
              <a:lnSpc>
                <a:spcPct val="100000"/>
              </a:lnSpc>
              <a:spcBef>
                <a:spcPts val="385"/>
              </a:spcBef>
              <a:buChar char="•"/>
              <a:tabLst>
                <a:tab pos="727075" algn="l"/>
              </a:tabLst>
            </a:pPr>
            <a:r>
              <a:rPr sz="1700" dirty="0">
                <a:latin typeface="Arial"/>
                <a:cs typeface="Arial"/>
              </a:rPr>
              <a:t>2021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Census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Profile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Dashboards</a:t>
            </a:r>
            <a:endParaRPr sz="17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795"/>
              </a:spcBef>
              <a:buChar char="•"/>
              <a:tabLst>
                <a:tab pos="269875" algn="l"/>
              </a:tabLst>
            </a:pPr>
            <a:r>
              <a:rPr sz="2000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more..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586218" y="2195829"/>
            <a:ext cx="3738879" cy="3385820"/>
            <a:chOff x="7586218" y="2195829"/>
            <a:chExt cx="3738879" cy="33858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3088" y="2202179"/>
              <a:ext cx="2203704" cy="1339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39913" y="2199004"/>
              <a:ext cx="2210435" cy="1346200"/>
            </a:xfrm>
            <a:custGeom>
              <a:avLst/>
              <a:gdLst/>
              <a:ahLst/>
              <a:cxnLst/>
              <a:rect l="l" t="t" r="r" b="b"/>
              <a:pathLst>
                <a:path w="2210434" h="1346200">
                  <a:moveTo>
                    <a:pt x="0" y="1345946"/>
                  </a:moveTo>
                  <a:lnTo>
                    <a:pt x="2210054" y="1345946"/>
                  </a:lnTo>
                  <a:lnTo>
                    <a:pt x="2210054" y="0"/>
                  </a:lnTo>
                  <a:lnTo>
                    <a:pt x="0" y="0"/>
                  </a:lnTo>
                  <a:lnTo>
                    <a:pt x="0" y="1345946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4688" y="2746247"/>
              <a:ext cx="2004059" cy="1591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311513" y="2743072"/>
              <a:ext cx="2010410" cy="1597660"/>
            </a:xfrm>
            <a:custGeom>
              <a:avLst/>
              <a:gdLst/>
              <a:ahLst/>
              <a:cxnLst/>
              <a:rect l="l" t="t" r="r" b="b"/>
              <a:pathLst>
                <a:path w="2010409" h="1597660">
                  <a:moveTo>
                    <a:pt x="0" y="1597406"/>
                  </a:moveTo>
                  <a:lnTo>
                    <a:pt x="2010409" y="1597406"/>
                  </a:lnTo>
                  <a:lnTo>
                    <a:pt x="2010409" y="0"/>
                  </a:lnTo>
                  <a:lnTo>
                    <a:pt x="0" y="0"/>
                  </a:lnTo>
                  <a:lnTo>
                    <a:pt x="0" y="1597406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2568" y="3252215"/>
              <a:ext cx="2058924" cy="16443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89393" y="3249040"/>
              <a:ext cx="2065655" cy="1651000"/>
            </a:xfrm>
            <a:custGeom>
              <a:avLst/>
              <a:gdLst/>
              <a:ahLst/>
              <a:cxnLst/>
              <a:rect l="l" t="t" r="r" b="b"/>
              <a:pathLst>
                <a:path w="2065654" h="1651000">
                  <a:moveTo>
                    <a:pt x="0" y="1650745"/>
                  </a:moveTo>
                  <a:lnTo>
                    <a:pt x="2065274" y="1650745"/>
                  </a:lnTo>
                  <a:lnTo>
                    <a:pt x="2065274" y="0"/>
                  </a:lnTo>
                  <a:lnTo>
                    <a:pt x="0" y="0"/>
                  </a:lnTo>
                  <a:lnTo>
                    <a:pt x="0" y="1650745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1288" y="4037075"/>
              <a:ext cx="2235707" cy="15377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78113" y="4033900"/>
              <a:ext cx="2242185" cy="1544320"/>
            </a:xfrm>
            <a:custGeom>
              <a:avLst/>
              <a:gdLst/>
              <a:ahLst/>
              <a:cxnLst/>
              <a:rect l="l" t="t" r="r" b="b"/>
              <a:pathLst>
                <a:path w="2242184" h="1544320">
                  <a:moveTo>
                    <a:pt x="0" y="1544066"/>
                  </a:moveTo>
                  <a:lnTo>
                    <a:pt x="2242057" y="1544066"/>
                  </a:lnTo>
                  <a:lnTo>
                    <a:pt x="2242057" y="0"/>
                  </a:lnTo>
                  <a:lnTo>
                    <a:pt x="0" y="0"/>
                  </a:lnTo>
                  <a:lnTo>
                    <a:pt x="0" y="1544066"/>
                  </a:lnTo>
                  <a:close/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9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4" dirty="0">
                <a:solidFill>
                  <a:srgbClr val="EC6850"/>
                </a:solidFill>
              </a:rPr>
              <a:t>Infographics</a:t>
            </a:r>
            <a:r>
              <a:rPr sz="4400" spc="-75" dirty="0">
                <a:solidFill>
                  <a:srgbClr val="EC6850"/>
                </a:solidFill>
              </a:rPr>
              <a:t> </a:t>
            </a:r>
            <a:r>
              <a:rPr sz="4400" spc="-240" dirty="0">
                <a:solidFill>
                  <a:srgbClr val="EC6850"/>
                </a:solidFill>
              </a:rPr>
              <a:t>and</a:t>
            </a:r>
            <a:r>
              <a:rPr sz="4400" spc="-75" dirty="0">
                <a:solidFill>
                  <a:srgbClr val="EC6850"/>
                </a:solidFill>
              </a:rPr>
              <a:t> </a:t>
            </a:r>
            <a:r>
              <a:rPr sz="4400" spc="-235" dirty="0">
                <a:solidFill>
                  <a:srgbClr val="EC6850"/>
                </a:solidFill>
              </a:rPr>
              <a:t>Dashboards</a:t>
            </a:r>
            <a:r>
              <a:rPr sz="4400" spc="-75" dirty="0">
                <a:solidFill>
                  <a:srgbClr val="EC6850"/>
                </a:solidFill>
              </a:rPr>
              <a:t> </a:t>
            </a:r>
            <a:r>
              <a:rPr sz="4400" spc="-100" dirty="0">
                <a:solidFill>
                  <a:srgbClr val="EC6850"/>
                </a:solidFill>
              </a:rPr>
              <a:t>Portal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02966" y="1790445"/>
            <a:ext cx="6386195" cy="4473575"/>
            <a:chOff x="2902966" y="1790445"/>
            <a:chExt cx="6386195" cy="4473575"/>
          </a:xfrm>
        </p:grpSpPr>
        <p:pic>
          <p:nvPicPr>
            <p:cNvPr id="6" name="object 6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9316" y="1810521"/>
              <a:ext cx="6373367" cy="4447022"/>
            </a:xfrm>
            <a:prstGeom prst="rect">
              <a:avLst/>
            </a:prstGeom>
          </p:spPr>
        </p:pic>
        <p:sp>
          <p:nvSpPr>
            <p:cNvPr id="7" name="object 7">
              <a:hlinkClick r:id="rId4"/>
            </p:cNvPr>
            <p:cNvSpPr/>
            <p:nvPr/>
          </p:nvSpPr>
          <p:spPr>
            <a:xfrm>
              <a:off x="2906141" y="1793620"/>
              <a:ext cx="6379845" cy="4467225"/>
            </a:xfrm>
            <a:custGeom>
              <a:avLst/>
              <a:gdLst/>
              <a:ahLst/>
              <a:cxnLst/>
              <a:rect l="l" t="t" r="r" b="b"/>
              <a:pathLst>
                <a:path w="6379845" h="4467225">
                  <a:moveTo>
                    <a:pt x="0" y="4467098"/>
                  </a:moveTo>
                  <a:lnTo>
                    <a:pt x="6379717" y="4467098"/>
                  </a:lnTo>
                  <a:lnTo>
                    <a:pt x="6379717" y="0"/>
                  </a:lnTo>
                  <a:lnTo>
                    <a:pt x="0" y="0"/>
                  </a:lnTo>
                  <a:lnTo>
                    <a:pt x="0" y="446709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9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How</a:t>
            </a:r>
            <a:r>
              <a:rPr sz="3200" spc="-105" dirty="0"/>
              <a:t> </a:t>
            </a:r>
            <a:r>
              <a:rPr sz="3200" dirty="0"/>
              <a:t>to</a:t>
            </a:r>
            <a:r>
              <a:rPr sz="3200" spc="-85" dirty="0"/>
              <a:t> </a:t>
            </a:r>
            <a:r>
              <a:rPr sz="3200" spc="-210" dirty="0"/>
              <a:t>use</a:t>
            </a:r>
            <a:r>
              <a:rPr sz="3200" spc="-85" dirty="0"/>
              <a:t> </a:t>
            </a:r>
            <a:r>
              <a:rPr sz="3200" spc="-70" dirty="0"/>
              <a:t>CDP</a:t>
            </a:r>
            <a:r>
              <a:rPr sz="3200" spc="-85" dirty="0"/>
              <a:t> </a:t>
            </a:r>
            <a:r>
              <a:rPr sz="3200" spc="-140" dirty="0"/>
              <a:t>Tableau</a:t>
            </a:r>
            <a:r>
              <a:rPr sz="3200" spc="-100" dirty="0"/>
              <a:t> </a:t>
            </a:r>
            <a:r>
              <a:rPr sz="3200" spc="-140" dirty="0"/>
              <a:t>Dashboards</a:t>
            </a:r>
            <a:endParaRPr sz="32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b="0" dirty="0">
                <a:solidFill>
                  <a:srgbClr val="EC6850"/>
                </a:solidFill>
                <a:latin typeface="Arial"/>
                <a:cs typeface="Arial"/>
              </a:rPr>
              <a:t>Installing</a:t>
            </a:r>
            <a:r>
              <a:rPr sz="3600" b="0" spc="-20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60" dirty="0">
                <a:solidFill>
                  <a:srgbClr val="EC6850"/>
                </a:solidFill>
                <a:latin typeface="Arial"/>
                <a:cs typeface="Arial"/>
              </a:rPr>
              <a:t>Tableau</a:t>
            </a:r>
            <a:r>
              <a:rPr sz="3600" b="0" spc="-19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10" dirty="0">
                <a:solidFill>
                  <a:srgbClr val="EC6850"/>
                </a:solidFill>
                <a:latin typeface="Arial"/>
                <a:cs typeface="Arial"/>
              </a:rPr>
              <a:t>Reader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53718"/>
            <a:ext cx="10219690" cy="176148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915"/>
              </a:spcBef>
              <a:buChar char="•"/>
              <a:tabLst>
                <a:tab pos="269875" algn="l"/>
              </a:tabLst>
            </a:pPr>
            <a:r>
              <a:rPr sz="2400" spc="-85" dirty="0">
                <a:latin typeface="Arial"/>
                <a:cs typeface="Arial"/>
              </a:rPr>
              <a:t>Tableau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Reader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need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access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use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Tableau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data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815"/>
              </a:spcBef>
              <a:buChar char="•"/>
              <a:tabLst>
                <a:tab pos="269875" algn="l"/>
              </a:tabLst>
            </a:pPr>
            <a:r>
              <a:rPr sz="2400" spc="-35" dirty="0">
                <a:latin typeface="Arial"/>
                <a:cs typeface="Arial"/>
              </a:rPr>
              <a:t>Free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  <a:p>
            <a:pPr marL="270510" marR="4288790" indent="-258445">
              <a:lnSpc>
                <a:spcPts val="2590"/>
              </a:lnSpc>
              <a:spcBef>
                <a:spcPts val="1130"/>
              </a:spcBef>
              <a:buChar char="•"/>
              <a:tabLst>
                <a:tab pos="270510" algn="l"/>
              </a:tabLst>
            </a:pPr>
            <a:r>
              <a:rPr sz="2400" spc="-85" dirty="0">
                <a:latin typeface="Arial"/>
                <a:cs typeface="Arial"/>
              </a:rPr>
              <a:t>Tableau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Reader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can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downloaded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here: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https://www.tableau.com/products/reader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363214" y="3623817"/>
            <a:ext cx="5466080" cy="2755900"/>
            <a:chOff x="3363214" y="3623817"/>
            <a:chExt cx="5466080" cy="27559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9564" y="3630167"/>
              <a:ext cx="5452872" cy="2743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6389" y="3626992"/>
              <a:ext cx="5459730" cy="2749550"/>
            </a:xfrm>
            <a:custGeom>
              <a:avLst/>
              <a:gdLst/>
              <a:ahLst/>
              <a:cxnLst/>
              <a:rect l="l" t="t" r="r" b="b"/>
              <a:pathLst>
                <a:path w="5459730" h="2749550">
                  <a:moveTo>
                    <a:pt x="0" y="2749549"/>
                  </a:moveTo>
                  <a:lnTo>
                    <a:pt x="5459222" y="2749549"/>
                  </a:lnTo>
                  <a:lnTo>
                    <a:pt x="5459222" y="0"/>
                  </a:lnTo>
                  <a:lnTo>
                    <a:pt x="0" y="0"/>
                  </a:lnTo>
                  <a:lnTo>
                    <a:pt x="0" y="274954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34667"/>
            <a:ext cx="9732010" cy="19050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Arial"/>
                <a:cs typeface="Arial"/>
              </a:rPr>
              <a:t>There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currently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40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dashboards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available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CDP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users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dashboards: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Char char="•"/>
              <a:tabLst>
                <a:tab pos="812800" algn="l"/>
              </a:tabLst>
            </a:pP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Interactive</a:t>
            </a:r>
            <a:r>
              <a:rPr sz="2000" u="sng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Infographics</a:t>
            </a:r>
            <a:r>
              <a:rPr sz="2000" u="sng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sz="20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Dashboards</a:t>
            </a:r>
            <a:r>
              <a:rPr sz="2000" u="sng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Portal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254"/>
              </a:spcBef>
              <a:buClr>
                <a:srgbClr val="000000"/>
              </a:buClr>
              <a:buChar char="•"/>
              <a:tabLst>
                <a:tab pos="812800" algn="l"/>
              </a:tabLst>
            </a:pPr>
            <a:r>
              <a:rPr sz="20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Catalogue</a:t>
            </a:r>
            <a:r>
              <a:rPr sz="20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–</a:t>
            </a:r>
            <a:r>
              <a:rPr sz="20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i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Data</a:t>
            </a:r>
            <a:r>
              <a:rPr sz="2000" i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i="1" u="sng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analysis</a:t>
            </a:r>
            <a:r>
              <a:rPr sz="2000" i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i="1" u="sng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and</a:t>
            </a:r>
            <a:r>
              <a:rPr sz="2000" i="1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i="1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visualization</a:t>
            </a:r>
            <a:r>
              <a:rPr sz="2000" i="1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i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tools</a:t>
            </a:r>
            <a:r>
              <a:rPr sz="2000" i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product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group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2000" spc="-55" dirty="0">
                <a:latin typeface="Arial"/>
                <a:cs typeface="Arial"/>
              </a:rPr>
              <a:t>Dashboards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all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Packaged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Workbook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(.twbx)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openable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Tableau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Reader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8883" y="3816096"/>
            <a:ext cx="3512820" cy="2597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83096" y="3941064"/>
            <a:ext cx="3584448" cy="2447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93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How</a:t>
            </a:r>
            <a:r>
              <a:rPr sz="3200" spc="-105" dirty="0"/>
              <a:t> </a:t>
            </a:r>
            <a:r>
              <a:rPr sz="3200" dirty="0"/>
              <a:t>to</a:t>
            </a:r>
            <a:r>
              <a:rPr sz="3200" spc="-85" dirty="0"/>
              <a:t> </a:t>
            </a:r>
            <a:r>
              <a:rPr sz="3200" spc="-210" dirty="0"/>
              <a:t>use</a:t>
            </a:r>
            <a:r>
              <a:rPr sz="3200" spc="-85" dirty="0"/>
              <a:t> </a:t>
            </a:r>
            <a:r>
              <a:rPr sz="3200" spc="-70" dirty="0"/>
              <a:t>CDP</a:t>
            </a:r>
            <a:r>
              <a:rPr sz="3200" spc="-85" dirty="0"/>
              <a:t> </a:t>
            </a:r>
            <a:r>
              <a:rPr sz="3200" spc="-140" dirty="0"/>
              <a:t>Tableau</a:t>
            </a:r>
            <a:r>
              <a:rPr sz="3200" spc="-100" dirty="0"/>
              <a:t> </a:t>
            </a:r>
            <a:r>
              <a:rPr sz="3200" spc="-55" dirty="0"/>
              <a:t>Dashboards</a:t>
            </a:r>
            <a:endParaRPr sz="32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b="0" spc="-20" dirty="0">
                <a:solidFill>
                  <a:srgbClr val="EC6850"/>
                </a:solidFill>
                <a:latin typeface="Arial"/>
                <a:cs typeface="Arial"/>
              </a:rPr>
              <a:t>Finding</a:t>
            </a:r>
            <a:r>
              <a:rPr sz="3600" b="0" spc="-12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75" dirty="0">
                <a:solidFill>
                  <a:srgbClr val="EC6850"/>
                </a:solidFill>
                <a:latin typeface="Arial"/>
                <a:cs typeface="Arial"/>
              </a:rPr>
              <a:t>Tableau</a:t>
            </a:r>
            <a:r>
              <a:rPr sz="3600" b="0" spc="-12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65" dirty="0">
                <a:solidFill>
                  <a:srgbClr val="EC6850"/>
                </a:solidFill>
                <a:latin typeface="Arial"/>
                <a:cs typeface="Arial"/>
              </a:rPr>
              <a:t>dashboards</a:t>
            </a:r>
            <a:r>
              <a:rPr sz="3600" b="0" spc="-12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dirty="0">
                <a:solidFill>
                  <a:srgbClr val="EC6850"/>
                </a:solidFill>
                <a:latin typeface="Arial"/>
                <a:cs typeface="Arial"/>
              </a:rPr>
              <a:t>in</a:t>
            </a:r>
            <a:r>
              <a:rPr sz="3600" b="0" spc="-114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65" dirty="0">
                <a:solidFill>
                  <a:srgbClr val="EC6850"/>
                </a:solidFill>
                <a:latin typeface="Arial"/>
                <a:cs typeface="Arial"/>
              </a:rPr>
              <a:t>the</a:t>
            </a:r>
            <a:r>
              <a:rPr sz="3600" b="0" spc="-12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75" dirty="0">
                <a:solidFill>
                  <a:srgbClr val="EC6850"/>
                </a:solidFill>
                <a:latin typeface="Arial"/>
                <a:cs typeface="Arial"/>
              </a:rPr>
              <a:t>CDP</a:t>
            </a:r>
            <a:r>
              <a:rPr sz="3600" b="0" spc="-12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10" dirty="0">
                <a:solidFill>
                  <a:srgbClr val="EC6850"/>
                </a:solidFill>
                <a:latin typeface="Arial"/>
                <a:cs typeface="Arial"/>
              </a:rPr>
              <a:t>catalogue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983" rIns="0" bIns="0" rtlCol="0">
            <a:spAutoFit/>
          </a:bodyPr>
          <a:lstStyle/>
          <a:p>
            <a:pPr marL="12700">
              <a:lnSpc>
                <a:spcPts val="3629"/>
              </a:lnSpc>
              <a:spcBef>
                <a:spcPts val="100"/>
              </a:spcBef>
            </a:pPr>
            <a:r>
              <a:rPr sz="3200" dirty="0"/>
              <a:t>How</a:t>
            </a:r>
            <a:r>
              <a:rPr sz="3200" spc="-105" dirty="0"/>
              <a:t> </a:t>
            </a:r>
            <a:r>
              <a:rPr sz="3200" dirty="0"/>
              <a:t>to</a:t>
            </a:r>
            <a:r>
              <a:rPr sz="3200" spc="-85" dirty="0"/>
              <a:t> </a:t>
            </a:r>
            <a:r>
              <a:rPr sz="3200" spc="-210" dirty="0"/>
              <a:t>use</a:t>
            </a:r>
            <a:r>
              <a:rPr sz="3200" spc="-85" dirty="0"/>
              <a:t> </a:t>
            </a:r>
            <a:r>
              <a:rPr sz="3200" spc="-70" dirty="0"/>
              <a:t>CDP</a:t>
            </a:r>
            <a:r>
              <a:rPr sz="3200" spc="-85" dirty="0"/>
              <a:t> </a:t>
            </a:r>
            <a:r>
              <a:rPr sz="3200" spc="-140" dirty="0"/>
              <a:t>Tableau</a:t>
            </a:r>
            <a:r>
              <a:rPr sz="3200" spc="-100" dirty="0"/>
              <a:t> </a:t>
            </a:r>
            <a:r>
              <a:rPr sz="3200" spc="-55" dirty="0"/>
              <a:t>Dashboards</a:t>
            </a:r>
            <a:endParaRPr sz="3200"/>
          </a:p>
          <a:p>
            <a:pPr marL="12700">
              <a:lnSpc>
                <a:spcPts val="4110"/>
              </a:lnSpc>
            </a:pPr>
            <a:r>
              <a:rPr sz="3600" b="0" dirty="0">
                <a:solidFill>
                  <a:srgbClr val="EC6850"/>
                </a:solidFill>
                <a:latin typeface="Arial"/>
                <a:cs typeface="Arial"/>
              </a:rPr>
              <a:t>Opening</a:t>
            </a:r>
            <a:r>
              <a:rPr sz="3600" b="0" spc="-155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60" dirty="0">
                <a:solidFill>
                  <a:srgbClr val="EC6850"/>
                </a:solidFill>
                <a:latin typeface="Arial"/>
                <a:cs typeface="Arial"/>
              </a:rPr>
              <a:t>Tableau</a:t>
            </a:r>
            <a:r>
              <a:rPr sz="3600" b="0" spc="-15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120" dirty="0">
                <a:solidFill>
                  <a:srgbClr val="EC6850"/>
                </a:solidFill>
                <a:latin typeface="Arial"/>
                <a:cs typeface="Arial"/>
              </a:rPr>
              <a:t>Packaged</a:t>
            </a:r>
            <a:r>
              <a:rPr sz="3600" b="0" spc="-130" dirty="0">
                <a:solidFill>
                  <a:srgbClr val="EC6850"/>
                </a:solidFill>
                <a:latin typeface="Arial"/>
                <a:cs typeface="Arial"/>
              </a:rPr>
              <a:t> </a:t>
            </a:r>
            <a:r>
              <a:rPr sz="3600" b="0" spc="-10" dirty="0">
                <a:solidFill>
                  <a:srgbClr val="EC6850"/>
                </a:solidFill>
                <a:latin typeface="Arial"/>
                <a:cs typeface="Arial"/>
              </a:rPr>
              <a:t>Workbooks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726" y="1789579"/>
            <a:ext cx="6663055" cy="462216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469265" algn="l"/>
              </a:tabLst>
            </a:pPr>
            <a:r>
              <a:rPr sz="2400" spc="-35" dirty="0">
                <a:latin typeface="Arial"/>
                <a:cs typeface="Arial"/>
              </a:rPr>
              <a:t>Install</a:t>
            </a:r>
            <a:r>
              <a:rPr sz="2400" spc="-80" dirty="0">
                <a:latin typeface="Arial"/>
                <a:cs typeface="Arial"/>
              </a:rPr>
              <a:t> Tableau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Reader</a:t>
            </a:r>
            <a:endParaRPr sz="2400">
              <a:latin typeface="Arial"/>
              <a:cs typeface="Arial"/>
            </a:endParaRPr>
          </a:p>
          <a:p>
            <a:pPr marL="469900" marR="59055" indent="-4572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69900" algn="l"/>
              </a:tabLst>
            </a:pPr>
            <a:r>
              <a:rPr sz="2400" spc="-20" dirty="0">
                <a:latin typeface="Arial"/>
                <a:cs typeface="Arial"/>
              </a:rPr>
              <a:t>Find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download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dashboard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CDP </a:t>
            </a:r>
            <a:r>
              <a:rPr sz="2400" spc="-10" dirty="0">
                <a:latin typeface="Arial"/>
                <a:cs typeface="Arial"/>
              </a:rPr>
              <a:t>catalogue</a:t>
            </a:r>
            <a:endParaRPr sz="2400">
              <a:latin typeface="Arial"/>
              <a:cs typeface="Arial"/>
            </a:endParaRPr>
          </a:p>
          <a:p>
            <a:pPr marL="730250" marR="305435" lvl="1" indent="-260985">
              <a:lnSpc>
                <a:spcPct val="100000"/>
              </a:lnSpc>
              <a:spcBef>
                <a:spcPts val="900"/>
              </a:spcBef>
              <a:buChar char="•"/>
              <a:tabLst>
                <a:tab pos="730250" algn="l"/>
              </a:tabLst>
            </a:pPr>
            <a:r>
              <a:rPr sz="2400" spc="-180" dirty="0">
                <a:latin typeface="Arial"/>
                <a:cs typeface="Arial"/>
              </a:rPr>
              <a:t>Same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steps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as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downloading </a:t>
            </a:r>
            <a:r>
              <a:rPr sz="2400" spc="-40" dirty="0">
                <a:latin typeface="Arial"/>
                <a:cs typeface="Arial"/>
              </a:rPr>
              <a:t>any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 </a:t>
            </a:r>
            <a:r>
              <a:rPr sz="2400" spc="-10" dirty="0"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469900" marR="1117600" indent="-45720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Unzip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.zip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downloaded </a:t>
            </a:r>
            <a:r>
              <a:rPr sz="2400" spc="-20" dirty="0">
                <a:latin typeface="Arial"/>
                <a:cs typeface="Arial"/>
              </a:rPr>
              <a:t>containing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packaged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workbook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Arial"/>
                <a:cs typeface="Arial"/>
              </a:rPr>
              <a:t>Double-</a:t>
            </a:r>
            <a:r>
              <a:rPr sz="2400" spc="-25" dirty="0">
                <a:latin typeface="Arial"/>
                <a:cs typeface="Arial"/>
              </a:rPr>
              <a:t>click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packaged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workbook </a:t>
            </a:r>
            <a:r>
              <a:rPr sz="2400" dirty="0">
                <a:latin typeface="Arial"/>
                <a:cs typeface="Arial"/>
              </a:rPr>
              <a:t>file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Reader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Tableau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Reader,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click </a:t>
            </a:r>
            <a:r>
              <a:rPr sz="2400" spc="-35" dirty="0">
                <a:latin typeface="Arial"/>
                <a:cs typeface="Arial"/>
              </a:rPr>
              <a:t>File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select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packaged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workbook </a:t>
            </a:r>
            <a:r>
              <a:rPr sz="2400" spc="-20" dirty="0">
                <a:latin typeface="Arial"/>
                <a:cs typeface="Arial"/>
              </a:rPr>
              <a:t>file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5911" y="6396413"/>
            <a:ext cx="331593" cy="3669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6747" y="6423659"/>
            <a:ext cx="1028700" cy="3048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153145" y="1752345"/>
            <a:ext cx="3832225" cy="4586605"/>
            <a:chOff x="8153145" y="1752345"/>
            <a:chExt cx="3832225" cy="45866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495" y="1758695"/>
              <a:ext cx="2397252" cy="17846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56320" y="1755520"/>
              <a:ext cx="2404110" cy="1791335"/>
            </a:xfrm>
            <a:custGeom>
              <a:avLst/>
              <a:gdLst/>
              <a:ahLst/>
              <a:cxnLst/>
              <a:rect l="l" t="t" r="r" b="b"/>
              <a:pathLst>
                <a:path w="2404109" h="1791335">
                  <a:moveTo>
                    <a:pt x="0" y="1790953"/>
                  </a:moveTo>
                  <a:lnTo>
                    <a:pt x="2403602" y="1790953"/>
                  </a:lnTo>
                  <a:lnTo>
                    <a:pt x="2403602" y="0"/>
                  </a:lnTo>
                  <a:lnTo>
                    <a:pt x="0" y="0"/>
                  </a:lnTo>
                  <a:lnTo>
                    <a:pt x="0" y="1790953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0451" y="3310127"/>
              <a:ext cx="3028188" cy="13350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47276" y="3306952"/>
              <a:ext cx="3034665" cy="1341755"/>
            </a:xfrm>
            <a:custGeom>
              <a:avLst/>
              <a:gdLst/>
              <a:ahLst/>
              <a:cxnLst/>
              <a:rect l="l" t="t" r="r" b="b"/>
              <a:pathLst>
                <a:path w="3034665" h="1341754">
                  <a:moveTo>
                    <a:pt x="0" y="1341374"/>
                  </a:moveTo>
                  <a:lnTo>
                    <a:pt x="3034538" y="1341374"/>
                  </a:lnTo>
                  <a:lnTo>
                    <a:pt x="3034538" y="0"/>
                  </a:lnTo>
                  <a:lnTo>
                    <a:pt x="0" y="0"/>
                  </a:lnTo>
                  <a:lnTo>
                    <a:pt x="0" y="134137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0683" y="4309872"/>
              <a:ext cx="1674876" cy="2022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17508" y="4306697"/>
              <a:ext cx="1681480" cy="2028825"/>
            </a:xfrm>
            <a:custGeom>
              <a:avLst/>
              <a:gdLst/>
              <a:ahLst/>
              <a:cxnLst/>
              <a:rect l="l" t="t" r="r" b="b"/>
              <a:pathLst>
                <a:path w="1681479" h="2028825">
                  <a:moveTo>
                    <a:pt x="0" y="2028697"/>
                  </a:moveTo>
                  <a:lnTo>
                    <a:pt x="1681226" y="2028697"/>
                  </a:lnTo>
                  <a:lnTo>
                    <a:pt x="1681226" y="0"/>
                  </a:lnTo>
                  <a:lnTo>
                    <a:pt x="0" y="0"/>
                  </a:lnTo>
                  <a:lnTo>
                    <a:pt x="0" y="202869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936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Aptos</vt:lpstr>
      <vt:lpstr>Arial</vt:lpstr>
      <vt:lpstr>Office Theme</vt:lpstr>
      <vt:lpstr>PowerPoint Presentation</vt:lpstr>
      <vt:lpstr>What is Tableau?</vt:lpstr>
      <vt:lpstr>Versions of Tableau</vt:lpstr>
      <vt:lpstr>Tableau for CDP members</vt:lpstr>
      <vt:lpstr>CDP’s dashboard library</vt:lpstr>
      <vt:lpstr>Infographics and Dashboards Portal</vt:lpstr>
      <vt:lpstr>How to use CDP Tableau Dashboards Installing Tableau Reader</vt:lpstr>
      <vt:lpstr>How to use CDP Tableau Dashboards Finding Tableau dashboards in the CDP catalogue</vt:lpstr>
      <vt:lpstr>How to use CDP Tableau Dashboards Opening Tableau Packaged Workbooks</vt:lpstr>
      <vt:lpstr>How to use CDP Tableau Dashboards Using Tableau dashboards</vt:lpstr>
      <vt:lpstr>Demo: Immigration Profile Dashboard, 2021</vt:lpstr>
      <vt:lpstr>Demo: Community Recovery Dashboard V4</vt:lpstr>
      <vt:lpstr>Demo: Taxfiler F-01</vt:lpstr>
      <vt:lpstr>How to use CDP Tableau Dashboards Common questions and issues</vt:lpstr>
      <vt:lpstr>How to use CDP Tableau Dashboards Common questions and issues</vt:lpstr>
      <vt:lpstr>How to use CDP Tableau Dashboards Common questions and issues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to the Community Data Program’s Tableau Infographics and Dashboards</dc:title>
  <dc:creator>Jamie Carrick</dc:creator>
  <cp:lastModifiedBy>August Tensuda</cp:lastModifiedBy>
  <cp:revision>2</cp:revision>
  <dcterms:created xsi:type="dcterms:W3CDTF">2025-02-04T16:33:12Z</dcterms:created>
  <dcterms:modified xsi:type="dcterms:W3CDTF">2025-02-04T19:52:08Z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2025-02-04T00:00:00Z</vt:filetime>
  </property>
  <property fmtid="{D5CDD505-2E9C-101B-9397-08002B2CF9AE}" pid="5" name="Producer">
    <vt:lpwstr>Microsoft® PowerPoint® for Microsoft 365</vt:lpwstr>
  </property>
</Properties>
</file>