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1"/>
  </p:notesMasterIdLst>
  <p:sldIdLst>
    <p:sldId id="256" r:id="rId6"/>
    <p:sldId id="258" r:id="rId7"/>
    <p:sldId id="400" r:id="rId8"/>
    <p:sldId id="429" r:id="rId9"/>
    <p:sldId id="430" r:id="rId10"/>
    <p:sldId id="431" r:id="rId11"/>
    <p:sldId id="432" r:id="rId12"/>
    <p:sldId id="265" r:id="rId13"/>
    <p:sldId id="280" r:id="rId14"/>
    <p:sldId id="416" r:id="rId15"/>
    <p:sldId id="433" r:id="rId16"/>
    <p:sldId id="393" r:id="rId17"/>
    <p:sldId id="398" r:id="rId18"/>
    <p:sldId id="415" r:id="rId19"/>
    <p:sldId id="269" r:id="rId20"/>
    <p:sldId id="282" r:id="rId21"/>
    <p:sldId id="272" r:id="rId22"/>
    <p:sldId id="399" r:id="rId23"/>
    <p:sldId id="410" r:id="rId24"/>
    <p:sldId id="411" r:id="rId25"/>
    <p:sldId id="413" r:id="rId26"/>
    <p:sldId id="274" r:id="rId27"/>
    <p:sldId id="397" r:id="rId28"/>
    <p:sldId id="414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37A44D-F014-BB42-C734-D7FC4CD43ABA}" name="Anzo Anh Nguyen" initials="AN" userId="S::anguy146@uottawa.ca::44596824-99fd-4a7a-b887-a28bc81f01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C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3" autoAdjust="0"/>
    <p:restoredTop sz="88369" autoAdjust="0"/>
  </p:normalViewPr>
  <p:slideViewPr>
    <p:cSldViewPr snapToGrid="0">
      <p:cViewPr>
        <p:scale>
          <a:sx n="103" d="100"/>
          <a:sy n="103" d="100"/>
        </p:scale>
        <p:origin x="810" y="-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617e70f33205b2a/Work/HCRI/housing%20story%20map/graphs%20for%20hcri%20data%20st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617e70f33205b2a/Work/HCRI/housing%20story%20map/graphs%20for%20hcri%20data%20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617e70f33205b2a/Work/HCRI/housing%20story%20map/graphs%20for%20hcri%20data%20sto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8668342135842"/>
          <c:y val="5.2471103405488141E-2"/>
          <c:w val="0.7739116824629455"/>
          <c:h val="0.82219756260191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'core housing need'!$B$1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'core housing need'!$A$2:$A$4</c:f>
              <c:strCache>
                <c:ptCount val="3"/>
                <c:pt idx="0">
                  <c:v>All households</c:v>
                </c:pt>
                <c:pt idx="1">
                  <c:v>Renter households</c:v>
                </c:pt>
                <c:pt idx="2">
                  <c:v>Owner households</c:v>
                </c:pt>
              </c:strCache>
            </c:strRef>
          </c:cat>
          <c:val>
            <c:numRef>
              <c:f>'core housing need'!$B$2:$B$4</c:f>
              <c:numCache>
                <c:formatCode>0.0%</c:formatCode>
                <c:ptCount val="3"/>
                <c:pt idx="0">
                  <c:v>0.112</c:v>
                </c:pt>
                <c:pt idx="1">
                  <c:v>0.23300000000000001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B-48AC-AE5B-5B8571D89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77786984"/>
        <c:axId val="1077784464"/>
      </c:barChart>
      <c:catAx>
        <c:axId val="107778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784464"/>
        <c:crosses val="autoZero"/>
        <c:auto val="1"/>
        <c:lblAlgn val="ctr"/>
        <c:lblOffset val="100"/>
        <c:noMultiLvlLbl val="0"/>
      </c:catAx>
      <c:valAx>
        <c:axId val="1077784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% of households in CHN</a:t>
                </a:r>
              </a:p>
            </c:rich>
          </c:tx>
          <c:layout>
            <c:manualLayout>
              <c:xMode val="edge"/>
              <c:yMode val="edge"/>
              <c:x val="5.4910576468814682E-3"/>
              <c:y val="0.15598884094565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786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'core housing need'!$A$7:$A$9</c:f>
              <c:strCache>
                <c:ptCount val="3"/>
                <c:pt idx="0">
                  <c:v>All households</c:v>
                </c:pt>
                <c:pt idx="1">
                  <c:v>Renter households</c:v>
                </c:pt>
                <c:pt idx="2">
                  <c:v>Owner households</c:v>
                </c:pt>
              </c:strCache>
            </c:strRef>
          </c:cat>
          <c:val>
            <c:numRef>
              <c:f>'core housing need'!$B$7:$B$9</c:f>
              <c:numCache>
                <c:formatCode>0.0%</c:formatCode>
                <c:ptCount val="3"/>
                <c:pt idx="0">
                  <c:v>0.20100000000000001</c:v>
                </c:pt>
                <c:pt idx="1">
                  <c:v>0.35699999999999998</c:v>
                </c:pt>
                <c:pt idx="2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3-4314-A5B0-53E668929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46872496"/>
        <c:axId val="1846860016"/>
      </c:barChart>
      <c:catAx>
        <c:axId val="184687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860016"/>
        <c:crosses val="autoZero"/>
        <c:auto val="1"/>
        <c:lblAlgn val="ctr"/>
        <c:lblOffset val="100"/>
        <c:noMultiLvlLbl val="0"/>
      </c:catAx>
      <c:valAx>
        <c:axId val="1846860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% of households in unaffordable housing</a:t>
                </a:r>
              </a:p>
            </c:rich>
          </c:tx>
          <c:layout>
            <c:manualLayout>
              <c:xMode val="edge"/>
              <c:yMode val="edge"/>
              <c:x val="8.2537434707283756E-3"/>
              <c:y val="0.10203774464809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87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13252464267609"/>
          <c:y val="6.7276812211695E-2"/>
          <c:w val="0.81058244993937101"/>
          <c:h val="0.66744687060538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'core housing need'!$B$11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'core housing need'!$A$12:$A$16</c:f>
              <c:strCache>
                <c:ptCount val="5"/>
                <c:pt idx="0">
                  <c:v>0 bedrooms</c:v>
                </c:pt>
                <c:pt idx="1">
                  <c:v>1 bedroom</c:v>
                </c:pt>
                <c:pt idx="2">
                  <c:v>2 bedrooms</c:v>
                </c:pt>
                <c:pt idx="3">
                  <c:v>3 bedrooms</c:v>
                </c:pt>
                <c:pt idx="4">
                  <c:v>4 or more bedrooms</c:v>
                </c:pt>
              </c:strCache>
            </c:strRef>
          </c:cat>
          <c:val>
            <c:numRef>
              <c:f>'core housing need'!$B$12:$B$16</c:f>
              <c:numCache>
                <c:formatCode>#,##0</c:formatCode>
                <c:ptCount val="5"/>
                <c:pt idx="0">
                  <c:v>1535</c:v>
                </c:pt>
                <c:pt idx="1">
                  <c:v>1850</c:v>
                </c:pt>
                <c:pt idx="2">
                  <c:v>2140</c:v>
                </c:pt>
                <c:pt idx="3">
                  <c:v>2400</c:v>
                </c:pt>
                <c:pt idx="4">
                  <c:v>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A-41FC-B1C8-810A40A6D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1846886896"/>
        <c:axId val="1846887376"/>
      </c:barChart>
      <c:catAx>
        <c:axId val="184688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887376"/>
        <c:crosses val="autoZero"/>
        <c:auto val="1"/>
        <c:lblAlgn val="ctr"/>
        <c:lblOffset val="100"/>
        <c:noMultiLvlLbl val="0"/>
      </c:catAx>
      <c:valAx>
        <c:axId val="18468873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Median rent ($)</a:t>
                </a:r>
              </a:p>
            </c:rich>
          </c:tx>
          <c:layout>
            <c:manualLayout>
              <c:xMode val="edge"/>
              <c:yMode val="edge"/>
              <c:x val="3.5024157920057621E-2"/>
              <c:y val="0.156748953913067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88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5C85D-63E2-472B-BA2A-E311C4ECD78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E353D-57BB-4F4E-B9BB-499F01C5696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Introduction to the Ottawa Neighbourhood Study</a:t>
          </a:r>
          <a:endParaRPr lang="en-US"/>
        </a:p>
      </dgm:t>
    </dgm:pt>
    <dgm:pt modelId="{FD22E5AD-C3D8-46AF-935B-C95C4CAC727E}" type="parTrans" cxnId="{034BFD40-B1D3-4804-88CB-07B5E98095F9}">
      <dgm:prSet/>
      <dgm:spPr/>
      <dgm:t>
        <a:bodyPr/>
        <a:lstStyle/>
        <a:p>
          <a:endParaRPr lang="en-US"/>
        </a:p>
      </dgm:t>
    </dgm:pt>
    <dgm:pt modelId="{55C4A04B-4909-4EA3-B6F9-909B45C529BE}" type="sibTrans" cxnId="{034BFD40-B1D3-4804-88CB-07B5E98095F9}">
      <dgm:prSet/>
      <dgm:spPr/>
      <dgm:t>
        <a:bodyPr/>
        <a:lstStyle/>
        <a:p>
          <a:endParaRPr lang="en-US"/>
        </a:p>
      </dgm:t>
    </dgm:pt>
    <dgm:pt modelId="{43C2C325-0B82-4A41-A213-66587CBA7E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/>
            <a:t>About the Study, Methodology, Knowledge mobilization</a:t>
          </a:r>
        </a:p>
        <a:p>
          <a:pPr>
            <a:lnSpc>
              <a:spcPct val="100000"/>
            </a:lnSpc>
          </a:pPr>
          <a:endParaRPr lang="en-CA" sz="1600" dirty="0"/>
        </a:p>
      </dgm:t>
    </dgm:pt>
    <dgm:pt modelId="{9A2BF742-8518-415F-B533-5E8D574B33AF}" type="parTrans" cxnId="{592C7142-C4DE-4C43-BDBA-5F4B384F3183}">
      <dgm:prSet/>
      <dgm:spPr/>
      <dgm:t>
        <a:bodyPr/>
        <a:lstStyle/>
        <a:p>
          <a:endParaRPr lang="en-US"/>
        </a:p>
      </dgm:t>
    </dgm:pt>
    <dgm:pt modelId="{24975AF9-CD82-4806-B6A1-BE3B2D907107}" type="sibTrans" cxnId="{592C7142-C4DE-4C43-BDBA-5F4B384F3183}">
      <dgm:prSet/>
      <dgm:spPr/>
      <dgm:t>
        <a:bodyPr/>
        <a:lstStyle/>
        <a:p>
          <a:endParaRPr lang="en-US"/>
        </a:p>
      </dgm:t>
    </dgm:pt>
    <dgm:pt modelId="{20ECA3EC-03D7-4279-8BAB-1F92C6A208B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ONS’s housing data project</a:t>
          </a:r>
          <a:endParaRPr lang="en-US"/>
        </a:p>
      </dgm:t>
    </dgm:pt>
    <dgm:pt modelId="{2831C54D-0920-425B-9D39-1FE38F5C71BD}" type="parTrans" cxnId="{5682D52F-FF76-4CA0-8F00-A7AF35FDCC22}">
      <dgm:prSet/>
      <dgm:spPr/>
      <dgm:t>
        <a:bodyPr/>
        <a:lstStyle/>
        <a:p>
          <a:endParaRPr lang="en-US"/>
        </a:p>
      </dgm:t>
    </dgm:pt>
    <dgm:pt modelId="{D591234D-3E73-4283-9F81-4B3224BA356D}" type="sibTrans" cxnId="{5682D52F-FF76-4CA0-8F00-A7AF35FDCC22}">
      <dgm:prSet/>
      <dgm:spPr/>
      <dgm:t>
        <a:bodyPr/>
        <a:lstStyle/>
        <a:p>
          <a:endParaRPr lang="en-US"/>
        </a:p>
      </dgm:t>
    </dgm:pt>
    <dgm:pt modelId="{98A4E0C2-0497-4743-AC9D-9BD7245F9B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/>
            <a:t>Integrating housing data from multiple sources</a:t>
          </a:r>
        </a:p>
        <a:p>
          <a:pPr>
            <a:lnSpc>
              <a:spcPct val="100000"/>
            </a:lnSpc>
          </a:pPr>
          <a:r>
            <a:rPr lang="en-CA" sz="1600"/>
            <a:t>Role of the CDP</a:t>
          </a:r>
          <a:endParaRPr lang="en-US" sz="1600"/>
        </a:p>
      </dgm:t>
    </dgm:pt>
    <dgm:pt modelId="{E9869F58-B56F-45F8-AEA9-117C3052EDC2}" type="parTrans" cxnId="{FB7C47C8-B13D-47D0-8D6F-F48877FAF92C}">
      <dgm:prSet/>
      <dgm:spPr/>
      <dgm:t>
        <a:bodyPr/>
        <a:lstStyle/>
        <a:p>
          <a:endParaRPr lang="en-US"/>
        </a:p>
      </dgm:t>
    </dgm:pt>
    <dgm:pt modelId="{6B157546-78F4-4F50-A763-8AE395683323}" type="sibTrans" cxnId="{FB7C47C8-B13D-47D0-8D6F-F48877FAF92C}">
      <dgm:prSet/>
      <dgm:spPr/>
      <dgm:t>
        <a:bodyPr/>
        <a:lstStyle/>
        <a:p>
          <a:endParaRPr lang="en-US"/>
        </a:p>
      </dgm:t>
    </dgm:pt>
    <dgm:pt modelId="{BDA897C6-D41D-4E5F-AC59-5B1C820269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/>
            <a:t>Using ArcGIS Story Maps as a tool for data storytelling</a:t>
          </a:r>
          <a:endParaRPr lang="en-US" sz="1600"/>
        </a:p>
      </dgm:t>
    </dgm:pt>
    <dgm:pt modelId="{F9ECD45E-F272-4588-BEB8-088D5FB09C6C}" type="parTrans" cxnId="{AE66B081-8E34-452A-ABE6-D60E872DF3A6}">
      <dgm:prSet/>
      <dgm:spPr/>
      <dgm:t>
        <a:bodyPr/>
        <a:lstStyle/>
        <a:p>
          <a:endParaRPr lang="en-US"/>
        </a:p>
      </dgm:t>
    </dgm:pt>
    <dgm:pt modelId="{74BFC645-778D-415D-A6C1-3CF9E7ED1ADF}" type="sibTrans" cxnId="{AE66B081-8E34-452A-ABE6-D60E872DF3A6}">
      <dgm:prSet/>
      <dgm:spPr/>
      <dgm:t>
        <a:bodyPr/>
        <a:lstStyle/>
        <a:p>
          <a:endParaRPr lang="en-US"/>
        </a:p>
      </dgm:t>
    </dgm:pt>
    <dgm:pt modelId="{8A9A1659-738F-4A43-9A18-2C9B4F3394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600"/>
            <a:t>Project logistics</a:t>
          </a:r>
          <a:endParaRPr lang="en-US" sz="1600"/>
        </a:p>
      </dgm:t>
    </dgm:pt>
    <dgm:pt modelId="{5233EA88-C87E-49A8-B95D-9B0D754B07ED}" type="parTrans" cxnId="{9FD2C396-F050-4524-B327-87E059740754}">
      <dgm:prSet/>
      <dgm:spPr/>
      <dgm:t>
        <a:bodyPr/>
        <a:lstStyle/>
        <a:p>
          <a:endParaRPr lang="en-US"/>
        </a:p>
      </dgm:t>
    </dgm:pt>
    <dgm:pt modelId="{1B5F405D-C2BE-4F5F-8D15-9429A3944956}" type="sibTrans" cxnId="{9FD2C396-F050-4524-B327-87E059740754}">
      <dgm:prSet/>
      <dgm:spPr/>
      <dgm:t>
        <a:bodyPr/>
        <a:lstStyle/>
        <a:p>
          <a:endParaRPr lang="en-US"/>
        </a:p>
      </dgm:t>
    </dgm:pt>
    <dgm:pt modelId="{786AF563-BE9A-47D9-9E63-AA196AFC9889}" type="pres">
      <dgm:prSet presAssocID="{1855C85D-63E2-472B-BA2A-E311C4ECD781}" presName="root" presStyleCnt="0">
        <dgm:presLayoutVars>
          <dgm:dir/>
          <dgm:resizeHandles val="exact"/>
        </dgm:presLayoutVars>
      </dgm:prSet>
      <dgm:spPr/>
    </dgm:pt>
    <dgm:pt modelId="{5A8FFB18-E0BF-4F98-8813-44D4C20A7859}" type="pres">
      <dgm:prSet presAssocID="{E16E353D-57BB-4F4E-B9BB-499F01C5696B}" presName="compNode" presStyleCnt="0"/>
      <dgm:spPr/>
    </dgm:pt>
    <dgm:pt modelId="{22E681AC-4739-4318-A686-44A5B9C61890}" type="pres">
      <dgm:prSet presAssocID="{E16E353D-57BB-4F4E-B9BB-499F01C5696B}" presName="bgRect" presStyleLbl="bgShp" presStyleIdx="0" presStyleCnt="2" custScaleY="146555"/>
      <dgm:spPr/>
    </dgm:pt>
    <dgm:pt modelId="{E32727D8-0845-4625-9AA1-0B8325D791A0}" type="pres">
      <dgm:prSet presAssocID="{E16E353D-57BB-4F4E-B9BB-499F01C569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54C96D6A-A111-4EA2-AF21-C1900A69FF7E}" type="pres">
      <dgm:prSet presAssocID="{E16E353D-57BB-4F4E-B9BB-499F01C5696B}" presName="spaceRect" presStyleCnt="0"/>
      <dgm:spPr/>
    </dgm:pt>
    <dgm:pt modelId="{AF2CD208-0FAC-4F0E-821C-61A0A9257C0D}" type="pres">
      <dgm:prSet presAssocID="{E16E353D-57BB-4F4E-B9BB-499F01C5696B}" presName="parTx" presStyleLbl="revTx" presStyleIdx="0" presStyleCnt="4" custLinFactNeighborX="-3709">
        <dgm:presLayoutVars>
          <dgm:chMax val="0"/>
          <dgm:chPref val="0"/>
        </dgm:presLayoutVars>
      </dgm:prSet>
      <dgm:spPr/>
    </dgm:pt>
    <dgm:pt modelId="{8B3651E4-ED97-46C0-944B-3693F3F72772}" type="pres">
      <dgm:prSet presAssocID="{E16E353D-57BB-4F4E-B9BB-499F01C5696B}" presName="desTx" presStyleLbl="revTx" presStyleIdx="1" presStyleCnt="4" custScaleX="115517" custScaleY="114889" custLinFactNeighborX="-9521" custLinFactNeighborY="-11">
        <dgm:presLayoutVars/>
      </dgm:prSet>
      <dgm:spPr/>
    </dgm:pt>
    <dgm:pt modelId="{E34EB31A-3D7A-48E7-A07B-CB00F807F3DB}" type="pres">
      <dgm:prSet presAssocID="{55C4A04B-4909-4EA3-B6F9-909B45C529BE}" presName="sibTrans" presStyleCnt="0"/>
      <dgm:spPr/>
    </dgm:pt>
    <dgm:pt modelId="{9000CCA5-6C20-46D7-9FBE-986F3A6C60E6}" type="pres">
      <dgm:prSet presAssocID="{20ECA3EC-03D7-4279-8BAB-1F92C6A208BF}" presName="compNode" presStyleCnt="0"/>
      <dgm:spPr/>
    </dgm:pt>
    <dgm:pt modelId="{7E05CAAF-FBF8-477B-8F69-93E897346AC2}" type="pres">
      <dgm:prSet presAssocID="{20ECA3EC-03D7-4279-8BAB-1F92C6A208BF}" presName="bgRect" presStyleLbl="bgShp" presStyleIdx="1" presStyleCnt="2" custScaleY="149161"/>
      <dgm:spPr/>
    </dgm:pt>
    <dgm:pt modelId="{88F3239D-AD42-4798-8300-B5FBCCC8BF10}" type="pres">
      <dgm:prSet presAssocID="{20ECA3EC-03D7-4279-8BAB-1F92C6A208B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E88F32D-2BED-4940-94E6-535AC31B9660}" type="pres">
      <dgm:prSet presAssocID="{20ECA3EC-03D7-4279-8BAB-1F92C6A208BF}" presName="spaceRect" presStyleCnt="0"/>
      <dgm:spPr/>
    </dgm:pt>
    <dgm:pt modelId="{3F155F5C-E465-4F11-AFBE-FF293B6CCB5B}" type="pres">
      <dgm:prSet presAssocID="{20ECA3EC-03D7-4279-8BAB-1F92C6A208BF}" presName="parTx" presStyleLbl="revTx" presStyleIdx="2" presStyleCnt="4" custLinFactNeighborX="-3537" custLinFactNeighborY="628">
        <dgm:presLayoutVars>
          <dgm:chMax val="0"/>
          <dgm:chPref val="0"/>
        </dgm:presLayoutVars>
      </dgm:prSet>
      <dgm:spPr/>
    </dgm:pt>
    <dgm:pt modelId="{3617D78C-0AD1-4AAB-804C-95266C252113}" type="pres">
      <dgm:prSet presAssocID="{20ECA3EC-03D7-4279-8BAB-1F92C6A208BF}" presName="desTx" presStyleLbl="revTx" presStyleIdx="3" presStyleCnt="4" custScaleX="122268" custLinFactNeighborX="-6145" custLinFactNeighborY="-941">
        <dgm:presLayoutVars/>
      </dgm:prSet>
      <dgm:spPr/>
    </dgm:pt>
  </dgm:ptLst>
  <dgm:cxnLst>
    <dgm:cxn modelId="{D635CA19-2271-4808-B024-EAB4FD941A7F}" type="presOf" srcId="{43C2C325-0B82-4A41-A213-66587CBA7E86}" destId="{8B3651E4-ED97-46C0-944B-3693F3F72772}" srcOrd="0" destOrd="0" presId="urn:microsoft.com/office/officeart/2018/2/layout/IconVerticalSolidList"/>
    <dgm:cxn modelId="{5682D52F-FF76-4CA0-8F00-A7AF35FDCC22}" srcId="{1855C85D-63E2-472B-BA2A-E311C4ECD781}" destId="{20ECA3EC-03D7-4279-8BAB-1F92C6A208BF}" srcOrd="1" destOrd="0" parTransId="{2831C54D-0920-425B-9D39-1FE38F5C71BD}" sibTransId="{D591234D-3E73-4283-9F81-4B3224BA356D}"/>
    <dgm:cxn modelId="{034BFD40-B1D3-4804-88CB-07B5E98095F9}" srcId="{1855C85D-63E2-472B-BA2A-E311C4ECD781}" destId="{E16E353D-57BB-4F4E-B9BB-499F01C5696B}" srcOrd="0" destOrd="0" parTransId="{FD22E5AD-C3D8-46AF-935B-C95C4CAC727E}" sibTransId="{55C4A04B-4909-4EA3-B6F9-909B45C529BE}"/>
    <dgm:cxn modelId="{592C7142-C4DE-4C43-BDBA-5F4B384F3183}" srcId="{E16E353D-57BB-4F4E-B9BB-499F01C5696B}" destId="{43C2C325-0B82-4A41-A213-66587CBA7E86}" srcOrd="0" destOrd="0" parTransId="{9A2BF742-8518-415F-B533-5E8D574B33AF}" sibTransId="{24975AF9-CD82-4806-B6A1-BE3B2D907107}"/>
    <dgm:cxn modelId="{DBCC0C63-B700-48E9-9D7E-B5B5E6BD7A9F}" type="presOf" srcId="{1855C85D-63E2-472B-BA2A-E311C4ECD781}" destId="{786AF563-BE9A-47D9-9E63-AA196AFC9889}" srcOrd="0" destOrd="0" presId="urn:microsoft.com/office/officeart/2018/2/layout/IconVerticalSolidList"/>
    <dgm:cxn modelId="{F11E9065-2611-4DF4-AF8F-7186CB130716}" type="presOf" srcId="{8A9A1659-738F-4A43-9A18-2C9B4F339479}" destId="{3617D78C-0AD1-4AAB-804C-95266C252113}" srcOrd="0" destOrd="2" presId="urn:microsoft.com/office/officeart/2018/2/layout/IconVerticalSolidList"/>
    <dgm:cxn modelId="{17341E80-26E8-46CC-A453-269D3A44FA91}" type="presOf" srcId="{E16E353D-57BB-4F4E-B9BB-499F01C5696B}" destId="{AF2CD208-0FAC-4F0E-821C-61A0A9257C0D}" srcOrd="0" destOrd="0" presId="urn:microsoft.com/office/officeart/2018/2/layout/IconVerticalSolidList"/>
    <dgm:cxn modelId="{AE66B081-8E34-452A-ABE6-D60E872DF3A6}" srcId="{20ECA3EC-03D7-4279-8BAB-1F92C6A208BF}" destId="{BDA897C6-D41D-4E5F-AC59-5B1C8202692D}" srcOrd="1" destOrd="0" parTransId="{F9ECD45E-F272-4588-BEB8-088D5FB09C6C}" sibTransId="{74BFC645-778D-415D-A6C1-3CF9E7ED1ADF}"/>
    <dgm:cxn modelId="{1A83A784-3F96-4690-81CC-554D599342E4}" type="presOf" srcId="{BDA897C6-D41D-4E5F-AC59-5B1C8202692D}" destId="{3617D78C-0AD1-4AAB-804C-95266C252113}" srcOrd="0" destOrd="1" presId="urn:microsoft.com/office/officeart/2018/2/layout/IconVerticalSolidList"/>
    <dgm:cxn modelId="{9FD2C396-F050-4524-B327-87E059740754}" srcId="{20ECA3EC-03D7-4279-8BAB-1F92C6A208BF}" destId="{8A9A1659-738F-4A43-9A18-2C9B4F339479}" srcOrd="2" destOrd="0" parTransId="{5233EA88-C87E-49A8-B95D-9B0D754B07ED}" sibTransId="{1B5F405D-C2BE-4F5F-8D15-9429A3944956}"/>
    <dgm:cxn modelId="{47B6E6BE-735B-490E-8CA3-29148D43018F}" type="presOf" srcId="{98A4E0C2-0497-4743-AC9D-9BD7245F9B2D}" destId="{3617D78C-0AD1-4AAB-804C-95266C252113}" srcOrd="0" destOrd="0" presId="urn:microsoft.com/office/officeart/2018/2/layout/IconVerticalSolidList"/>
    <dgm:cxn modelId="{FB7C47C8-B13D-47D0-8D6F-F48877FAF92C}" srcId="{20ECA3EC-03D7-4279-8BAB-1F92C6A208BF}" destId="{98A4E0C2-0497-4743-AC9D-9BD7245F9B2D}" srcOrd="0" destOrd="0" parTransId="{E9869F58-B56F-45F8-AEA9-117C3052EDC2}" sibTransId="{6B157546-78F4-4F50-A763-8AE395683323}"/>
    <dgm:cxn modelId="{4C4ED4DE-606B-4A80-9B8C-52983E804D72}" type="presOf" srcId="{20ECA3EC-03D7-4279-8BAB-1F92C6A208BF}" destId="{3F155F5C-E465-4F11-AFBE-FF293B6CCB5B}" srcOrd="0" destOrd="0" presId="urn:microsoft.com/office/officeart/2018/2/layout/IconVerticalSolidList"/>
    <dgm:cxn modelId="{C99B4528-00AC-4162-8613-787D6731B40A}" type="presParOf" srcId="{786AF563-BE9A-47D9-9E63-AA196AFC9889}" destId="{5A8FFB18-E0BF-4F98-8813-44D4C20A7859}" srcOrd="0" destOrd="0" presId="urn:microsoft.com/office/officeart/2018/2/layout/IconVerticalSolidList"/>
    <dgm:cxn modelId="{E030C4C1-3241-42E7-8D76-A15E7FA36503}" type="presParOf" srcId="{5A8FFB18-E0BF-4F98-8813-44D4C20A7859}" destId="{22E681AC-4739-4318-A686-44A5B9C61890}" srcOrd="0" destOrd="0" presId="urn:microsoft.com/office/officeart/2018/2/layout/IconVerticalSolidList"/>
    <dgm:cxn modelId="{394DB283-95AC-4C4A-AADB-77D919F014E5}" type="presParOf" srcId="{5A8FFB18-E0BF-4F98-8813-44D4C20A7859}" destId="{E32727D8-0845-4625-9AA1-0B8325D791A0}" srcOrd="1" destOrd="0" presId="urn:microsoft.com/office/officeart/2018/2/layout/IconVerticalSolidList"/>
    <dgm:cxn modelId="{B9D92B84-324F-4059-9E7D-8AD7CF1184B2}" type="presParOf" srcId="{5A8FFB18-E0BF-4F98-8813-44D4C20A7859}" destId="{54C96D6A-A111-4EA2-AF21-C1900A69FF7E}" srcOrd="2" destOrd="0" presId="urn:microsoft.com/office/officeart/2018/2/layout/IconVerticalSolidList"/>
    <dgm:cxn modelId="{E4026336-5434-4556-A3FB-8E48A1818BC1}" type="presParOf" srcId="{5A8FFB18-E0BF-4F98-8813-44D4C20A7859}" destId="{AF2CD208-0FAC-4F0E-821C-61A0A9257C0D}" srcOrd="3" destOrd="0" presId="urn:microsoft.com/office/officeart/2018/2/layout/IconVerticalSolidList"/>
    <dgm:cxn modelId="{3173CD92-44C9-44C0-A470-FEB5DDDAC445}" type="presParOf" srcId="{5A8FFB18-E0BF-4F98-8813-44D4C20A7859}" destId="{8B3651E4-ED97-46C0-944B-3693F3F72772}" srcOrd="4" destOrd="0" presId="urn:microsoft.com/office/officeart/2018/2/layout/IconVerticalSolidList"/>
    <dgm:cxn modelId="{7C15A83B-2ADF-4453-A568-B1EF1B32DFFA}" type="presParOf" srcId="{786AF563-BE9A-47D9-9E63-AA196AFC9889}" destId="{E34EB31A-3D7A-48E7-A07B-CB00F807F3DB}" srcOrd="1" destOrd="0" presId="urn:microsoft.com/office/officeart/2018/2/layout/IconVerticalSolidList"/>
    <dgm:cxn modelId="{5C4AAE4B-3074-4904-83F1-9D87BA99143A}" type="presParOf" srcId="{786AF563-BE9A-47D9-9E63-AA196AFC9889}" destId="{9000CCA5-6C20-46D7-9FBE-986F3A6C60E6}" srcOrd="2" destOrd="0" presId="urn:microsoft.com/office/officeart/2018/2/layout/IconVerticalSolidList"/>
    <dgm:cxn modelId="{AC7A8554-B5FC-4BB6-AEDD-0E6B3DB2FBD6}" type="presParOf" srcId="{9000CCA5-6C20-46D7-9FBE-986F3A6C60E6}" destId="{7E05CAAF-FBF8-477B-8F69-93E897346AC2}" srcOrd="0" destOrd="0" presId="urn:microsoft.com/office/officeart/2018/2/layout/IconVerticalSolidList"/>
    <dgm:cxn modelId="{C8E7FF42-32BC-4347-BD10-EFD845579B8B}" type="presParOf" srcId="{9000CCA5-6C20-46D7-9FBE-986F3A6C60E6}" destId="{88F3239D-AD42-4798-8300-B5FBCCC8BF10}" srcOrd="1" destOrd="0" presId="urn:microsoft.com/office/officeart/2018/2/layout/IconVerticalSolidList"/>
    <dgm:cxn modelId="{29D5762D-3BE9-4DBD-90CE-1F19345B5A44}" type="presParOf" srcId="{9000CCA5-6C20-46D7-9FBE-986F3A6C60E6}" destId="{4E88F32D-2BED-4940-94E6-535AC31B9660}" srcOrd="2" destOrd="0" presId="urn:microsoft.com/office/officeart/2018/2/layout/IconVerticalSolidList"/>
    <dgm:cxn modelId="{E4AF182C-03A2-4168-B2C7-66B2E934A7A8}" type="presParOf" srcId="{9000CCA5-6C20-46D7-9FBE-986F3A6C60E6}" destId="{3F155F5C-E465-4F11-AFBE-FF293B6CCB5B}" srcOrd="3" destOrd="0" presId="urn:microsoft.com/office/officeart/2018/2/layout/IconVerticalSolidList"/>
    <dgm:cxn modelId="{63F7D0EA-A121-4EF5-837E-79B80E31A43A}" type="presParOf" srcId="{9000CCA5-6C20-46D7-9FBE-986F3A6C60E6}" destId="{3617D78C-0AD1-4AAB-804C-95266C25211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681AC-4739-4318-A686-44A5B9C61890}">
      <dsp:nvSpPr>
        <dsp:cNvPr id="0" name=""/>
        <dsp:cNvSpPr/>
      </dsp:nvSpPr>
      <dsp:spPr>
        <a:xfrm>
          <a:off x="-236731" y="90518"/>
          <a:ext cx="10515600" cy="19056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727D8-0845-4625-9AA1-0B8325D791A0}">
      <dsp:nvSpPr>
        <dsp:cNvPr id="0" name=""/>
        <dsp:cNvSpPr/>
      </dsp:nvSpPr>
      <dsp:spPr>
        <a:xfrm>
          <a:off x="156612" y="685767"/>
          <a:ext cx="715170" cy="7151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CD208-0FAC-4F0E-821C-61A0A9257C0D}">
      <dsp:nvSpPr>
        <dsp:cNvPr id="0" name=""/>
        <dsp:cNvSpPr/>
      </dsp:nvSpPr>
      <dsp:spPr>
        <a:xfrm>
          <a:off x="1089615" y="393198"/>
          <a:ext cx="4732020" cy="13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16" tIns="137616" rIns="137616" bIns="1376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Introduction to the Ottawa Neighbourhood Study</a:t>
          </a:r>
          <a:endParaRPr lang="en-US" sz="2500" kern="1200"/>
        </a:p>
      </dsp:txBody>
      <dsp:txXfrm>
        <a:off x="1089615" y="393198"/>
        <a:ext cx="4732020" cy="1300309"/>
      </dsp:txXfrm>
    </dsp:sp>
    <dsp:sp modelId="{8B3651E4-ED97-46C0-944B-3693F3F72772}">
      <dsp:nvSpPr>
        <dsp:cNvPr id="0" name=""/>
        <dsp:cNvSpPr/>
      </dsp:nvSpPr>
      <dsp:spPr>
        <a:xfrm>
          <a:off x="5257793" y="296253"/>
          <a:ext cx="4942723" cy="1493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16" tIns="137616" rIns="137616" bIns="1376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About the Study, Methodology, Knowledge mobilization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 dirty="0"/>
        </a:p>
      </dsp:txBody>
      <dsp:txXfrm>
        <a:off x="5257793" y="296253"/>
        <a:ext cx="4942723" cy="1493912"/>
      </dsp:txXfrm>
    </dsp:sp>
    <dsp:sp modelId="{7E05CAAF-FBF8-477B-8F69-93E897346AC2}">
      <dsp:nvSpPr>
        <dsp:cNvPr id="0" name=""/>
        <dsp:cNvSpPr/>
      </dsp:nvSpPr>
      <dsp:spPr>
        <a:xfrm>
          <a:off x="-236731" y="2321264"/>
          <a:ext cx="10515600" cy="19395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3239D-AD42-4798-8300-B5FBCCC8BF10}">
      <dsp:nvSpPr>
        <dsp:cNvPr id="0" name=""/>
        <dsp:cNvSpPr/>
      </dsp:nvSpPr>
      <dsp:spPr>
        <a:xfrm>
          <a:off x="156612" y="2933456"/>
          <a:ext cx="715170" cy="7151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55F5C-E465-4F11-AFBE-FF293B6CCB5B}">
      <dsp:nvSpPr>
        <dsp:cNvPr id="0" name=""/>
        <dsp:cNvSpPr/>
      </dsp:nvSpPr>
      <dsp:spPr>
        <a:xfrm>
          <a:off x="1097754" y="2649053"/>
          <a:ext cx="4732020" cy="13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16" tIns="137616" rIns="137616" bIns="1376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ONS’s housing data project</a:t>
          </a:r>
          <a:endParaRPr lang="en-US" sz="2500" kern="1200"/>
        </a:p>
      </dsp:txBody>
      <dsp:txXfrm>
        <a:off x="1097754" y="2649053"/>
        <a:ext cx="4732020" cy="1300309"/>
      </dsp:txXfrm>
    </dsp:sp>
    <dsp:sp modelId="{3617D78C-0AD1-4AAB-804C-95266C252113}">
      <dsp:nvSpPr>
        <dsp:cNvPr id="0" name=""/>
        <dsp:cNvSpPr/>
      </dsp:nvSpPr>
      <dsp:spPr>
        <a:xfrm>
          <a:off x="5257815" y="2628651"/>
          <a:ext cx="5231584" cy="13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616" tIns="137616" rIns="137616" bIns="1376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Integrating housing data from multiple sources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Role of the CDP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Using ArcGIS Story Maps as a tool for data storytelling</a:t>
          </a:r>
          <a:endParaRPr lang="en-US" sz="160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Project logistics</a:t>
          </a:r>
          <a:endParaRPr lang="en-US" sz="1600" kern="1200"/>
        </a:p>
      </dsp:txBody>
      <dsp:txXfrm>
        <a:off x="5257815" y="2628651"/>
        <a:ext cx="5231584" cy="1300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BC4A2-3CF4-459A-9028-A638C2BD8FDC}" type="datetimeFigureOut">
              <a:rPr lang="en-CA" smtClean="0"/>
              <a:t>2024-06-26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47FA-418E-451B-B869-E287F4BCB8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29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147FA-418E-451B-B869-E287F4BCB8A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32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147FA-418E-451B-B869-E287F4BCB8A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448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147FA-418E-451B-B869-E287F4BCB8A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63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147FA-418E-451B-B869-E287F4BCB8A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940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147FA-418E-451B-B869-E287F4BCB8A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31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147FA-418E-451B-B869-E287F4BCB8A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8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147FA-418E-451B-B869-E287F4BCB8A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890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147FA-418E-451B-B869-E287F4BCB8A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57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147FA-418E-451B-B869-E287F4BCB8A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797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147FA-418E-451B-B869-E287F4BCB8A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805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147FA-418E-451B-B869-E287F4BCB8A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54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147FA-418E-451B-B869-E287F4BCB8A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31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741EC-D568-4131-BE47-7FFEAFC7B07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741EC-D568-4131-BE47-7FFEAFC7B07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5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E09B1-78BD-4DEE-BB89-65E64BC8E83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37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147FA-418E-451B-B869-E287F4BCB8A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01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147FA-418E-451B-B869-E287F4BCB8A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2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147FA-418E-451B-B869-E287F4BCB8A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00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147FA-418E-451B-B869-E287F4BCB8A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93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B354-D3CF-E62F-133D-A01AF645B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A7CD8-3103-09EF-ABF2-577C0508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4D7FA-1FDF-B2E6-A33C-B4FBD64E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20C7-5C93-4EC0-9DF7-169904EFBBA8}" type="datetime1">
              <a:rPr lang="en-CA" smtClean="0"/>
              <a:t>2024-06-26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305C0-5B09-BDAF-28A5-4A3D45E1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5C5C8-EE2A-0455-AB53-EA41BD32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01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CA25-0F80-5441-2C2C-46BCAD63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21EC6-BA7D-293C-2AC2-0CED5B61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BC807-94BE-8B59-6413-31E054F4F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AA61-D178-4443-87DF-45D7B0B8E76E}" type="datetime1">
              <a:rPr lang="en-CA" smtClean="0"/>
              <a:t>2024-06-26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28FA5-F8B7-6795-4B57-87E5D6C0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963E4-27EC-0A1B-83B4-2D74FB20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77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47515-CD56-2E3C-D2B8-31AF2BE7F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52EBF-DA93-4421-5123-A102ECEC4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A725E-32B2-3BFA-C787-0EE98C21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37D1-E0A0-46BD-816D-A2F5EFE83B92}" type="datetime1">
              <a:rPr lang="en-CA" smtClean="0"/>
              <a:t>2024-06-26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24D99-2CC7-D850-D541-92EFE09A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61AD-9035-D81D-F25B-CCF237E5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88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B813-C379-49A1-A537-2FEE56FE9875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0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2E8E-C87B-4D30-837C-720CED00D7B2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6D9A-466A-4FDC-A44E-CAF1942D4105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0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835C-F272-4B67-ACF3-7AD6E3942754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9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05A4-1206-4C74-9627-E6EF4D70A004}" type="datetime1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CB59-AC7D-43B5-9463-2773AC638A59}" type="datetime1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3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B26C-C940-4260-83FF-E80207932AFC}" type="datetime1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8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02F5-6F01-4D3D-9FF7-9E87F1B19A9A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21C07-1FFE-5FA4-EEA3-E4F1B38E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D768-8AD4-B6DD-5D4B-545EA8B1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F3239-4060-8CE1-8A9B-A87A3FEC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55AF-74F0-4A5F-A120-C2E275EE721A}" type="datetime1">
              <a:rPr lang="en-CA" smtClean="0"/>
              <a:t>2024-06-26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1DB9C-6920-4CD5-ACAE-E4E73F8A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51699-F8B5-30E3-E049-56347862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8232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5162-4DE8-46A2-BBB6-0A75E62F8A59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7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E14C-51DF-4DEF-8B0F-FB450507CB2B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2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6A3A-B8A7-44CD-85CB-A5D395EA8027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A52C-3BBE-A709-5C2E-9112171B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6D369-DD97-30C7-ABB2-577B720DB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7DE1-8988-7346-5FA6-8A72F6DF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5A13-FD51-4DE3-A0D3-8BD047C246E8}" type="datetime1">
              <a:rPr lang="en-CA" smtClean="0"/>
              <a:t>2024-06-26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D04BF-11D4-60A9-1B7A-EF490519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3E0C1-ECCA-E4A7-E494-949FAD5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17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FC8D-8308-7309-1EE8-94CC1862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93A89-C962-D6A7-70BD-B76835C1B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B360-D201-56E8-2AD3-315961D45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94ABC-B8E7-4759-890F-5BC4435D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3251-6266-40C1-B09A-2447D6BA371C}" type="datetime1">
              <a:rPr lang="en-CA" smtClean="0"/>
              <a:t>2024-06-26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753E2-2DDE-4AD2-448E-5B88FC38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5F82F-E70D-64E2-B625-2BA1298D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79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4BF5-A680-5C79-A396-57483E63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95BAB-D091-AC53-29E7-362DBFEDC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B8B2D-E359-BDF3-057C-2272D1C3C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08154-066A-1048-1E37-4B20BADAA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A27E8-468F-3581-9708-938B97A75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360DD-55CC-C227-7BA4-2EF9A106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A8F6-5EAA-42D1-A10F-6E0F6A8B5A22}" type="datetime1">
              <a:rPr lang="en-CA" smtClean="0"/>
              <a:t>2024-06-26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E18C0-7514-0135-1BD1-1C6BC143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A9ADD-9439-A8F0-B969-78042EA7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58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6B55-F817-A86A-4A86-59C65743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0091A-5171-B758-551D-A4935AF2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1E9-6F73-4516-85F3-E4A883487080}" type="datetime1">
              <a:rPr lang="en-CA" smtClean="0"/>
              <a:t>2024-06-26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D7495-6CDC-B43C-2AE6-7AB99AF0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2F934-5075-6E30-4548-F5454FEC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8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DC688-3061-5394-DC4B-E77DFAAA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02D-AE8C-447E-9A99-BB2392DE5202}" type="datetime1">
              <a:rPr lang="en-CA" smtClean="0"/>
              <a:t>2024-06-26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59D0C-E9D9-1E87-C15C-2F9FBD2B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15D5D-E1FC-C8DD-42E4-D838F4E0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5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8173-8F30-E071-D845-6730724A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9C8B-02DC-3895-8705-0902120A6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4F204-3852-8377-F8DC-175BD56C4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A62C4-C100-65B3-F22B-F46A7229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41F-2CE6-4682-B78C-76B8F29B0FBB}" type="datetime1">
              <a:rPr lang="en-CA" smtClean="0"/>
              <a:t>2024-06-26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55A73-8519-EF28-B8E8-17EE6EED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461F6-89DF-FEEC-1ABD-74BF99AA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64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3D39-2648-6108-5EB7-01980D59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ABF03-D237-30F6-933F-928149F0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F388F-EC73-AAC2-2E6C-919804412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E504C-5BEC-01E0-EB6D-EF148E42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2FB7-C731-418A-BB74-E088DF38BBA8}" type="datetime1">
              <a:rPr lang="en-CA" smtClean="0"/>
              <a:t>2024-06-26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5F3F9-7F75-BE6F-8CFB-D0058615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0D00C-A737-AC6F-1FCA-22CE0499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492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BC634C-62A9-C51F-71C7-4165CCF9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DDEF1-254A-A741-ABAC-BEDEFBCFF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2FAA-F293-1C7E-8BBE-F466F1BFF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E88B4-D3CB-42B5-BFA0-0DDD014FE39F}" type="datetime1">
              <a:rPr lang="en-CA" smtClean="0"/>
              <a:t>2024-06-26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AE6F5-853F-4FBF-6B7A-D08CC6806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EF7E6-F69E-0E37-F911-A0ED7A629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F6596-E2FF-4739-9218-120008833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5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EE04-B688-4D66-951B-FB293451FCC2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08jW8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6.sv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nguy146@uottawa.c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carr@uottawa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neighbourhoodstudy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89B19-3A5D-B495-0257-99E83167D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203" y="1816555"/>
            <a:ext cx="4717607" cy="1971674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/>
              <a:t>T</a:t>
            </a:r>
            <a:r>
              <a:rPr lang="en-CA" sz="3200" dirty="0"/>
              <a:t>he Ottawa Neighbourhood Study: Developing an Interactive Housing Profile using </a:t>
            </a:r>
            <a:r>
              <a:rPr lang="en-CA" sz="3200"/>
              <a:t>ArcGIS Story Maps</a:t>
            </a:r>
            <a:endParaRPr lang="en-CA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D5D7B-E9A7-B08D-8540-4727B5160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204" y="3892598"/>
            <a:ext cx="4181940" cy="1265556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CA" sz="2000" dirty="0"/>
              <a:t>Presented by:</a:t>
            </a:r>
            <a:br>
              <a:rPr lang="en-CA" sz="2000" dirty="0"/>
            </a:br>
            <a:r>
              <a:rPr lang="en-CA" sz="2000" dirty="0"/>
              <a:t>Kady Carr</a:t>
            </a:r>
            <a:br>
              <a:rPr lang="en-CA" sz="2000" dirty="0"/>
            </a:br>
            <a:r>
              <a:rPr lang="en-CA" sz="2000" dirty="0"/>
              <a:t>Anzo Nguyen</a:t>
            </a:r>
          </a:p>
          <a:p>
            <a:pPr algn="l"/>
            <a:r>
              <a:rPr lang="en-CA" sz="2000" dirty="0"/>
              <a:t>Ottawa Neighbourhood Study (ONS)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 descr="A map of a state&#10;&#10;Description automatically generated">
            <a:extLst>
              <a:ext uri="{FF2B5EF4-FFF2-40B4-BE49-F238E27FC236}">
                <a16:creationId xmlns:a16="http://schemas.microsoft.com/office/drawing/2014/main" id="{046A5C83-EE6F-AF37-9BBC-8C02929B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1447151"/>
            <a:ext cx="5536001" cy="3889041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46F3C89-5CE9-7E64-9903-C4EC9852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6596-E2FF-4739-9218-120008833B5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890052-51EA-1904-7B44-DB293E713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0835" y="4500683"/>
            <a:ext cx="22860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0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523F-7940-E692-A629-CD1FAB8C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696"/>
          </a:xfrm>
        </p:spPr>
        <p:txBody>
          <a:bodyPr/>
          <a:lstStyle/>
          <a:p>
            <a:r>
              <a:rPr lang="en-CA" b="1">
                <a:latin typeface="Aptos" panose="020B0004020202020204" pitchFamily="34" charset="0"/>
              </a:rPr>
              <a:t>Project Overview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238271-8101-9CC8-1FC8-94CCF9679D03}"/>
              </a:ext>
            </a:extLst>
          </p:cNvPr>
          <p:cNvGrpSpPr/>
          <p:nvPr/>
        </p:nvGrpSpPr>
        <p:grpSpPr>
          <a:xfrm>
            <a:off x="810188" y="1538179"/>
            <a:ext cx="10571624" cy="835653"/>
            <a:chOff x="838200" y="1686031"/>
            <a:chExt cx="10571624" cy="83565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3A3512-9C8C-F2ED-E2E4-CEC2ABC3E15B}"/>
                </a:ext>
              </a:extLst>
            </p:cNvPr>
            <p:cNvGrpSpPr/>
            <p:nvPr/>
          </p:nvGrpSpPr>
          <p:grpSpPr>
            <a:xfrm>
              <a:off x="838200" y="1686031"/>
              <a:ext cx="10571624" cy="835653"/>
              <a:chOff x="897926" y="1592838"/>
              <a:chExt cx="10571624" cy="83565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1685D5-053B-661B-7382-460EAE5FAC19}"/>
                  </a:ext>
                </a:extLst>
              </p:cNvPr>
              <p:cNvSpPr txBox="1"/>
              <p:nvPr/>
            </p:nvSpPr>
            <p:spPr>
              <a:xfrm>
                <a:off x="8817790" y="1592838"/>
                <a:ext cx="2651760" cy="83099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Dissemination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73B325-58B8-739A-572F-712C5146E7C8}"/>
                  </a:ext>
                </a:extLst>
              </p:cNvPr>
              <p:cNvSpPr txBox="1"/>
              <p:nvPr/>
            </p:nvSpPr>
            <p:spPr>
              <a:xfrm>
                <a:off x="897926" y="1597494"/>
                <a:ext cx="2651760" cy="83099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Identify and Acquire data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13BC0-46DE-B499-9A3A-605C84A63E6A}"/>
                  </a:ext>
                </a:extLst>
              </p:cNvPr>
              <p:cNvSpPr txBox="1"/>
              <p:nvPr/>
            </p:nvSpPr>
            <p:spPr>
              <a:xfrm>
                <a:off x="4857858" y="1597493"/>
                <a:ext cx="2651760" cy="83099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Analysis and visualization</a:t>
                </a: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C134B20-EB44-0DCF-5F33-BF841AD103E1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3489960" y="2106185"/>
              <a:ext cx="1308172" cy="1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35C1214-964F-DECD-CB66-AF4F974B851F}"/>
                </a:ext>
              </a:extLst>
            </p:cNvPr>
            <p:cNvCxnSpPr>
              <a:cxnSpLocks/>
              <a:stCxn id="11" idx="3"/>
              <a:endCxn id="9" idx="1"/>
            </p:cNvCxnSpPr>
            <p:nvPr/>
          </p:nvCxnSpPr>
          <p:spPr>
            <a:xfrm flipV="1">
              <a:off x="7449892" y="2101530"/>
              <a:ext cx="1308172" cy="465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E27EFDF-0A39-1FA2-CC0C-A76C8D60622F}"/>
              </a:ext>
            </a:extLst>
          </p:cNvPr>
          <p:cNvSpPr txBox="1"/>
          <p:nvPr/>
        </p:nvSpPr>
        <p:spPr>
          <a:xfrm>
            <a:off x="810188" y="2497852"/>
            <a:ext cx="265176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-Ottawa Research Data Centre (ORDC), Community Data Program, individual agreements, open access sources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CC95C6-1CE5-B66D-4AA9-6DAE12C74E2A}"/>
              </a:ext>
            </a:extLst>
          </p:cNvPr>
          <p:cNvSpPr txBox="1"/>
          <p:nvPr/>
        </p:nvSpPr>
        <p:spPr>
          <a:xfrm>
            <a:off x="4770120" y="2490823"/>
            <a:ext cx="2651760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Draw insights from data  into reports, infographics, data storytelling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8E6770-1876-D166-2579-009DC7A9C103}"/>
              </a:ext>
            </a:extLst>
          </p:cNvPr>
          <p:cNvSpPr txBox="1"/>
          <p:nvPr/>
        </p:nvSpPr>
        <p:spPr>
          <a:xfrm>
            <a:off x="8730052" y="2492403"/>
            <a:ext cx="2651760" cy="147732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Dissemination goal: make the data publicly available and engage broad audiences with data storytelling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0D5D3-B719-D16C-B1B7-99F0A436A6C6}"/>
              </a:ext>
            </a:extLst>
          </p:cNvPr>
          <p:cNvGrpSpPr/>
          <p:nvPr/>
        </p:nvGrpSpPr>
        <p:grpSpPr>
          <a:xfrm>
            <a:off x="563879" y="5553206"/>
            <a:ext cx="10763359" cy="830997"/>
            <a:chOff x="563879" y="5752801"/>
            <a:chExt cx="10763359" cy="83099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14477F7-D314-96C1-E220-8D58148FEB5C}"/>
                </a:ext>
              </a:extLst>
            </p:cNvPr>
            <p:cNvSpPr/>
            <p:nvPr/>
          </p:nvSpPr>
          <p:spPr>
            <a:xfrm>
              <a:off x="563879" y="5752801"/>
              <a:ext cx="10763359" cy="83099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 </a:t>
              </a:r>
              <a:r>
                <a:rPr kumimoji="0" lang="en-CA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natural neighbourhoods</a:t>
              </a:r>
              <a:r>
                <a:rPr kumimoji="0" lang="en-CA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whenever possible</a:t>
              </a:r>
            </a:p>
          </p:txBody>
        </p:sp>
        <p:pic>
          <p:nvPicPr>
            <p:cNvPr id="8" name="Graphic 7" descr="Neighborhood with solid fill">
              <a:extLst>
                <a:ext uri="{FF2B5EF4-FFF2-40B4-BE49-F238E27FC236}">
                  <a16:creationId xmlns:a16="http://schemas.microsoft.com/office/drawing/2014/main" id="{C16D0A52-129F-AC32-F30F-3C88C9A4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54577" y="5815454"/>
              <a:ext cx="705692" cy="705692"/>
            </a:xfrm>
            <a:prstGeom prst="rect">
              <a:avLst/>
            </a:prstGeom>
          </p:spPr>
        </p:pic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F2A81EE-D4E5-7CEA-5776-68A83D4E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Server with solid fill">
            <a:extLst>
              <a:ext uri="{FF2B5EF4-FFF2-40B4-BE49-F238E27FC236}">
                <a16:creationId xmlns:a16="http://schemas.microsoft.com/office/drawing/2014/main" id="{F8EC586B-F3E6-971C-7E48-6DBA38FEC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9168" y="4099201"/>
            <a:ext cx="1244321" cy="1244321"/>
          </a:xfrm>
          <a:prstGeom prst="rect">
            <a:avLst/>
          </a:prstGeom>
        </p:spPr>
      </p:pic>
      <p:pic>
        <p:nvPicPr>
          <p:cNvPr id="17" name="Graphic 16" descr="Statistics with solid fill">
            <a:extLst>
              <a:ext uri="{FF2B5EF4-FFF2-40B4-BE49-F238E27FC236}">
                <a16:creationId xmlns:a16="http://schemas.microsoft.com/office/drawing/2014/main" id="{E644419D-CF16-B70E-1B79-4CE1E41519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8797" y="4030350"/>
            <a:ext cx="1374406" cy="1374406"/>
          </a:xfrm>
          <a:prstGeom prst="rect">
            <a:avLst/>
          </a:prstGeom>
        </p:spPr>
      </p:pic>
      <p:pic>
        <p:nvPicPr>
          <p:cNvPr id="24" name="Graphic 23" descr="Internet with solid fill">
            <a:extLst>
              <a:ext uri="{FF2B5EF4-FFF2-40B4-BE49-F238E27FC236}">
                <a16:creationId xmlns:a16="http://schemas.microsoft.com/office/drawing/2014/main" id="{61455169-C316-2A49-2D21-F4589AA1D3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88811" y="4025837"/>
            <a:ext cx="1461097" cy="14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Data Used in the Project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5648E8-DAB3-7666-BF26-3E6579245658}"/>
              </a:ext>
            </a:extLst>
          </p:cNvPr>
          <p:cNvGrpSpPr/>
          <p:nvPr/>
        </p:nvGrpSpPr>
        <p:grpSpPr>
          <a:xfrm>
            <a:off x="4597178" y="1659196"/>
            <a:ext cx="2997642" cy="2431806"/>
            <a:chOff x="4597179" y="1734160"/>
            <a:chExt cx="2997642" cy="24318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2BD103-1B75-489C-681F-92E9F9966C58}"/>
                </a:ext>
              </a:extLst>
            </p:cNvPr>
            <p:cNvGrpSpPr/>
            <p:nvPr/>
          </p:nvGrpSpPr>
          <p:grpSpPr>
            <a:xfrm>
              <a:off x="4597179" y="2692033"/>
              <a:ext cx="2997642" cy="1473933"/>
              <a:chOff x="4349363" y="2496710"/>
              <a:chExt cx="2997642" cy="147393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808CB3C-D30F-DA0E-D56F-227CB74DEC4E}"/>
                  </a:ext>
                </a:extLst>
              </p:cNvPr>
              <p:cNvSpPr/>
              <p:nvPr/>
            </p:nvSpPr>
            <p:spPr>
              <a:xfrm>
                <a:off x="4349364" y="2496710"/>
                <a:ext cx="2997641" cy="667910"/>
              </a:xfrm>
              <a:prstGeom prst="roundRec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Housing Profile of Ottawa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6BA197C-F0AC-C828-6C3F-74E666B0760C}"/>
                  </a:ext>
                </a:extLst>
              </p:cNvPr>
              <p:cNvSpPr/>
              <p:nvPr/>
            </p:nvSpPr>
            <p:spPr>
              <a:xfrm>
                <a:off x="4349363" y="3164621"/>
                <a:ext cx="2997641" cy="806022"/>
              </a:xfrm>
              <a:prstGeom prst="roundRect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-Story Map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-Indicators on ONS website</a:t>
                </a:r>
              </a:p>
            </p:txBody>
          </p:sp>
        </p:grpSp>
        <p:pic>
          <p:nvPicPr>
            <p:cNvPr id="10" name="Graphic 9" descr="Database with solid fill">
              <a:extLst>
                <a:ext uri="{FF2B5EF4-FFF2-40B4-BE49-F238E27FC236}">
                  <a16:creationId xmlns:a16="http://schemas.microsoft.com/office/drawing/2014/main" id="{569FF60E-D724-30D2-A60E-263D10AEE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799" y="1734160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D4572A-9A46-DB2F-84AA-0219F3816FC1}"/>
              </a:ext>
            </a:extLst>
          </p:cNvPr>
          <p:cNvGrpSpPr/>
          <p:nvPr/>
        </p:nvGrpSpPr>
        <p:grpSpPr>
          <a:xfrm>
            <a:off x="7594820" y="1745585"/>
            <a:ext cx="4094920" cy="1205439"/>
            <a:chOff x="-206732" y="1690687"/>
            <a:chExt cx="4094920" cy="120543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B62F41-6D7E-6C37-16BB-56F1E96548D0}"/>
                </a:ext>
              </a:extLst>
            </p:cNvPr>
            <p:cNvGrpSpPr/>
            <p:nvPr/>
          </p:nvGrpSpPr>
          <p:grpSpPr>
            <a:xfrm>
              <a:off x="349858" y="1690687"/>
              <a:ext cx="3538330" cy="1194769"/>
              <a:chOff x="755374" y="2536466"/>
              <a:chExt cx="2282024" cy="118774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6AF520-9824-A4CB-9331-BF22940DF857}"/>
                  </a:ext>
                </a:extLst>
              </p:cNvPr>
              <p:cNvSpPr/>
              <p:nvPr/>
            </p:nvSpPr>
            <p:spPr>
              <a:xfrm>
                <a:off x="755374" y="3140134"/>
                <a:ext cx="2282024" cy="584077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-Mortgage debt data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D4E35E5-DD0B-ADF7-1A41-998EEDD4DEB4}"/>
                  </a:ext>
                </a:extLst>
              </p:cNvPr>
              <p:cNvSpPr/>
              <p:nvPr/>
            </p:nvSpPr>
            <p:spPr>
              <a:xfrm>
                <a:off x="755374" y="2536466"/>
                <a:ext cx="2282024" cy="66791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TransUnion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160A43-13BF-82CD-6E02-3185F309C5AE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>
              <a:off x="-206732" y="2569376"/>
              <a:ext cx="556589" cy="32675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F3812C-38F7-A3E3-F793-EC8D56319E08}"/>
              </a:ext>
            </a:extLst>
          </p:cNvPr>
          <p:cNvGrpSpPr/>
          <p:nvPr/>
        </p:nvGrpSpPr>
        <p:grpSpPr>
          <a:xfrm>
            <a:off x="502258" y="4036613"/>
            <a:ext cx="4094920" cy="2521284"/>
            <a:chOff x="349858" y="1380141"/>
            <a:chExt cx="4094920" cy="252128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E0D1481-F121-B984-2ED5-765A9F150FC8}"/>
                </a:ext>
              </a:extLst>
            </p:cNvPr>
            <p:cNvGrpSpPr/>
            <p:nvPr/>
          </p:nvGrpSpPr>
          <p:grpSpPr>
            <a:xfrm>
              <a:off x="349858" y="1380141"/>
              <a:ext cx="3538330" cy="2521284"/>
              <a:chOff x="755374" y="2227745"/>
              <a:chExt cx="2282024" cy="250646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50AE46B-7490-3A5D-00D2-BE6DF47C5057}"/>
                  </a:ext>
                </a:extLst>
              </p:cNvPr>
              <p:cNvSpPr/>
              <p:nvPr/>
            </p:nvSpPr>
            <p:spPr>
              <a:xfrm>
                <a:off x="755374" y="2825566"/>
                <a:ext cx="2282024" cy="190863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-Point in Time Count of Homelessness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-Homeless Individuals and Families Information System (HIFIS)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-Social and Affordable housing waitlist</a:t>
                </a: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A4360CB-7677-9013-4941-78081B6AD80F}"/>
                  </a:ext>
                </a:extLst>
              </p:cNvPr>
              <p:cNvSpPr/>
              <p:nvPr/>
            </p:nvSpPr>
            <p:spPr>
              <a:xfrm>
                <a:off x="755374" y="2227745"/>
                <a:ext cx="2282024" cy="67029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City of Ottawa</a:t>
                </a: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6D63A73-B333-F431-E4C4-24119EEED9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8188" y="1420533"/>
              <a:ext cx="556590" cy="669789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86E895-5F1D-A087-19FB-AE52F2683522}"/>
              </a:ext>
            </a:extLst>
          </p:cNvPr>
          <p:cNvGrpSpPr/>
          <p:nvPr/>
        </p:nvGrpSpPr>
        <p:grpSpPr>
          <a:xfrm>
            <a:off x="502258" y="1598272"/>
            <a:ext cx="4094921" cy="1871495"/>
            <a:chOff x="349858" y="1690688"/>
            <a:chExt cx="4094921" cy="187149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526A8A8-5854-19EA-94A1-D60666ABE2CD}"/>
                </a:ext>
              </a:extLst>
            </p:cNvPr>
            <p:cNvGrpSpPr/>
            <p:nvPr/>
          </p:nvGrpSpPr>
          <p:grpSpPr>
            <a:xfrm>
              <a:off x="349858" y="1690688"/>
              <a:ext cx="3538330" cy="1871495"/>
              <a:chOff x="755374" y="2536466"/>
              <a:chExt cx="2282024" cy="186049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BDE5336-B224-547F-777A-9067B7D406E0}"/>
                  </a:ext>
                </a:extLst>
              </p:cNvPr>
              <p:cNvSpPr/>
              <p:nvPr/>
            </p:nvSpPr>
            <p:spPr>
              <a:xfrm>
                <a:off x="755374" y="3140134"/>
                <a:ext cx="2282024" cy="1256824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-2021 Census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-Canadian Housing Statistics Program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-Canadian Housing Survey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AA3B8BCB-E44F-1156-A4C4-E524AF00500F}"/>
                  </a:ext>
                </a:extLst>
              </p:cNvPr>
              <p:cNvSpPr/>
              <p:nvPr/>
            </p:nvSpPr>
            <p:spPr>
              <a:xfrm>
                <a:off x="755374" y="2536466"/>
                <a:ext cx="2282024" cy="66791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Statistics Canada</a:t>
                </a:r>
              </a:p>
            </p:txBody>
          </p: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30C59D-A968-5705-4C69-DCECBCA446C9}"/>
                </a:ext>
              </a:extLst>
            </p:cNvPr>
            <p:cNvCxnSpPr>
              <a:cxnSpLocks/>
              <a:stCxn id="33" idx="3"/>
              <a:endCxn id="5" idx="1"/>
            </p:cNvCxnSpPr>
            <p:nvPr/>
          </p:nvCxnSpPr>
          <p:spPr>
            <a:xfrm>
              <a:off x="3888188" y="2930055"/>
              <a:ext cx="556591" cy="113385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781AAD-2794-27DD-065C-D6ED0EC5FB39}"/>
              </a:ext>
            </a:extLst>
          </p:cNvPr>
          <p:cNvGrpSpPr/>
          <p:nvPr/>
        </p:nvGrpSpPr>
        <p:grpSpPr>
          <a:xfrm>
            <a:off x="7594819" y="3949650"/>
            <a:ext cx="4094921" cy="1669134"/>
            <a:chOff x="-206733" y="1690686"/>
            <a:chExt cx="4094921" cy="166913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39F8E3F-6CFE-AC3A-8572-654A9B2E2C97}"/>
                </a:ext>
              </a:extLst>
            </p:cNvPr>
            <p:cNvGrpSpPr/>
            <p:nvPr/>
          </p:nvGrpSpPr>
          <p:grpSpPr>
            <a:xfrm>
              <a:off x="349858" y="1690686"/>
              <a:ext cx="3538330" cy="1669134"/>
              <a:chOff x="755374" y="2536466"/>
              <a:chExt cx="2282024" cy="16593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92B8061-CCB4-8435-7AA2-6FBDE1C9AD3B}"/>
                  </a:ext>
                </a:extLst>
              </p:cNvPr>
              <p:cNvSpPr/>
              <p:nvPr/>
            </p:nvSpPr>
            <p:spPr>
              <a:xfrm>
                <a:off x="755374" y="3221184"/>
                <a:ext cx="2282024" cy="97460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-Starts and Completions Survey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-Rental Market Survey</a:t>
                </a: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93DD849-57AF-9697-F9E5-B8EECDE1072A}"/>
                  </a:ext>
                </a:extLst>
              </p:cNvPr>
              <p:cNvSpPr/>
              <p:nvPr/>
            </p:nvSpPr>
            <p:spPr>
              <a:xfrm>
                <a:off x="755374" y="2536466"/>
                <a:ext cx="2282024" cy="79245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Canada Mortgage and Housing Corporation (CMHC)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8994792-A8DE-FBF9-DA98-7C7280A5B2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06733" y="1832038"/>
              <a:ext cx="556591" cy="51182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80C77C4-DEB5-39BD-7DA4-942C407991F1}"/>
              </a:ext>
            </a:extLst>
          </p:cNvPr>
          <p:cNvGrpSpPr/>
          <p:nvPr/>
        </p:nvGrpSpPr>
        <p:grpSpPr>
          <a:xfrm>
            <a:off x="4326833" y="4091002"/>
            <a:ext cx="3546281" cy="2401873"/>
            <a:chOff x="349858" y="1152296"/>
            <a:chExt cx="3546281" cy="240187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5300FAD-AE6B-B9CB-D57B-7A5A52B06783}"/>
                </a:ext>
              </a:extLst>
            </p:cNvPr>
            <p:cNvGrpSpPr/>
            <p:nvPr/>
          </p:nvGrpSpPr>
          <p:grpSpPr>
            <a:xfrm>
              <a:off x="349858" y="1569093"/>
              <a:ext cx="3546281" cy="1985076"/>
              <a:chOff x="755374" y="2415590"/>
              <a:chExt cx="2287152" cy="197340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7C33E6E-2982-78D5-5F1D-80C327851C16}"/>
                  </a:ext>
                </a:extLst>
              </p:cNvPr>
              <p:cNvSpPr/>
              <p:nvPr/>
            </p:nvSpPr>
            <p:spPr>
              <a:xfrm>
                <a:off x="755374" y="2861391"/>
                <a:ext cx="2282024" cy="1527607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Geospatial analysis of greenspace and proximity to amenities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-Location data of services, amenities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>
                    <a:solidFill>
                      <a:prstClr val="black"/>
                    </a:solidFill>
                    <a:latin typeface="Aptos" panose="02110004020202020204"/>
                  </a:rPr>
                  <a:t>-Rental data scraping from Kijiji, </a:t>
                </a:r>
                <a:r>
                  <a:rPr lang="en-US" sz="1600" err="1">
                    <a:solidFill>
                      <a:prstClr val="black"/>
                    </a:solidFill>
                    <a:latin typeface="Aptos" panose="02110004020202020204"/>
                  </a:rPr>
                  <a:t>PadMapper</a:t>
                </a:r>
                <a:r>
                  <a:rPr lang="en-US" sz="1600">
                    <a:solidFill>
                      <a:prstClr val="black"/>
                    </a:solidFill>
                    <a:latin typeface="Aptos" panose="02110004020202020204"/>
                  </a:rPr>
                  <a:t>, Rentals.ca, MLS listings</a:t>
                </a:r>
                <a:endPara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5684123-6EB9-F19B-6838-ADA353A82A8F}"/>
                  </a:ext>
                </a:extLst>
              </p:cNvPr>
              <p:cNvSpPr/>
              <p:nvPr/>
            </p:nvSpPr>
            <p:spPr>
              <a:xfrm>
                <a:off x="760502" y="2415590"/>
                <a:ext cx="2282024" cy="54936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Other sources</a:t>
                </a:r>
              </a:p>
            </p:txBody>
          </p:sp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4084AE3-4EE5-DFEC-D414-8E02DDA664F8}"/>
                </a:ext>
              </a:extLst>
            </p:cNvPr>
            <p:cNvCxnSpPr>
              <a:cxnSpLocks/>
              <a:stCxn id="66" idx="0"/>
              <a:endCxn id="6" idx="2"/>
            </p:cNvCxnSpPr>
            <p:nvPr/>
          </p:nvCxnSpPr>
          <p:spPr>
            <a:xfrm flipH="1" flipV="1">
              <a:off x="2119024" y="1152296"/>
              <a:ext cx="7950" cy="41679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A8365-278F-0FDB-5C08-F39BEF31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10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Role of the CDP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12</a:t>
            </a:fld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20B42-4BA7-E62A-5E8A-C023FD67557C}"/>
              </a:ext>
            </a:extLst>
          </p:cNvPr>
          <p:cNvSpPr/>
          <p:nvPr/>
        </p:nvSpPr>
        <p:spPr>
          <a:xfrm>
            <a:off x="537658" y="5022969"/>
            <a:ext cx="5121818" cy="1008636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TransUnion mortgage debt data by postal code (can link to neighbourhoods)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DAF726-0BA6-8814-5E8C-C8BC75F57EB6}"/>
              </a:ext>
            </a:extLst>
          </p:cNvPr>
          <p:cNvSpPr/>
          <p:nvPr/>
        </p:nvSpPr>
        <p:spPr>
          <a:xfrm>
            <a:off x="8742325" y="3065684"/>
            <a:ext cx="2743200" cy="11867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Ottawa Neighbourhood Study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2BB61E-9B7B-9847-DA6C-3CF37FBA7289}"/>
              </a:ext>
            </a:extLst>
          </p:cNvPr>
          <p:cNvSpPr/>
          <p:nvPr/>
        </p:nvSpPr>
        <p:spPr>
          <a:xfrm>
            <a:off x="537658" y="1628776"/>
            <a:ext cx="5121818" cy="65099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2021 Census Profile by ONS neighbourhood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5FA3ED-0331-85FC-3063-AE0DA437F468}"/>
              </a:ext>
            </a:extLst>
          </p:cNvPr>
          <p:cNvSpPr/>
          <p:nvPr/>
        </p:nvSpPr>
        <p:spPr>
          <a:xfrm>
            <a:off x="537658" y="2481694"/>
            <a:ext cx="5121818" cy="23393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2021 Census Target Group Profiles for: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Indigenous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Visible minority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Age groups (e.g., 65+ years)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Living in low-income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Newcomers to Canada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B8AB568-F0C3-DB4E-F2B6-60C5268A8195}"/>
              </a:ext>
            </a:extLst>
          </p:cNvPr>
          <p:cNvSpPr/>
          <p:nvPr/>
        </p:nvSpPr>
        <p:spPr>
          <a:xfrm>
            <a:off x="6096000" y="3057982"/>
            <a:ext cx="2209801" cy="11867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>
                <a:solidFill>
                  <a:schemeClr val="tx1"/>
                </a:solidFill>
              </a:rPr>
              <a:t>Community Data Program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D9B8BE-F633-34F8-3985-B9C5C3B73575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659476" y="1954273"/>
            <a:ext cx="531774" cy="110370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21749C-898F-F987-829B-82740EF2EA51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5659476" y="3651369"/>
            <a:ext cx="436524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BB4DDE-2FAF-22BF-1DFD-46667214B629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659476" y="4244756"/>
            <a:ext cx="531774" cy="128253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473550-3F1F-CDCC-92A1-FE04F7F76BAE}"/>
              </a:ext>
            </a:extLst>
          </p:cNvPr>
          <p:cNvCxnSpPr>
            <a:cxnSpLocks/>
            <a:stCxn id="14" idx="3"/>
            <a:endCxn id="10" idx="1"/>
          </p:cNvCxnSpPr>
          <p:nvPr/>
        </p:nvCxnSpPr>
        <p:spPr>
          <a:xfrm>
            <a:off x="8305801" y="3651369"/>
            <a:ext cx="436524" cy="770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2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Collaborating</a:t>
            </a:r>
            <a:r>
              <a:rPr lang="en-CA"/>
              <a:t> </a:t>
            </a:r>
            <a:r>
              <a:rPr lang="en-CA" b="1"/>
              <a:t>with an Advisory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6596-E2FF-4739-9218-120008833B5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0CC6CE-DA12-774E-1D39-10A0A86C8452}"/>
              </a:ext>
            </a:extLst>
          </p:cNvPr>
          <p:cNvSpPr/>
          <p:nvPr/>
        </p:nvSpPr>
        <p:spPr>
          <a:xfrm>
            <a:off x="3343276" y="2801741"/>
            <a:ext cx="5172076" cy="206851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Advisory group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Domain expertise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Collaboration, advice, feedback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Inter-organizational connections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4D6A68-CDA7-0846-BF51-4DB831369033}"/>
              </a:ext>
            </a:extLst>
          </p:cNvPr>
          <p:cNvSpPr/>
          <p:nvPr/>
        </p:nvSpPr>
        <p:spPr>
          <a:xfrm>
            <a:off x="1519237" y="2002835"/>
            <a:ext cx="2047875" cy="6191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City of Ottawa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1D4DD2-A627-9D50-97C1-E27D61036855}"/>
              </a:ext>
            </a:extLst>
          </p:cNvPr>
          <p:cNvSpPr/>
          <p:nvPr/>
        </p:nvSpPr>
        <p:spPr>
          <a:xfrm>
            <a:off x="233358" y="3180552"/>
            <a:ext cx="2781301" cy="6191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Alliance to End Homelessness Ottawa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2E8D11-FA50-828B-46AE-772F8B2E44D1}"/>
              </a:ext>
            </a:extLst>
          </p:cNvPr>
          <p:cNvSpPr/>
          <p:nvPr/>
        </p:nvSpPr>
        <p:spPr>
          <a:xfrm>
            <a:off x="398855" y="4329905"/>
            <a:ext cx="2781301" cy="6191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Community Navigation Eastern Ontario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9EB528-CFAA-4AF8-C9A2-17482375E400}"/>
              </a:ext>
            </a:extLst>
          </p:cNvPr>
          <p:cNvSpPr/>
          <p:nvPr/>
        </p:nvSpPr>
        <p:spPr>
          <a:xfrm>
            <a:off x="6915150" y="1775223"/>
            <a:ext cx="2490788" cy="6191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Housing Help/Action </a:t>
            </a:r>
            <a:r>
              <a:rPr kumimoji="0" lang="en-CA" sz="1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Logement</a:t>
            </a: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387FD7-91DE-3188-8E8B-71AD2FAF41D2}"/>
              </a:ext>
            </a:extLst>
          </p:cNvPr>
          <p:cNvSpPr/>
          <p:nvPr/>
        </p:nvSpPr>
        <p:spPr>
          <a:xfrm>
            <a:off x="8848725" y="3024187"/>
            <a:ext cx="2490788" cy="6191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Way East Ontario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56591C-0840-A52F-44FF-C3E3321283AB}"/>
              </a:ext>
            </a:extLst>
          </p:cNvPr>
          <p:cNvSpPr/>
          <p:nvPr/>
        </p:nvSpPr>
        <p:spPr>
          <a:xfrm>
            <a:off x="8848725" y="4329904"/>
            <a:ext cx="2490788" cy="6191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Social Planning Council of Ottawa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B1E087B-BBE8-9EC3-B1BE-102660CE68BE}"/>
              </a:ext>
            </a:extLst>
          </p:cNvPr>
          <p:cNvSpPr/>
          <p:nvPr/>
        </p:nvSpPr>
        <p:spPr>
          <a:xfrm>
            <a:off x="3567112" y="5667574"/>
            <a:ext cx="2490788" cy="6191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City for All Women Initiative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7E5C862-AB12-B0C6-D8BB-141D47B1E20F}"/>
              </a:ext>
            </a:extLst>
          </p:cNvPr>
          <p:cNvSpPr/>
          <p:nvPr/>
        </p:nvSpPr>
        <p:spPr>
          <a:xfrm>
            <a:off x="6731793" y="5294311"/>
            <a:ext cx="3250407" cy="106203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Coalition of Community Health and Resource Centres of Ottawa (CCHRC)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63A630-FB0C-52AD-48D7-F0A0474EC469}"/>
              </a:ext>
            </a:extLst>
          </p:cNvPr>
          <p:cNvSpPr/>
          <p:nvPr/>
        </p:nvSpPr>
        <p:spPr>
          <a:xfrm>
            <a:off x="4048125" y="1693272"/>
            <a:ext cx="2047875" cy="6191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Bruyère Research Institute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8DFCDC-EBB8-DD49-E583-83F5E45A6D9A}"/>
              </a:ext>
            </a:extLst>
          </p:cNvPr>
          <p:cNvSpPr/>
          <p:nvPr/>
        </p:nvSpPr>
        <p:spPr>
          <a:xfrm>
            <a:off x="1295401" y="5206205"/>
            <a:ext cx="2047875" cy="6191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University of Ottawa</a:t>
            </a:r>
          </a:p>
        </p:txBody>
      </p:sp>
    </p:spTree>
    <p:extLst>
      <p:ext uri="{BB962C8B-B14F-4D97-AF65-F5344CB8AC3E}">
        <p14:creationId xmlns:p14="http://schemas.microsoft.com/office/powerpoint/2010/main" val="410592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/>
              <a:t>How to disseminate all this data?</a:t>
            </a:r>
            <a:endParaRPr lang="en-CA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6596-E2FF-4739-9218-120008833B5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FC97D7-40E9-FDE5-D534-7284336D9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2" t="7213" r="20740" b="6639"/>
          <a:stretch/>
        </p:blipFill>
        <p:spPr>
          <a:xfrm>
            <a:off x="8911045" y="4472706"/>
            <a:ext cx="1237013" cy="15366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D586-B6AB-61B6-E5C0-0A831247D923}"/>
              </a:ext>
            </a:extLst>
          </p:cNvPr>
          <p:cNvSpPr>
            <a:spLocks/>
          </p:cNvSpPr>
          <p:nvPr/>
        </p:nvSpPr>
        <p:spPr>
          <a:xfrm>
            <a:off x="1162050" y="1690688"/>
            <a:ext cx="10324555" cy="6510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59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needed a way to…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AD364-4D97-C665-B732-4E5A890F3915}"/>
              </a:ext>
            </a:extLst>
          </p:cNvPr>
          <p:cNvSpPr txBox="1"/>
          <p:nvPr/>
        </p:nvSpPr>
        <p:spPr>
          <a:xfrm>
            <a:off x="1076324" y="2370465"/>
            <a:ext cx="102165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7180" marR="0" lvl="0" indent="-297180" algn="l" defTabSz="59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Reach a broad audience</a:t>
            </a:r>
          </a:p>
          <a:p>
            <a:pPr marL="297180" marR="0" lvl="0" indent="-297180" algn="l" defTabSz="59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Combine different types of visuals (e.</a:t>
            </a:r>
            <a:r>
              <a:rPr lang="en-CA" sz="2000">
                <a:solidFill>
                  <a:prstClr val="black"/>
                </a:solidFill>
                <a:latin typeface="Aptos" panose="02110004020202020204"/>
              </a:rPr>
              <a:t>g., maps, graphs, images)</a:t>
            </a:r>
          </a:p>
          <a:p>
            <a:pPr marL="297180" marR="0" lvl="0" indent="-297180" algn="l" defTabSz="59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Create an immersive, engaging experience</a:t>
            </a:r>
          </a:p>
          <a:p>
            <a:pPr marL="297180" marR="0" lvl="0" indent="-297180" algn="l" defTabSz="59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Include both big-picture highlights and the details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787E27-5E1C-1501-7D56-F2EF803F24EC}"/>
              </a:ext>
            </a:extLst>
          </p:cNvPr>
          <p:cNvSpPr/>
          <p:nvPr/>
        </p:nvSpPr>
        <p:spPr>
          <a:xfrm>
            <a:off x="1519645" y="4817910"/>
            <a:ext cx="7010400" cy="887367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594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CA" sz="3200">
                <a:solidFill>
                  <a:prstClr val="black"/>
                </a:solidFill>
                <a:latin typeface="Aptos" panose="02110004020202020204"/>
              </a:rPr>
              <a:t>The solution…</a:t>
            </a:r>
            <a:r>
              <a:rPr lang="en-CA" sz="3200" b="1">
                <a:solidFill>
                  <a:prstClr val="black"/>
                </a:solidFill>
                <a:latin typeface="Aptos" panose="02110004020202020204"/>
              </a:rPr>
              <a:t>ArcGIS Story Maps</a:t>
            </a:r>
            <a:endParaRPr kumimoji="0" lang="en-CA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ArcGIS Story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6596-E2FF-4739-9218-120008833B5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275E10-8937-E00C-AC41-8F0C9E532587}"/>
              </a:ext>
            </a:extLst>
          </p:cNvPr>
          <p:cNvSpPr/>
          <p:nvPr/>
        </p:nvSpPr>
        <p:spPr>
          <a:xfrm>
            <a:off x="683812" y="3234032"/>
            <a:ext cx="8205746" cy="112354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Application to create immersive, map-based narratives online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222445-90AA-F7F7-AB00-CE6799CDA57B}"/>
              </a:ext>
            </a:extLst>
          </p:cNvPr>
          <p:cNvSpPr/>
          <p:nvPr/>
        </p:nvSpPr>
        <p:spPr>
          <a:xfrm>
            <a:off x="683812" y="4883724"/>
            <a:ext cx="8205746" cy="112355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Integrates text and embedded maps, images, graphs, dashboards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FC97D7-40E9-FDE5-D534-7284336D9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2" t="7213" r="20740" b="6639"/>
          <a:stretch/>
        </p:blipFill>
        <p:spPr>
          <a:xfrm>
            <a:off x="9596189" y="1271448"/>
            <a:ext cx="1237013" cy="153663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6018CB-9CE3-9C94-4D90-440754C5698A}"/>
              </a:ext>
            </a:extLst>
          </p:cNvPr>
          <p:cNvSpPr/>
          <p:nvPr/>
        </p:nvSpPr>
        <p:spPr>
          <a:xfrm>
            <a:off x="683812" y="1584340"/>
            <a:ext cx="8205746" cy="1123549"/>
          </a:xfrm>
          <a:prstGeom prst="roundRect">
            <a:avLst/>
          </a:prstGeom>
          <a:noFill/>
          <a:ln w="38100">
            <a:solidFill>
              <a:srgbClr val="23CF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Proprietary software by Esri</a:t>
            </a:r>
          </a:p>
        </p:txBody>
      </p:sp>
      <p:pic>
        <p:nvPicPr>
          <p:cNvPr id="16" name="Graphic 15" descr="Treasure Map with solid fill">
            <a:extLst>
              <a:ext uri="{FF2B5EF4-FFF2-40B4-BE49-F238E27FC236}">
                <a16:creationId xmlns:a16="http://schemas.microsoft.com/office/drawing/2014/main" id="{D9C73A32-A720-F21D-3AF0-71D232B51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9388" y="3157156"/>
            <a:ext cx="1410616" cy="1410616"/>
          </a:xfrm>
          <a:prstGeom prst="rect">
            <a:avLst/>
          </a:prstGeom>
        </p:spPr>
      </p:pic>
      <p:pic>
        <p:nvPicPr>
          <p:cNvPr id="18" name="Graphic 17" descr="Web design with solid fill">
            <a:extLst>
              <a:ext uri="{FF2B5EF4-FFF2-40B4-BE49-F238E27FC236}">
                <a16:creationId xmlns:a16="http://schemas.microsoft.com/office/drawing/2014/main" id="{FDA5A6A2-7385-BA44-E6E9-DEFF604F1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0841" y="4740191"/>
            <a:ext cx="1410615" cy="14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2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ArcGIS Story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16</a:t>
            </a:fld>
            <a:endParaRPr lang="en-C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3279BE-8AC5-5079-BD9F-33EE1793B49D}"/>
              </a:ext>
            </a:extLst>
          </p:cNvPr>
          <p:cNvSpPr/>
          <p:nvPr/>
        </p:nvSpPr>
        <p:spPr>
          <a:xfrm>
            <a:off x="958238" y="2206450"/>
            <a:ext cx="2927961" cy="90657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ysClr val="windowText" lastClr="000000"/>
                </a:solidFill>
              </a:rPr>
              <a:t>Maps made in </a:t>
            </a:r>
          </a:p>
          <a:p>
            <a:pPr algn="ctr"/>
            <a:r>
              <a:rPr lang="en-CA">
                <a:solidFill>
                  <a:sysClr val="windowText" lastClr="000000"/>
                </a:solidFill>
              </a:rPr>
              <a:t>ArcGIS Pro, ArcGIS Online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25A383-9986-C0BF-7B50-0BA6344C28D7}"/>
              </a:ext>
            </a:extLst>
          </p:cNvPr>
          <p:cNvSpPr/>
          <p:nvPr/>
        </p:nvSpPr>
        <p:spPr>
          <a:xfrm>
            <a:off x="958238" y="3423155"/>
            <a:ext cx="2927960" cy="90657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ysClr val="windowText" lastClr="000000"/>
                </a:solidFill>
              </a:rPr>
              <a:t>Infographics made in PowerPoint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43CBD1-3C41-C51D-2641-F6614344C625}"/>
              </a:ext>
            </a:extLst>
          </p:cNvPr>
          <p:cNvSpPr/>
          <p:nvPr/>
        </p:nvSpPr>
        <p:spPr>
          <a:xfrm>
            <a:off x="958238" y="4639860"/>
            <a:ext cx="2927960" cy="90657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ysClr val="windowText" lastClr="000000"/>
                </a:solidFill>
              </a:rPr>
              <a:t>Graphs and dashboards made in Tableau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24736D-645B-8639-5478-EC303F3AC375}"/>
              </a:ext>
            </a:extLst>
          </p:cNvPr>
          <p:cNvSpPr/>
          <p:nvPr/>
        </p:nvSpPr>
        <p:spPr>
          <a:xfrm>
            <a:off x="4632018" y="3423155"/>
            <a:ext cx="2927961" cy="906570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>
                <a:solidFill>
                  <a:sysClr val="windowText" lastClr="000000"/>
                </a:solidFill>
              </a:rPr>
              <a:t>Housing Story Map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5B009E-8CD6-7A79-F18B-BAD32D13AB0E}"/>
              </a:ext>
            </a:extLst>
          </p:cNvPr>
          <p:cNvCxnSpPr>
            <a:stCxn id="5" idx="3"/>
          </p:cNvCxnSpPr>
          <p:nvPr/>
        </p:nvCxnSpPr>
        <p:spPr>
          <a:xfrm>
            <a:off x="3886199" y="2659735"/>
            <a:ext cx="745819" cy="7325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64B66D-287C-C9B5-929D-9B1AF4A610B0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3886198" y="3876440"/>
            <a:ext cx="74582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60B07C-F8CD-8F7F-F89D-9E9FE4BFE15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886198" y="4360619"/>
            <a:ext cx="745820" cy="7325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230F8F-D16A-B636-DC20-910AE250A796}"/>
              </a:ext>
            </a:extLst>
          </p:cNvPr>
          <p:cNvSpPr/>
          <p:nvPr/>
        </p:nvSpPr>
        <p:spPr>
          <a:xfrm>
            <a:off x="8304587" y="2206450"/>
            <a:ext cx="3049212" cy="90657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ysClr val="windowText" lastClr="000000"/>
                </a:solidFill>
              </a:rPr>
              <a:t>Accompanying text written directly in Story Maps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EACB00-A944-63C4-5350-752439487E4E}"/>
              </a:ext>
            </a:extLst>
          </p:cNvPr>
          <p:cNvSpPr/>
          <p:nvPr/>
        </p:nvSpPr>
        <p:spPr>
          <a:xfrm>
            <a:off x="8304586" y="4639860"/>
            <a:ext cx="3100921" cy="90657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ysClr val="windowText" lastClr="000000"/>
                </a:solidFill>
              </a:rPr>
              <a:t>Links to dashboards hosted externally @ City of Ottawa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2565F0-CAC7-D605-A174-5FA07E251766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7559978" y="4352975"/>
            <a:ext cx="744608" cy="740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BC3BE9-730C-2AF2-2B18-41F5BF0BCEA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559979" y="2659735"/>
            <a:ext cx="744608" cy="76342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22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ArcGIS Story Maps: Pros and 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17</a:t>
            </a:fld>
            <a:endParaRPr lang="en-CA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A43A85-9FA1-093B-31CA-072E837E1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27517"/>
              </p:ext>
            </p:extLst>
          </p:nvPr>
        </p:nvGraphicFramePr>
        <p:xfrm>
          <a:off x="838200" y="1690687"/>
          <a:ext cx="10515600" cy="358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730159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29143970"/>
                    </a:ext>
                  </a:extLst>
                </a:gridCol>
              </a:tblGrid>
              <a:tr h="652247">
                <a:tc>
                  <a:txBody>
                    <a:bodyPr/>
                    <a:lstStyle/>
                    <a:p>
                      <a:r>
                        <a:rPr lang="en-CA" sz="240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1384"/>
                  </a:ext>
                </a:extLst>
              </a:tr>
              <a:tr h="29311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Immersive data storytelling for general audiences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Can communicate both large volumes of data and just the highlights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User-friendly interface, small learning curve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Inflexible formatting and screen size options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Difficult to embed a story map onto another website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Lack of built-in version control</a:t>
                      </a:r>
                    </a:p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30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32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ArcGIS Story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33379-13AE-4D5F-B7FD-F515C777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275"/>
            <a:ext cx="10515600" cy="574675"/>
          </a:xfrm>
        </p:spPr>
        <p:txBody>
          <a:bodyPr>
            <a:normAutofit/>
          </a:bodyPr>
          <a:lstStyle/>
          <a:p>
            <a:r>
              <a:rPr lang="en-CA" sz="2400">
                <a:hlinkClick r:id="rId3"/>
              </a:rPr>
              <a:t>Click here</a:t>
            </a:r>
            <a:r>
              <a:rPr lang="en-CA" sz="2400"/>
              <a:t> to view the story map!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6596-E2FF-4739-9218-120008833B5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0085E21C-35CE-1765-91D7-05525DF9D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1949107"/>
            <a:ext cx="8893001" cy="45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5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Data Example: Core Housing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6596-E2FF-4739-9218-120008833B5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FC05A2-3057-9100-7395-08B4DC7A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73212"/>
          </a:xfrm>
        </p:spPr>
        <p:txBody>
          <a:bodyPr>
            <a:normAutofit/>
          </a:bodyPr>
          <a:lstStyle/>
          <a:p>
            <a:r>
              <a:rPr lang="en-CA" sz="2000"/>
              <a:t>11.2% of Ottawa households live in </a:t>
            </a:r>
            <a:r>
              <a:rPr lang="en-CA" sz="2000" b="1"/>
              <a:t>core housing need</a:t>
            </a:r>
          </a:p>
          <a:p>
            <a:r>
              <a:rPr lang="en-CA" sz="2000"/>
              <a:t>Renter households more likely than owner households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11E7168-4061-7561-315D-8CC4CD24C416}"/>
              </a:ext>
            </a:extLst>
          </p:cNvPr>
          <p:cNvGraphicFramePr>
            <a:graphicFrameLocks/>
          </p:cNvGraphicFramePr>
          <p:nvPr/>
        </p:nvGraphicFramePr>
        <p:xfrm>
          <a:off x="838200" y="2744561"/>
          <a:ext cx="6524502" cy="327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A map of a heart&#10;&#10;Description automatically generated">
            <a:extLst>
              <a:ext uri="{FF2B5EF4-FFF2-40B4-BE49-F238E27FC236}">
                <a16:creationId xmlns:a16="http://schemas.microsoft.com/office/drawing/2014/main" id="{76442151-A494-AAE1-B8C6-6FF8F98CF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2835294"/>
            <a:ext cx="4494984" cy="3328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7D7DB0-6D4B-5B6F-702C-B54C8C7A416D}"/>
              </a:ext>
            </a:extLst>
          </p:cNvPr>
          <p:cNvSpPr txBox="1"/>
          <p:nvPr/>
        </p:nvSpPr>
        <p:spPr>
          <a:xfrm>
            <a:off x="24725" y="6478237"/>
            <a:ext cx="5009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Source: Statistics Canada, Census of Population, 2021</a:t>
            </a:r>
          </a:p>
        </p:txBody>
      </p:sp>
    </p:spTree>
    <p:extLst>
      <p:ext uri="{BB962C8B-B14F-4D97-AF65-F5344CB8AC3E}">
        <p14:creationId xmlns:p14="http://schemas.microsoft.com/office/powerpoint/2010/main" val="30404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B6B7-33F5-85C6-FB57-DD4EA0CF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Presentation Outline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ADE3DBB-E1AC-47BC-E030-8ABA2BBBC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0925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14729-350B-C9A9-BBE4-FE2AD6BC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8927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Data Example: Affordability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6596-E2FF-4739-9218-120008833B5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FC05A2-3057-9100-7395-08B4DC7A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73212"/>
          </a:xfrm>
        </p:spPr>
        <p:txBody>
          <a:bodyPr>
            <a:normAutofit/>
          </a:bodyPr>
          <a:lstStyle/>
          <a:p>
            <a:r>
              <a:rPr lang="en-CA" sz="2000"/>
              <a:t>In Ottawa, core housing need is driven by </a:t>
            </a:r>
            <a:r>
              <a:rPr lang="en-CA" sz="2000" b="1"/>
              <a:t>unaffordability</a:t>
            </a:r>
          </a:p>
          <a:p>
            <a:endParaRPr lang="en-CA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D7DB0-6D4B-5B6F-702C-B54C8C7A416D}"/>
              </a:ext>
            </a:extLst>
          </p:cNvPr>
          <p:cNvSpPr txBox="1"/>
          <p:nvPr/>
        </p:nvSpPr>
        <p:spPr>
          <a:xfrm>
            <a:off x="24725" y="6478237"/>
            <a:ext cx="5009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/>
              <a:t>Source: Statistics Canada, Census of Population, 2021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6A116D-B26F-C505-51DF-8DD0F83582AD}"/>
              </a:ext>
            </a:extLst>
          </p:cNvPr>
          <p:cNvGraphicFramePr>
            <a:graphicFrameLocks/>
          </p:cNvGraphicFramePr>
          <p:nvPr/>
        </p:nvGraphicFramePr>
        <p:xfrm>
          <a:off x="1381125" y="2292532"/>
          <a:ext cx="5070309" cy="364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AECC9B-DD89-8C38-8A9B-6CC7169EF6E2}"/>
              </a:ext>
            </a:extLst>
          </p:cNvPr>
          <p:cNvSpPr txBox="1"/>
          <p:nvPr/>
        </p:nvSpPr>
        <p:spPr>
          <a:xfrm>
            <a:off x="6696891" y="2803910"/>
            <a:ext cx="4902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/>
              <a:t>2021 Census – median monthly shelter costs for…</a:t>
            </a:r>
          </a:p>
          <a:p>
            <a:endParaRPr lang="en-CA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/>
              <a:t>Owner households: $1,560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/>
              <a:t>Renter households: $1,380</a:t>
            </a:r>
          </a:p>
        </p:txBody>
      </p:sp>
    </p:spTree>
    <p:extLst>
      <p:ext uri="{BB962C8B-B14F-4D97-AF65-F5344CB8AC3E}">
        <p14:creationId xmlns:p14="http://schemas.microsoft.com/office/powerpoint/2010/main" val="3160032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Data Example: Scraping the Rental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6596-E2FF-4739-9218-120008833B5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FC05A2-3057-9100-7395-08B4DC7A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991551"/>
          </a:xfrm>
        </p:spPr>
        <p:txBody>
          <a:bodyPr>
            <a:normAutofit fontScale="92500" lnSpcReduction="10000"/>
          </a:bodyPr>
          <a:lstStyle/>
          <a:p>
            <a:r>
              <a:rPr lang="en-CA" sz="2000"/>
              <a:t>Rental market scraping (Dec. 2022-Apr. 2023) shows more recent trends in rental prices and availability</a:t>
            </a:r>
          </a:p>
          <a:p>
            <a:r>
              <a:rPr lang="en-CA" sz="2000"/>
              <a:t>Recent rental market conditions differ greatly than Census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D7DB0-6D4B-5B6F-702C-B54C8C7A416D}"/>
              </a:ext>
            </a:extLst>
          </p:cNvPr>
          <p:cNvSpPr txBox="1"/>
          <p:nvPr/>
        </p:nvSpPr>
        <p:spPr>
          <a:xfrm>
            <a:off x="24725" y="6478237"/>
            <a:ext cx="6221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/>
              <a:t>Source: data scraped from Kijiji, </a:t>
            </a:r>
            <a:r>
              <a:rPr lang="en-CA" sz="1600" err="1"/>
              <a:t>PadMapper</a:t>
            </a:r>
            <a:r>
              <a:rPr lang="en-CA" sz="1600"/>
              <a:t>, Rentals.ca, MLS listings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20EE94-3A56-8F15-932C-6513188E6409}"/>
              </a:ext>
            </a:extLst>
          </p:cNvPr>
          <p:cNvGraphicFramePr>
            <a:graphicFrameLocks/>
          </p:cNvGraphicFramePr>
          <p:nvPr/>
        </p:nvGraphicFramePr>
        <p:xfrm>
          <a:off x="838200" y="2804160"/>
          <a:ext cx="8915400" cy="355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018B4A-29A2-90AC-E320-401B08EF4E0E}"/>
              </a:ext>
            </a:extLst>
          </p:cNvPr>
          <p:cNvSpPr/>
          <p:nvPr/>
        </p:nvSpPr>
        <p:spPr>
          <a:xfrm>
            <a:off x="2799689" y="4509700"/>
            <a:ext cx="6906544" cy="4571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DAD98-B6EB-A0AA-6E22-4B0E87FD1B48}"/>
              </a:ext>
            </a:extLst>
          </p:cNvPr>
          <p:cNvSpPr txBox="1"/>
          <p:nvPr/>
        </p:nvSpPr>
        <p:spPr>
          <a:xfrm>
            <a:off x="9706232" y="3908811"/>
            <a:ext cx="219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Median monthly rental shelter costs (2021 Census): </a:t>
            </a:r>
          </a:p>
          <a:p>
            <a:pPr algn="ctr"/>
            <a:r>
              <a:rPr lang="en-CA" b="1" dirty="0"/>
              <a:t>$1,380</a:t>
            </a:r>
          </a:p>
        </p:txBody>
      </p:sp>
    </p:spTree>
    <p:extLst>
      <p:ext uri="{BB962C8B-B14F-4D97-AF65-F5344CB8AC3E}">
        <p14:creationId xmlns:p14="http://schemas.microsoft.com/office/powerpoint/2010/main" val="2394914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Project Logistics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22</a:t>
            </a:fld>
            <a:endParaRPr lang="en-CA"/>
          </a:p>
        </p:txBody>
      </p:sp>
      <p:pic>
        <p:nvPicPr>
          <p:cNvPr id="6" name="Graphic 5" descr="Daily calendar with solid fill">
            <a:extLst>
              <a:ext uri="{FF2B5EF4-FFF2-40B4-BE49-F238E27FC236}">
                <a16:creationId xmlns:a16="http://schemas.microsoft.com/office/drawing/2014/main" id="{D884A172-E955-A93C-6531-171BC1008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6431" y="1983738"/>
            <a:ext cx="1301731" cy="1301731"/>
          </a:xfrm>
          <a:prstGeom prst="rect">
            <a:avLst/>
          </a:prstGeom>
        </p:spPr>
      </p:pic>
      <p:pic>
        <p:nvPicPr>
          <p:cNvPr id="10" name="Graphic 9" descr="Dollar with solid fill">
            <a:extLst>
              <a:ext uri="{FF2B5EF4-FFF2-40B4-BE49-F238E27FC236}">
                <a16:creationId xmlns:a16="http://schemas.microsoft.com/office/drawing/2014/main" id="{F9798C12-8D5D-45A2-596D-B1D8B102D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3258" y="2113178"/>
            <a:ext cx="1301731" cy="13017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AFA481-3647-846F-7B96-396D508C7616}"/>
              </a:ext>
            </a:extLst>
          </p:cNvPr>
          <p:cNvSpPr txBox="1"/>
          <p:nvPr/>
        </p:nvSpPr>
        <p:spPr>
          <a:xfrm>
            <a:off x="838200" y="3302884"/>
            <a:ext cx="2532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/>
              <a:t>Project length:</a:t>
            </a:r>
          </a:p>
          <a:p>
            <a:pPr algn="ctr"/>
            <a:r>
              <a:rPr lang="en-CA" sz="2400"/>
              <a:t>~1.5 years</a:t>
            </a:r>
          </a:p>
          <a:p>
            <a:pPr algn="ctr"/>
            <a:r>
              <a:rPr lang="en-CA" sz="2400"/>
              <a:t>(ongoing updates of housing data)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781AF-18AC-CAFD-CAD4-74C74B51D6F5}"/>
              </a:ext>
            </a:extLst>
          </p:cNvPr>
          <p:cNvSpPr txBox="1"/>
          <p:nvPr/>
        </p:nvSpPr>
        <p:spPr>
          <a:xfrm>
            <a:off x="4239314" y="3285469"/>
            <a:ext cx="329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/>
              <a:t>Project team size:</a:t>
            </a:r>
          </a:p>
          <a:p>
            <a:pPr algn="ctr"/>
            <a:r>
              <a:rPr lang="en-CA" sz="2400"/>
              <a:t>0.5-1 FTEs</a:t>
            </a:r>
          </a:p>
          <a:p>
            <a:pPr algn="ctr"/>
            <a:endParaRPr lang="en-CA" sz="2400"/>
          </a:p>
        </p:txBody>
      </p:sp>
      <p:pic>
        <p:nvPicPr>
          <p:cNvPr id="14" name="Graphic 13" descr="Meeting with solid fill">
            <a:extLst>
              <a:ext uri="{FF2B5EF4-FFF2-40B4-BE49-F238E27FC236}">
                <a16:creationId xmlns:a16="http://schemas.microsoft.com/office/drawing/2014/main" id="{27569931-FDE9-416D-203F-1161AB14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5592" y="2113178"/>
            <a:ext cx="1301731" cy="13017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B2A00F-D998-6253-75ED-9053731DCC0B}"/>
              </a:ext>
            </a:extLst>
          </p:cNvPr>
          <p:cNvSpPr txBox="1"/>
          <p:nvPr/>
        </p:nvSpPr>
        <p:spPr>
          <a:xfrm>
            <a:off x="7953507" y="3423918"/>
            <a:ext cx="3581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Project budget:</a:t>
            </a:r>
          </a:p>
          <a:p>
            <a:pPr algn="ctr"/>
            <a:r>
              <a:rPr lang="en-CA" sz="2400" dirty="0"/>
              <a:t>$100,000 from CIHR grant + in-kind contributions from partners</a:t>
            </a:r>
          </a:p>
        </p:txBody>
      </p:sp>
    </p:spTree>
    <p:extLst>
      <p:ext uri="{BB962C8B-B14F-4D97-AF65-F5344CB8AC3E}">
        <p14:creationId xmlns:p14="http://schemas.microsoft.com/office/powerpoint/2010/main" val="4282937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Project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33379-13AE-4D5F-B7FD-F515C777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17"/>
            <a:ext cx="10515600" cy="4547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/>
              <a:t>Some expenses may include…</a:t>
            </a:r>
          </a:p>
          <a:p>
            <a:r>
              <a:rPr lang="en-CA" dirty="0"/>
              <a:t>ArcGIS Pro license = $1,450/year</a:t>
            </a:r>
          </a:p>
          <a:p>
            <a:r>
              <a:rPr lang="en-CA" dirty="0"/>
              <a:t>ArcGIS Story Maps license = $950/year</a:t>
            </a:r>
          </a:p>
          <a:p>
            <a:r>
              <a:rPr lang="en-CA" dirty="0"/>
              <a:t>Tableau license = $75 USD per user/month</a:t>
            </a:r>
          </a:p>
          <a:p>
            <a:r>
              <a:rPr lang="en-CA" dirty="0"/>
              <a:t>Data access costs: microdata access, data agreements, consortium memberships, etc.</a:t>
            </a:r>
          </a:p>
          <a:p>
            <a:r>
              <a:rPr lang="en-CA" dirty="0"/>
              <a:t>Conferences, posters, dissemination</a:t>
            </a:r>
          </a:p>
          <a:p>
            <a:endParaRPr lang="en-CA" sz="2400" dirty="0"/>
          </a:p>
          <a:p>
            <a:endParaRPr lang="en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F6596-E2FF-4739-9218-120008833B5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737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9A72-2D23-46EF-99E3-4220F681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Project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9B087-66AB-6FB2-88B4-72891B40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F6596-E2FF-4739-9218-120008833B5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6B8D0F-D81D-ED59-12A3-A7A9B01CBDDF}"/>
              </a:ext>
            </a:extLst>
          </p:cNvPr>
          <p:cNvSpPr/>
          <p:nvPr/>
        </p:nvSpPr>
        <p:spPr>
          <a:xfrm>
            <a:off x="4579086" y="3751451"/>
            <a:ext cx="3033827" cy="2055458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online resources to better understand the housing landscape of Ottawa and its neighbourhoods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56300BD-8F89-AEE8-4D5A-08E7FB990B44}"/>
              </a:ext>
            </a:extLst>
          </p:cNvPr>
          <p:cNvSpPr/>
          <p:nvPr/>
        </p:nvSpPr>
        <p:spPr>
          <a:xfrm>
            <a:off x="633951" y="3747350"/>
            <a:ext cx="3584448" cy="2055457"/>
          </a:xfrm>
          <a:prstGeom prst="roundRect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data from many different sources using neighbourhoods as a geographic reference point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1E6DB4-55F8-40EF-8629-A4EF0559D825}"/>
              </a:ext>
            </a:extLst>
          </p:cNvPr>
          <p:cNvSpPr/>
          <p:nvPr/>
        </p:nvSpPr>
        <p:spPr>
          <a:xfrm>
            <a:off x="7973600" y="3751451"/>
            <a:ext cx="3584448" cy="2101494"/>
          </a:xfrm>
          <a:prstGeom prst="roundRect">
            <a:avLst/>
          </a:prstGeom>
          <a:noFill/>
          <a:ln w="381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resources will inform decision-makers in Ottawa for improved housing policy and practice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B9F3A24-426D-3655-46F4-04717E3BBC14}"/>
              </a:ext>
            </a:extLst>
          </p:cNvPr>
          <p:cNvSpPr/>
          <p:nvPr/>
        </p:nvSpPr>
        <p:spPr>
          <a:xfrm>
            <a:off x="4218399" y="2220686"/>
            <a:ext cx="1645103" cy="69396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ONS Website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C5CA7E-93A8-E60D-8727-2A34E1F1601A}"/>
              </a:ext>
            </a:extLst>
          </p:cNvPr>
          <p:cNvSpPr/>
          <p:nvPr/>
        </p:nvSpPr>
        <p:spPr>
          <a:xfrm>
            <a:off x="5863503" y="2220686"/>
            <a:ext cx="2110098" cy="69396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Housing Story Map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81BF86-59F7-F4FF-8180-7D44A719E125}"/>
              </a:ext>
            </a:extLst>
          </p:cNvPr>
          <p:cNvCxnSpPr>
            <a:stCxn id="20" idx="2"/>
            <a:endCxn id="17" idx="0"/>
          </p:cNvCxnSpPr>
          <p:nvPr/>
        </p:nvCxnSpPr>
        <p:spPr>
          <a:xfrm>
            <a:off x="5040951" y="2914650"/>
            <a:ext cx="1055049" cy="83680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E14A80-4C42-BD1B-9502-A3C963B2B0A3}"/>
              </a:ext>
            </a:extLst>
          </p:cNvPr>
          <p:cNvCxnSpPr>
            <a:cxnSpLocks/>
            <a:stCxn id="21" idx="2"/>
            <a:endCxn id="17" idx="0"/>
          </p:cNvCxnSpPr>
          <p:nvPr/>
        </p:nvCxnSpPr>
        <p:spPr>
          <a:xfrm flipH="1">
            <a:off x="6096000" y="2914650"/>
            <a:ext cx="822552" cy="83680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map of a state&#10;&#10;Description automatically generated">
            <a:extLst>
              <a:ext uri="{FF2B5EF4-FFF2-40B4-BE49-F238E27FC236}">
                <a16:creationId xmlns:a16="http://schemas.microsoft.com/office/drawing/2014/main" id="{68B7BA3B-7892-7A3C-97D8-F5B6AF12B3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48" y="1690688"/>
            <a:ext cx="2504436" cy="177976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CFF5418-6647-4689-28E9-CEC8083122A3}"/>
              </a:ext>
            </a:extLst>
          </p:cNvPr>
          <p:cNvGrpSpPr/>
          <p:nvPr/>
        </p:nvGrpSpPr>
        <p:grpSpPr>
          <a:xfrm>
            <a:off x="7892626" y="287611"/>
            <a:ext cx="3734131" cy="3212137"/>
            <a:chOff x="8010147" y="453557"/>
            <a:chExt cx="3734131" cy="3212137"/>
          </a:xfrm>
        </p:grpSpPr>
        <p:pic>
          <p:nvPicPr>
            <p:cNvPr id="40" name="Picture 39" descr="A map of a state&#10;&#10;Description automatically generated">
              <a:extLst>
                <a:ext uri="{FF2B5EF4-FFF2-40B4-BE49-F238E27FC236}">
                  <a16:creationId xmlns:a16="http://schemas.microsoft.com/office/drawing/2014/main" id="{71720F08-BBFB-6D71-3BFC-7BA2037DC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9982" y="1885932"/>
              <a:ext cx="2504436" cy="177976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02BC230-77F9-1EBC-97BD-191BB340E93B}"/>
                </a:ext>
              </a:extLst>
            </p:cNvPr>
            <p:cNvGrpSpPr/>
            <p:nvPr/>
          </p:nvGrpSpPr>
          <p:grpSpPr>
            <a:xfrm>
              <a:off x="8010147" y="453557"/>
              <a:ext cx="3734131" cy="2712572"/>
              <a:chOff x="8010147" y="453557"/>
              <a:chExt cx="3734131" cy="27125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83BE2C5-6D6F-C1A5-9F5A-966EB431EE86}"/>
                  </a:ext>
                </a:extLst>
              </p:cNvPr>
              <p:cNvGrpSpPr/>
              <p:nvPr/>
            </p:nvGrpSpPr>
            <p:grpSpPr>
              <a:xfrm>
                <a:off x="9340087" y="2386250"/>
                <a:ext cx="1256227" cy="779879"/>
                <a:chOff x="3754734" y="2013021"/>
                <a:chExt cx="5886660" cy="2972637"/>
              </a:xfrm>
              <a:solidFill>
                <a:schemeClr val="accent1">
                  <a:lumMod val="75000"/>
                </a:schemeClr>
              </a:solidFill>
            </p:grpSpPr>
            <p:pic>
              <p:nvPicPr>
                <p:cNvPr id="37" name="Graphic 36" descr="Home with solid fill">
                  <a:extLst>
                    <a:ext uri="{FF2B5EF4-FFF2-40B4-BE49-F238E27FC236}">
                      <a16:creationId xmlns:a16="http://schemas.microsoft.com/office/drawing/2014/main" id="{C01941E3-CBEA-2D96-613C-497C6A38C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4734" y="2928379"/>
                  <a:ext cx="1768511" cy="1768511"/>
                </a:xfrm>
                <a:prstGeom prst="rect">
                  <a:avLst/>
                </a:prstGeom>
              </p:spPr>
            </p:pic>
            <p:pic>
              <p:nvPicPr>
                <p:cNvPr id="38" name="Graphic 37" descr="City with solid fill">
                  <a:extLst>
                    <a:ext uri="{FF2B5EF4-FFF2-40B4-BE49-F238E27FC236}">
                      <a16:creationId xmlns:a16="http://schemas.microsoft.com/office/drawing/2014/main" id="{40630A63-BDFB-50AA-EEC7-F0442F6544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68757" y="2013021"/>
                  <a:ext cx="2972637" cy="2972637"/>
                </a:xfrm>
                <a:prstGeom prst="rect">
                  <a:avLst/>
                </a:prstGeom>
              </p:spPr>
            </p:pic>
            <p:pic>
              <p:nvPicPr>
                <p:cNvPr id="39" name="Graphic 38" descr="Home with solid fill">
                  <a:extLst>
                    <a:ext uri="{FF2B5EF4-FFF2-40B4-BE49-F238E27FC236}">
                      <a16:creationId xmlns:a16="http://schemas.microsoft.com/office/drawing/2014/main" id="{3A0C3C26-F9C1-5C00-E57A-3921C9DFF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1744" y="2928378"/>
                  <a:ext cx="1768511" cy="1768511"/>
                </a:xfrm>
                <a:prstGeom prst="rect">
                  <a:avLst/>
                </a:prstGeom>
              </p:spPr>
            </p:pic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79801E7-9105-F432-4770-C4CD446F520D}"/>
                  </a:ext>
                </a:extLst>
              </p:cNvPr>
              <p:cNvSpPr/>
              <p:nvPr/>
            </p:nvSpPr>
            <p:spPr>
              <a:xfrm>
                <a:off x="8010147" y="1082775"/>
                <a:ext cx="1247887" cy="52215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DCD5209-5DDA-DDAF-B6B6-4070B00344A2}"/>
                  </a:ext>
                </a:extLst>
              </p:cNvPr>
              <p:cNvSpPr/>
              <p:nvPr/>
            </p:nvSpPr>
            <p:spPr>
              <a:xfrm>
                <a:off x="10496391" y="1073302"/>
                <a:ext cx="1247887" cy="52215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628503-FC54-A59D-5F96-3851E8DDF58D}"/>
                  </a:ext>
                </a:extLst>
              </p:cNvPr>
              <p:cNvSpPr/>
              <p:nvPr/>
            </p:nvSpPr>
            <p:spPr>
              <a:xfrm>
                <a:off x="9245688" y="453557"/>
                <a:ext cx="1247887" cy="52215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0ED2CC4-270D-14CA-2E9E-C82D50C014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7332" y="1604931"/>
                <a:ext cx="516367" cy="1021465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8189564-0834-3EB9-2FE2-AC8B1CDAB5EE}"/>
                  </a:ext>
                </a:extLst>
              </p:cNvPr>
              <p:cNvCxnSpPr>
                <a:cxnSpLocks/>
                <a:stCxn id="33" idx="4"/>
              </p:cNvCxnSpPr>
              <p:nvPr/>
            </p:nvCxnSpPr>
            <p:spPr>
              <a:xfrm>
                <a:off x="9869632" y="975713"/>
                <a:ext cx="0" cy="1134638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813F4B6-C7E4-9E13-DE43-EC75B8FC2FB5}"/>
                  </a:ext>
                </a:extLst>
              </p:cNvPr>
              <p:cNvCxnSpPr>
                <a:cxnSpLocks/>
                <a:stCxn id="32" idx="3"/>
              </p:cNvCxnSpPr>
              <p:nvPr/>
            </p:nvCxnSpPr>
            <p:spPr>
              <a:xfrm flipH="1">
                <a:off x="10481231" y="1518990"/>
                <a:ext cx="197909" cy="47750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239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F6A10-71FC-97D3-D385-01CC53688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587"/>
            <a:ext cx="9144000" cy="2180413"/>
          </a:xfrm>
        </p:spPr>
        <p:txBody>
          <a:bodyPr>
            <a:normAutofit/>
          </a:bodyPr>
          <a:lstStyle/>
          <a:p>
            <a:r>
              <a:rPr lang="en-CA" sz="640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472F9-DE5A-B155-53DA-D38256173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338"/>
            <a:ext cx="9144000" cy="1563686"/>
          </a:xfrm>
        </p:spPr>
        <p:txBody>
          <a:bodyPr>
            <a:normAutofit/>
          </a:bodyPr>
          <a:lstStyle/>
          <a:p>
            <a:r>
              <a:rPr lang="en-CA" dirty="0"/>
              <a:t>We would love to hear from you:</a:t>
            </a:r>
          </a:p>
          <a:p>
            <a:r>
              <a:rPr lang="en-CA" dirty="0">
                <a:hlinkClick r:id="rId3"/>
              </a:rPr>
              <a:t>anguy146@uottawa.ca</a:t>
            </a:r>
            <a:endParaRPr lang="en-CA"/>
          </a:p>
          <a:p>
            <a:r>
              <a:rPr lang="en-CA">
                <a:hlinkClick r:id="rId4"/>
              </a:rPr>
              <a:t>kcarr@uottawa.ca</a:t>
            </a:r>
            <a:r>
              <a:rPr lang="en-CA" dirty="0"/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4AA7-2B74-704B-E06E-FB639B56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AF6596-E2FF-4739-9218-120008833B5B}" type="slidenum">
              <a:rPr lang="en-CA" smtClean="0"/>
              <a:pPr>
                <a:spcAft>
                  <a:spcPts val="600"/>
                </a:spcAft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8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32E2-201C-F6B0-3FD6-B50E3C27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What is ONS?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8366D0-22DC-616C-D7DA-D8F5FB639625}"/>
              </a:ext>
            </a:extLst>
          </p:cNvPr>
          <p:cNvSpPr txBox="1"/>
          <p:nvPr/>
        </p:nvSpPr>
        <p:spPr>
          <a:xfrm>
            <a:off x="838201" y="1828248"/>
            <a:ext cx="60769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i="0" dirty="0">
                <a:solidFill>
                  <a:srgbClr val="0D0D0D"/>
                </a:solidFill>
                <a:effectLst/>
              </a:rPr>
              <a:t>uOttawa-based research program (est. 2006)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D0D0D"/>
                </a:solidFill>
              </a:rPr>
              <a:t>Ottawa Neighbourhood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D0D0D"/>
                </a:solidFill>
              </a:rPr>
              <a:t>B</a:t>
            </a:r>
            <a:r>
              <a:rPr lang="en-CA" sz="1800" b="0" i="0" dirty="0">
                <a:solidFill>
                  <a:srgbClr val="0D0D0D"/>
                </a:solidFill>
                <a:effectLst/>
              </a:rPr>
              <a:t>rings together </a:t>
            </a:r>
            <a:r>
              <a:rPr lang="en-CA" dirty="0">
                <a:solidFill>
                  <a:srgbClr val="0D0D0D"/>
                </a:solidFill>
              </a:rPr>
              <a:t>comprehensive n</a:t>
            </a:r>
            <a:r>
              <a:rPr lang="en-CA" sz="1800" i="0" dirty="0">
                <a:solidFill>
                  <a:srgbClr val="0D0D0D"/>
                </a:solidFill>
                <a:effectLst/>
              </a:rPr>
              <a:t>eighbourhood-level </a:t>
            </a:r>
            <a:r>
              <a:rPr lang="en-CA" dirty="0">
                <a:solidFill>
                  <a:srgbClr val="0D0D0D"/>
                </a:solidFill>
              </a:rPr>
              <a:t>d</a:t>
            </a:r>
            <a:r>
              <a:rPr lang="en-CA" sz="1800" i="0" dirty="0">
                <a:solidFill>
                  <a:srgbClr val="0D0D0D"/>
                </a:solidFill>
                <a:effectLst/>
              </a:rPr>
              <a:t>ata</a:t>
            </a:r>
            <a:r>
              <a:rPr lang="en-CA" sz="1800" i="0">
                <a:solidFill>
                  <a:srgbClr val="0D0D0D"/>
                </a:solidFill>
                <a:effectLst/>
              </a:rPr>
              <a:t> in Ottawa</a:t>
            </a:r>
            <a:endParaRPr lang="en-CA" sz="1800" i="0" dirty="0">
              <a:solidFill>
                <a:srgbClr val="0D0D0D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D0D0D"/>
                </a:solidFill>
              </a:rPr>
              <a:t>F</a:t>
            </a:r>
            <a:r>
              <a:rPr lang="en-CA" sz="1800" i="0" dirty="0">
                <a:solidFill>
                  <a:srgbClr val="0D0D0D"/>
                </a:solidFill>
                <a:effectLst/>
              </a:rPr>
              <a:t>ocus on the determinants of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D0D0D"/>
                </a:solidFill>
              </a:rPr>
              <a:t>Used to inform data-driven decision making in the city</a:t>
            </a:r>
            <a:endParaRPr lang="en-CA" sz="1800" i="0" dirty="0">
              <a:solidFill>
                <a:srgbClr val="0D0D0D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D0D0D"/>
                </a:solidFill>
              </a:rPr>
              <a:t>Supports stakeholders in identifying needs, efficiently allocating resources, and advocating for services.</a:t>
            </a:r>
          </a:p>
          <a:p>
            <a:r>
              <a:rPr lang="en-CA" b="1" dirty="0"/>
              <a:t>Not for Profit Organization (est.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Ottawa Neighbourhood Scientific Research Solutions Inc.</a:t>
            </a:r>
          </a:p>
        </p:txBody>
      </p:sp>
      <p:pic>
        <p:nvPicPr>
          <p:cNvPr id="26" name="Picture 25" descr="A colorful logo with buildings and birds&#10;&#10;Description automatically generated">
            <a:extLst>
              <a:ext uri="{FF2B5EF4-FFF2-40B4-BE49-F238E27FC236}">
                <a16:creationId xmlns:a16="http://schemas.microsoft.com/office/drawing/2014/main" id="{44582932-A388-9C8D-2AF3-8BCF457F0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 b="23104"/>
          <a:stretch/>
        </p:blipFill>
        <p:spPr>
          <a:xfrm>
            <a:off x="7183183" y="267737"/>
            <a:ext cx="3400338" cy="185435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2A8AC0E-65B9-79AB-3B92-F8095E2744BD}"/>
              </a:ext>
            </a:extLst>
          </p:cNvPr>
          <p:cNvGrpSpPr/>
          <p:nvPr/>
        </p:nvGrpSpPr>
        <p:grpSpPr>
          <a:xfrm>
            <a:off x="7296150" y="2248057"/>
            <a:ext cx="3174405" cy="917290"/>
            <a:chOff x="3364992" y="2177"/>
            <a:chExt cx="3785616" cy="10474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424FB07-D0F5-FC5F-1F03-70BB855AB3E1}"/>
                </a:ext>
              </a:extLst>
            </p:cNvPr>
            <p:cNvSpPr/>
            <p:nvPr/>
          </p:nvSpPr>
          <p:spPr>
            <a:xfrm>
              <a:off x="3364992" y="2177"/>
              <a:ext cx="3785616" cy="10474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 sz="1400"/>
            </a:p>
          </p:txBody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id="{18ED73DD-2421-8EB0-B5E4-8C6142C8F9FE}"/>
                </a:ext>
              </a:extLst>
            </p:cNvPr>
            <p:cNvSpPr txBox="1"/>
            <p:nvPr/>
          </p:nvSpPr>
          <p:spPr>
            <a:xfrm>
              <a:off x="3416125" y="53310"/>
              <a:ext cx="3683350" cy="945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Community-driven neighbourhoods</a:t>
              </a:r>
              <a:endParaRPr lang="en-US" sz="2400" kern="12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85CCA7-14D4-EF9B-8523-874C1CF8D565}"/>
              </a:ext>
            </a:extLst>
          </p:cNvPr>
          <p:cNvGrpSpPr/>
          <p:nvPr/>
        </p:nvGrpSpPr>
        <p:grpSpPr>
          <a:xfrm>
            <a:off x="7296150" y="3210125"/>
            <a:ext cx="3178418" cy="917290"/>
            <a:chOff x="3364992" y="1102016"/>
            <a:chExt cx="3790402" cy="10474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F921CD2-4B27-EA4D-2B2A-649FB230948C}"/>
                </a:ext>
              </a:extLst>
            </p:cNvPr>
            <p:cNvSpPr/>
            <p:nvPr/>
          </p:nvSpPr>
          <p:spPr>
            <a:xfrm>
              <a:off x="3364992" y="1102016"/>
              <a:ext cx="3785616" cy="10474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050717"/>
                <a:satOff val="-275"/>
                <a:lumOff val="654"/>
                <a:alphaOff val="0"/>
              </a:schemeClr>
            </a:fillRef>
            <a:effectRef idx="0">
              <a:schemeClr val="accent5">
                <a:hueOff val="-4050717"/>
                <a:satOff val="-275"/>
                <a:lumOff val="6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 sz="1400"/>
            </a:p>
          </p:txBody>
        </p:sp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8289355D-C1ED-E505-560A-94168A4C2940}"/>
                </a:ext>
              </a:extLst>
            </p:cNvPr>
            <p:cNvSpPr txBox="1"/>
            <p:nvPr/>
          </p:nvSpPr>
          <p:spPr>
            <a:xfrm>
              <a:off x="3472045" y="1153149"/>
              <a:ext cx="3683349" cy="945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0" lvl="0" indent="0"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Neighbourhood data</a:t>
              </a:r>
              <a:endParaRPr lang="en-US" sz="2400" kern="12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E57034-2184-1276-00EE-BD973A3CB469}"/>
              </a:ext>
            </a:extLst>
          </p:cNvPr>
          <p:cNvGrpSpPr/>
          <p:nvPr/>
        </p:nvGrpSpPr>
        <p:grpSpPr>
          <a:xfrm>
            <a:off x="7296150" y="4172193"/>
            <a:ext cx="3248757" cy="917290"/>
            <a:chOff x="3364992" y="2201855"/>
            <a:chExt cx="3874283" cy="104746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CCD5708-9B1C-7EF3-3FBE-5A31AA9F63E7}"/>
                </a:ext>
              </a:extLst>
            </p:cNvPr>
            <p:cNvSpPr/>
            <p:nvPr/>
          </p:nvSpPr>
          <p:spPr>
            <a:xfrm>
              <a:off x="3364992" y="2201855"/>
              <a:ext cx="3785616" cy="10474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101434"/>
                <a:satOff val="-551"/>
                <a:lumOff val="1307"/>
                <a:alphaOff val="0"/>
              </a:schemeClr>
            </a:fillRef>
            <a:effectRef idx="0">
              <a:schemeClr val="accent5">
                <a:hueOff val="-8101434"/>
                <a:satOff val="-551"/>
                <a:lumOff val="130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 sz="1400"/>
            </a:p>
          </p:txBody>
        </p:sp>
        <p:sp>
          <p:nvSpPr>
            <p:cNvPr id="45" name="Rectangle: Rounded Corners 8">
              <a:extLst>
                <a:ext uri="{FF2B5EF4-FFF2-40B4-BE49-F238E27FC236}">
                  <a16:creationId xmlns:a16="http://schemas.microsoft.com/office/drawing/2014/main" id="{B8D7BBBF-D802-5315-8558-E08DE58C42FC}"/>
                </a:ext>
              </a:extLst>
            </p:cNvPr>
            <p:cNvSpPr txBox="1"/>
            <p:nvPr/>
          </p:nvSpPr>
          <p:spPr>
            <a:xfrm>
              <a:off x="3555926" y="2252988"/>
              <a:ext cx="3683349" cy="945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Research &amp; Analysis</a:t>
              </a:r>
              <a:endParaRPr lang="en-US" sz="2400" kern="12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A00394-F99E-EB07-FEC8-78D0F721A7E9}"/>
              </a:ext>
            </a:extLst>
          </p:cNvPr>
          <p:cNvGrpSpPr/>
          <p:nvPr/>
        </p:nvGrpSpPr>
        <p:grpSpPr>
          <a:xfrm>
            <a:off x="7296150" y="5170389"/>
            <a:ext cx="3174405" cy="917290"/>
            <a:chOff x="3364992" y="3301694"/>
            <a:chExt cx="3785616" cy="104746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5349092-6520-3263-1E2B-0F6FEB6698D8}"/>
                </a:ext>
              </a:extLst>
            </p:cNvPr>
            <p:cNvSpPr/>
            <p:nvPr/>
          </p:nvSpPr>
          <p:spPr>
            <a:xfrm>
              <a:off x="3364992" y="3301694"/>
              <a:ext cx="3785616" cy="10474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152150"/>
                <a:satOff val="-826"/>
                <a:lumOff val="1961"/>
                <a:alphaOff val="0"/>
              </a:schemeClr>
            </a:fillRef>
            <a:effectRef idx="0">
              <a:schemeClr val="accent5">
                <a:hueOff val="-12152150"/>
                <a:satOff val="-826"/>
                <a:lumOff val="1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 sz="1400"/>
            </a:p>
          </p:txBody>
        </p:sp>
        <p:sp>
          <p:nvSpPr>
            <p:cNvPr id="43" name="Rectangle: Rounded Corners 10">
              <a:extLst>
                <a:ext uri="{FF2B5EF4-FFF2-40B4-BE49-F238E27FC236}">
                  <a16:creationId xmlns:a16="http://schemas.microsoft.com/office/drawing/2014/main" id="{61597EBA-FD3B-B973-1731-A2392E4C7327}"/>
                </a:ext>
              </a:extLst>
            </p:cNvPr>
            <p:cNvSpPr txBox="1"/>
            <p:nvPr/>
          </p:nvSpPr>
          <p:spPr>
            <a:xfrm>
              <a:off x="3416125" y="3352827"/>
              <a:ext cx="3683349" cy="945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/>
                <a:t>KTT &amp; Community partnerships</a:t>
              </a:r>
              <a:endParaRPr lang="en-US" sz="2400" kern="1200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24FCDDE-185D-AE8B-8C42-EDC04EF4B48B}"/>
              </a:ext>
            </a:extLst>
          </p:cNvPr>
          <p:cNvSpPr txBox="1"/>
          <p:nvPr/>
        </p:nvSpPr>
        <p:spPr>
          <a:xfrm>
            <a:off x="7339027" y="2481443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FF133A-2194-5C2A-CA72-16E6029F65B8}"/>
              </a:ext>
            </a:extLst>
          </p:cNvPr>
          <p:cNvSpPr txBox="1"/>
          <p:nvPr/>
        </p:nvSpPr>
        <p:spPr>
          <a:xfrm>
            <a:off x="7339027" y="34615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B2CD57-347A-66B4-3C4A-8BCEEE641CA5}"/>
              </a:ext>
            </a:extLst>
          </p:cNvPr>
          <p:cNvSpPr txBox="1"/>
          <p:nvPr/>
        </p:nvSpPr>
        <p:spPr>
          <a:xfrm>
            <a:off x="7337670" y="444617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087D15-652F-8952-BACD-D4F2AD537252}"/>
              </a:ext>
            </a:extLst>
          </p:cNvPr>
          <p:cNvSpPr txBox="1"/>
          <p:nvPr/>
        </p:nvSpPr>
        <p:spPr>
          <a:xfrm>
            <a:off x="7318188" y="544436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3BBD1-C561-3D13-3E1F-CEA86A8F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3A87-0031-4853-9CCB-DF3910587C1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12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65F67-057A-CD53-B2B4-E591D67D9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5" b="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1FBD7-C7EF-9BD0-F96C-703B265D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CA" sz="4000" b="1" kern="1200"/>
              <a:t>1 Community-driven neighbourhoods</a:t>
            </a:r>
            <a:endParaRPr lang="en-CA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58D9-AEEA-1FBE-2711-6B011DF7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lnSpcReduction="10000"/>
          </a:bodyPr>
          <a:lstStyle/>
          <a:p>
            <a:r>
              <a:rPr lang="en-CA" sz="1400" dirty="0"/>
              <a:t>Initial identification of natural/physical boundaries, areas with similar population characteristics</a:t>
            </a:r>
          </a:p>
          <a:p>
            <a:r>
              <a:rPr lang="en-CA" sz="1400" dirty="0"/>
              <a:t>Boundaries drawn in collaboration with the community and service providers</a:t>
            </a:r>
          </a:p>
          <a:p>
            <a:r>
              <a:rPr lang="en-CA" sz="1400" dirty="0"/>
              <a:t>Revised every 5-10 years</a:t>
            </a:r>
          </a:p>
          <a:p>
            <a:pPr marL="0" indent="0">
              <a:buNone/>
            </a:pPr>
            <a:r>
              <a:rPr lang="en-CA" sz="1400" b="1" dirty="0"/>
              <a:t>Outcome</a:t>
            </a:r>
          </a:p>
          <a:p>
            <a:r>
              <a:rPr lang="en-CA" sz="1400" dirty="0"/>
              <a:t>Local contextual relevance (capture the </a:t>
            </a:r>
            <a:r>
              <a:rPr lang="en-CA" sz="1400" b="1" dirty="0"/>
              <a:t>physical</a:t>
            </a:r>
            <a:r>
              <a:rPr lang="en-CA" sz="1400" dirty="0"/>
              <a:t> characteristics and </a:t>
            </a:r>
            <a:r>
              <a:rPr lang="en-CA" sz="1400" b="1" dirty="0"/>
              <a:t>social</a:t>
            </a:r>
            <a:r>
              <a:rPr lang="en-CA" sz="1400" dirty="0"/>
              <a:t> constructs)</a:t>
            </a:r>
          </a:p>
          <a:p>
            <a:r>
              <a:rPr lang="en-CA" sz="1400" dirty="0"/>
              <a:t>Better identification of unique neighbourhood needs (no “dilution” of data)</a:t>
            </a:r>
          </a:p>
          <a:p>
            <a:r>
              <a:rPr lang="en-CA" sz="1400" dirty="0"/>
              <a:t>Encourages community engagement and participation in local planning</a:t>
            </a:r>
          </a:p>
          <a:p>
            <a:r>
              <a:rPr lang="en-CA" sz="1400" dirty="0"/>
              <a:t>Neighbourhoods evolve with the community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3E7F4-C04C-5E40-630C-F8486BD0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353A87-0031-4853-9CCB-DF3910587C19}" type="slidenum">
              <a:rPr lang="en-CA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FBD7-C7EF-9BD0-F96C-703B265D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2</a:t>
            </a:r>
            <a:r>
              <a:rPr lang="en-CA" sz="4400" b="1" kern="1200" dirty="0"/>
              <a:t> Neighbourhood data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58D9-AEEA-1FBE-2711-6B011DF7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39238" cy="4351338"/>
          </a:xfrm>
        </p:spPr>
        <p:txBody>
          <a:bodyPr>
            <a:normAutofit/>
          </a:bodyPr>
          <a:lstStyle/>
          <a:p>
            <a:r>
              <a:rPr lang="en-CA" sz="1800" dirty="0"/>
              <a:t>Demographic, social, economic, access to services, natural and built environment, health outcomes, crime and safety, walkability, culture, etc.</a:t>
            </a:r>
          </a:p>
          <a:p>
            <a:r>
              <a:rPr lang="en-CA" sz="1800" dirty="0"/>
              <a:t>Paints wholistic picture of communities and their diverse needs, and the resources in the communities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DD825C-42AB-214F-0E19-F7C2D548FE81}"/>
              </a:ext>
            </a:extLst>
          </p:cNvPr>
          <p:cNvGrpSpPr/>
          <p:nvPr/>
        </p:nvGrpSpPr>
        <p:grpSpPr>
          <a:xfrm>
            <a:off x="5258838" y="1310875"/>
            <a:ext cx="5462052" cy="4439444"/>
            <a:chOff x="6320373" y="1027906"/>
            <a:chExt cx="4452402" cy="360090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A45D7F7-9BAF-7BB7-5ADE-B557E9547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373" y="1027906"/>
              <a:ext cx="4452402" cy="3600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EFEF887-E257-BDC7-3666-317565BE7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3" t="2" r="-1095" b="-3"/>
            <a:stretch/>
          </p:blipFill>
          <p:spPr>
            <a:xfrm>
              <a:off x="6846783" y="1167733"/>
              <a:ext cx="3659291" cy="316518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C91D5A-D2C6-6473-7B3B-B29F0147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3A87-0031-4853-9CCB-DF3910587C19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6BF91E-F121-6FEC-26E7-31228C6C5A71}"/>
              </a:ext>
            </a:extLst>
          </p:cNvPr>
          <p:cNvSpPr txBox="1">
            <a:spLocks/>
          </p:cNvSpPr>
          <p:nvPr/>
        </p:nvSpPr>
        <p:spPr>
          <a:xfrm>
            <a:off x="1086707" y="3789307"/>
            <a:ext cx="3086708" cy="274960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sz="1600" b="1" dirty="0">
                <a:solidFill>
                  <a:schemeClr val="tx1"/>
                </a:solidFill>
                <a:ea typeface="Cambria"/>
                <a:cs typeface="Cambria"/>
                <a:sym typeface="Cambria"/>
              </a:rPr>
              <a:t>Sources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Char char="✔"/>
            </a:pPr>
            <a:r>
              <a:rPr lang="en-US" sz="1600" dirty="0">
                <a:solidFill>
                  <a:schemeClr val="tx1"/>
                </a:solidFill>
                <a:ea typeface="Cambria"/>
                <a:cs typeface="Cambria"/>
                <a:sym typeface="Cambria"/>
              </a:rPr>
              <a:t>Statistics Canada (CDP)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Char char="✔"/>
            </a:pPr>
            <a:r>
              <a:rPr lang="en-US" sz="1600" dirty="0">
                <a:solidFill>
                  <a:schemeClr val="tx1"/>
                </a:solidFill>
                <a:ea typeface="Cambria"/>
                <a:cs typeface="Calibri"/>
                <a:sym typeface="Cambria"/>
              </a:rPr>
              <a:t>City of Ottawa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Char char="✔"/>
            </a:pPr>
            <a:r>
              <a:rPr lang="en-US" sz="1600" dirty="0">
                <a:solidFill>
                  <a:schemeClr val="tx1"/>
                </a:solidFill>
                <a:ea typeface="Cambria"/>
                <a:cs typeface="Calibri"/>
                <a:sym typeface="Cambria"/>
              </a:rPr>
              <a:t>ICES, OCHPP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Char char="✔"/>
            </a:pPr>
            <a:r>
              <a:rPr lang="en-US" sz="1600" dirty="0">
                <a:solidFill>
                  <a:schemeClr val="tx1"/>
                </a:solidFill>
                <a:ea typeface="Cambria"/>
                <a:cs typeface="Calibri"/>
                <a:sym typeface="Cambria"/>
              </a:rPr>
              <a:t>OpenStreetMap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Char char="✔"/>
            </a:pPr>
            <a:r>
              <a:rPr lang="en-US" sz="1600" dirty="0">
                <a:solidFill>
                  <a:schemeClr val="tx1"/>
                </a:solidFill>
                <a:ea typeface="Cambria"/>
                <a:cs typeface="Calibri"/>
                <a:sym typeface="Cambria"/>
              </a:rPr>
              <a:t>Web scraping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Char char="✔"/>
            </a:pPr>
            <a:r>
              <a:rPr lang="en-US" sz="1600" dirty="0">
                <a:solidFill>
                  <a:schemeClr val="tx1"/>
                </a:solidFill>
                <a:ea typeface="Cambria"/>
                <a:cs typeface="Calibri"/>
                <a:sym typeface="Cambria"/>
              </a:rPr>
              <a:t>Primary data collection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Char char="✔"/>
            </a:pPr>
            <a:r>
              <a:rPr lang="en-US" sz="1600" dirty="0">
                <a:solidFill>
                  <a:schemeClr val="tx1"/>
                </a:solidFill>
                <a:ea typeface="Cambria"/>
                <a:cs typeface="Calibri"/>
                <a:sym typeface="Cambria"/>
              </a:rPr>
              <a:t>Remote sensing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Char char="✔"/>
            </a:pPr>
            <a:r>
              <a:rPr lang="en-US" sz="1600" dirty="0">
                <a:solidFill>
                  <a:schemeClr val="tx1"/>
                </a:solidFill>
                <a:ea typeface="Cambria"/>
                <a:cs typeface="Calibri"/>
                <a:sym typeface="Cambria"/>
              </a:rPr>
              <a:t>Machine learning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Char char="✔"/>
            </a:pPr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92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FBD7-C7EF-9BD0-F96C-703B265D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kern="1200" dirty="0"/>
              <a:t>3 Research &amp; Analysis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58D9-AEEA-1FBE-2711-6B011DF7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02606"/>
            <a:ext cx="5388908" cy="4351338"/>
          </a:xfrm>
        </p:spPr>
        <p:txBody>
          <a:bodyPr>
            <a:normAutofit/>
          </a:bodyPr>
          <a:lstStyle/>
          <a:p>
            <a:r>
              <a:rPr lang="en-CA" sz="1800" dirty="0"/>
              <a:t>Research on the relationship between neighbourhood characteristics, resident demographics, and health and wellbeing outcomes. Identification of inequities</a:t>
            </a:r>
          </a:p>
          <a:p>
            <a:pPr marL="0" indent="0">
              <a:buNone/>
            </a:pPr>
            <a:r>
              <a:rPr lang="en-CA" sz="1800" dirty="0"/>
              <a:t>Methods</a:t>
            </a:r>
          </a:p>
          <a:p>
            <a:r>
              <a:rPr lang="en-CA" sz="1800" dirty="0"/>
              <a:t>Statistical Analyses</a:t>
            </a:r>
          </a:p>
          <a:p>
            <a:r>
              <a:rPr lang="en-CA" sz="1800" dirty="0"/>
              <a:t>Composite measures (indices)</a:t>
            </a:r>
          </a:p>
          <a:p>
            <a:r>
              <a:rPr lang="en-CA" sz="1800" dirty="0"/>
              <a:t>Geospatial analyses</a:t>
            </a:r>
          </a:p>
          <a:p>
            <a:r>
              <a:rPr lang="en-CA" sz="1800" dirty="0"/>
              <a:t>Machine learning techniques</a:t>
            </a:r>
          </a:p>
          <a:p>
            <a:r>
              <a:rPr lang="en-CA" sz="1800" dirty="0"/>
              <a:t>Optimization 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F7CFD-31D7-2414-6446-FAE4720FB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90"/>
          <a:stretch/>
        </p:blipFill>
        <p:spPr>
          <a:xfrm>
            <a:off x="6459913" y="2330450"/>
            <a:ext cx="5388907" cy="30988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327826-2FC4-FBA7-FF7D-2E85D2E7B48A}"/>
              </a:ext>
            </a:extLst>
          </p:cNvPr>
          <p:cNvSpPr/>
          <p:nvPr/>
        </p:nvSpPr>
        <p:spPr>
          <a:xfrm>
            <a:off x="10982324" y="3781424"/>
            <a:ext cx="1028701" cy="1968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>
                <a:solidFill>
                  <a:schemeClr val="tx1"/>
                </a:solidFill>
              </a:rPr>
              <a:t>Facility type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5F8671-26C1-1823-E182-7FD1704B5B54}"/>
              </a:ext>
            </a:extLst>
          </p:cNvPr>
          <p:cNvSpPr/>
          <p:nvPr/>
        </p:nvSpPr>
        <p:spPr>
          <a:xfrm>
            <a:off x="10982323" y="2952750"/>
            <a:ext cx="1095377" cy="320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200">
                <a:solidFill>
                  <a:schemeClr val="tx1"/>
                </a:solidFill>
              </a:rPr>
              <a:t>Covered by service area?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A69143-4B8F-41D4-B589-49B4C3783207}"/>
              </a:ext>
            </a:extLst>
          </p:cNvPr>
          <p:cNvSpPr/>
          <p:nvPr/>
        </p:nvSpPr>
        <p:spPr>
          <a:xfrm>
            <a:off x="6715123" y="1619250"/>
            <a:ext cx="4267200" cy="6437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tx1"/>
                </a:solidFill>
              </a:rPr>
              <a:t>If facilities are intended to service residents living within a 10-minute walk from them, how many residents are not covered?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967EF7-FBA4-E876-B6CE-82F640C3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3A87-0031-4853-9CCB-DF3910587C1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80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FBD7-C7EF-9BD0-F96C-703B265D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kern="1200"/>
              <a:t>4 KTT &amp; Community partnerships</a:t>
            </a:r>
            <a:endParaRPr lang="en-C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58D9-AEEA-1FBE-2711-6B011DF7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55775"/>
          </a:xfrm>
        </p:spPr>
        <p:txBody>
          <a:bodyPr>
            <a:normAutofit fontScale="77500" lnSpcReduction="20000"/>
          </a:bodyPr>
          <a:lstStyle/>
          <a:p>
            <a:r>
              <a:rPr lang="en-CA"/>
              <a:t>User-friendly dynamic maps on </a:t>
            </a:r>
            <a:r>
              <a:rPr lang="en-CA">
                <a:hlinkClick r:id="rId2"/>
              </a:rPr>
              <a:t>neighbourhoodstudy.ca</a:t>
            </a:r>
            <a:endParaRPr lang="en-CA"/>
          </a:p>
          <a:p>
            <a:r>
              <a:rPr lang="en-CA"/>
              <a:t>Tableau, </a:t>
            </a:r>
            <a:r>
              <a:rPr lang="en-CA" err="1"/>
              <a:t>PowerBI</a:t>
            </a:r>
            <a:r>
              <a:rPr lang="en-CA"/>
              <a:t>, infographics, </a:t>
            </a:r>
            <a:r>
              <a:rPr lang="en-CA" err="1"/>
              <a:t>storymaps</a:t>
            </a:r>
            <a:endParaRPr lang="en-CA"/>
          </a:p>
          <a:p>
            <a:r>
              <a:rPr lang="en-CA"/>
              <a:t>Ongoing collaborations with stakeholders and community partners to guide research and dissemination</a:t>
            </a:r>
          </a:p>
          <a:p>
            <a:r>
              <a:rPr lang="en-CA"/>
              <a:t>Partnerships built over 15+ years in the community, adoption of neighbourhoods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B4547-5FE8-DE3A-A773-E5F880E9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87" y="4001294"/>
            <a:ext cx="6096000" cy="2441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230CC-C2FC-08D0-044A-0E8751FD39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85" b="6529"/>
          <a:stretch/>
        </p:blipFill>
        <p:spPr>
          <a:xfrm>
            <a:off x="1121148" y="3781666"/>
            <a:ext cx="3803277" cy="25302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A473C-CC92-CF84-09C9-524126DC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3A87-0031-4853-9CCB-DF3910587C1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54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6A2D1-D198-C8E1-D32E-B8BF17C39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CA" sz="7200"/>
              <a:t>ONS’s Housing Project and Story Map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EB0AE-5D37-6E39-AFAB-59FFD570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9AF6596-E2FF-4739-9218-120008833B5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F8590-CBBC-B88F-AEFA-0E132CD4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855" y="4159887"/>
            <a:ext cx="5366244" cy="2148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AD9D22-B1F0-96D7-5568-2611D3474CBC}"/>
              </a:ext>
            </a:extLst>
          </p:cNvPr>
          <p:cNvSpPr txBox="1"/>
          <p:nvPr/>
        </p:nvSpPr>
        <p:spPr>
          <a:xfrm>
            <a:off x="846754" y="5543560"/>
            <a:ext cx="220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PI: Dr. Claire Kendall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251C7-ACFC-5B96-884D-04407CE42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13" y="4305544"/>
            <a:ext cx="1961881" cy="642108"/>
          </a:xfrm>
          <a:prstGeom prst="rect">
            <a:avLst/>
          </a:prstGeom>
        </p:spPr>
      </p:pic>
      <p:pic>
        <p:nvPicPr>
          <p:cNvPr id="8" name="Picture 2" descr="CIHR's leaf identifier - full-colour">
            <a:extLst>
              <a:ext uri="{FF2B5EF4-FFF2-40B4-BE49-F238E27FC236}">
                <a16:creationId xmlns:a16="http://schemas.microsoft.com/office/drawing/2014/main" id="{2DAE598F-AA10-D0EA-3697-7069AA9A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361" y="3951643"/>
            <a:ext cx="1787451" cy="114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7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136;p9">
            <a:extLst>
              <a:ext uri="{FF2B5EF4-FFF2-40B4-BE49-F238E27FC236}">
                <a16:creationId xmlns:a16="http://schemas.microsoft.com/office/drawing/2014/main" id="{3962ECEE-CD1B-472F-F70A-6046EE21327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07181" y="1848722"/>
            <a:ext cx="4377638" cy="3452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CD02771-88E6-0384-FD96-025D41001027}"/>
              </a:ext>
            </a:extLst>
          </p:cNvPr>
          <p:cNvGrpSpPr/>
          <p:nvPr/>
        </p:nvGrpSpPr>
        <p:grpSpPr>
          <a:xfrm>
            <a:off x="4646688" y="2771697"/>
            <a:ext cx="2898620" cy="1655283"/>
            <a:chOff x="4399366" y="2403352"/>
            <a:chExt cx="3363717" cy="18716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A48E86-EC27-F6C2-8972-AEDD4046A655}"/>
                </a:ext>
              </a:extLst>
            </p:cNvPr>
            <p:cNvGrpSpPr/>
            <p:nvPr/>
          </p:nvGrpSpPr>
          <p:grpSpPr>
            <a:xfrm>
              <a:off x="4612192" y="2403352"/>
              <a:ext cx="2967613" cy="1629509"/>
              <a:chOff x="3754734" y="2013021"/>
              <a:chExt cx="5886660" cy="2972637"/>
            </a:xfrm>
            <a:solidFill>
              <a:schemeClr val="accent1">
                <a:lumMod val="75000"/>
              </a:schemeClr>
            </a:solidFill>
          </p:grpSpPr>
          <p:pic>
            <p:nvPicPr>
              <p:cNvPr id="7" name="Graphic 6" descr="Home with solid fill">
                <a:extLst>
                  <a:ext uri="{FF2B5EF4-FFF2-40B4-BE49-F238E27FC236}">
                    <a16:creationId xmlns:a16="http://schemas.microsoft.com/office/drawing/2014/main" id="{AF5C2A9E-35DE-A89D-A531-C8F9F2542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54734" y="2928379"/>
                <a:ext cx="1768511" cy="1768511"/>
              </a:xfrm>
              <a:prstGeom prst="rect">
                <a:avLst/>
              </a:prstGeom>
            </p:spPr>
          </p:pic>
          <p:pic>
            <p:nvPicPr>
              <p:cNvPr id="11" name="Graphic 10" descr="City with solid fill">
                <a:extLst>
                  <a:ext uri="{FF2B5EF4-FFF2-40B4-BE49-F238E27FC236}">
                    <a16:creationId xmlns:a16="http://schemas.microsoft.com/office/drawing/2014/main" id="{79B86934-6309-870A-3104-60C27106C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68757" y="2013021"/>
                <a:ext cx="2972637" cy="2972637"/>
              </a:xfrm>
              <a:prstGeom prst="rect">
                <a:avLst/>
              </a:prstGeom>
            </p:spPr>
          </p:pic>
          <p:pic>
            <p:nvPicPr>
              <p:cNvPr id="12" name="Graphic 11" descr="Home with solid fill">
                <a:extLst>
                  <a:ext uri="{FF2B5EF4-FFF2-40B4-BE49-F238E27FC236}">
                    <a16:creationId xmlns:a16="http://schemas.microsoft.com/office/drawing/2014/main" id="{48D742A1-1797-3C35-9CF0-E0DB156D5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11744" y="2928378"/>
                <a:ext cx="1768511" cy="1768511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CD9710-D24A-9A1A-C68F-6B6055E6682F}"/>
                </a:ext>
              </a:extLst>
            </p:cNvPr>
            <p:cNvSpPr txBox="1"/>
            <p:nvPr/>
          </p:nvSpPr>
          <p:spPr>
            <a:xfrm>
              <a:off x="4399366" y="3857392"/>
              <a:ext cx="3363717" cy="417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Ottawa’s Housing Landscape</a:t>
              </a:r>
              <a:endParaRPr lang="en-CA" b="1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28667E-BDE0-A509-354B-06FFBAD3FC17}"/>
              </a:ext>
            </a:extLst>
          </p:cNvPr>
          <p:cNvCxnSpPr>
            <a:cxnSpLocks/>
          </p:cNvCxnSpPr>
          <p:nvPr/>
        </p:nvCxnSpPr>
        <p:spPr>
          <a:xfrm>
            <a:off x="6095998" y="12616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8ED815-935D-9F33-768E-F4B1EB8516A6}"/>
              </a:ext>
            </a:extLst>
          </p:cNvPr>
          <p:cNvGrpSpPr/>
          <p:nvPr/>
        </p:nvGrpSpPr>
        <p:grpSpPr>
          <a:xfrm>
            <a:off x="3068749" y="1628657"/>
            <a:ext cx="6091883" cy="4211799"/>
            <a:chOff x="3068749" y="1628657"/>
            <a:chExt cx="6091883" cy="421179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2CFCF1-D024-2301-B19F-79955B66024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7" y="1628657"/>
              <a:ext cx="0" cy="77370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DBE3D6-9CF0-D14F-A740-1F5749935F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4819" y="2310032"/>
              <a:ext cx="755328" cy="312943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098DFE-D4D3-A377-3866-85ACB1B454A3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 flipV="1">
              <a:off x="7613599" y="4531807"/>
              <a:ext cx="1547033" cy="605125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586189A-C3C8-C99E-5398-6A5D8267BB8C}"/>
                </a:ext>
              </a:extLst>
            </p:cNvPr>
            <p:cNvCxnSpPr>
              <a:cxnSpLocks/>
              <a:stCxn id="49" idx="0"/>
              <a:endCxn id="21" idx="2"/>
            </p:cNvCxnSpPr>
            <p:nvPr/>
          </p:nvCxnSpPr>
          <p:spPr>
            <a:xfrm flipV="1">
              <a:off x="6095996" y="5300862"/>
              <a:ext cx="4" cy="53959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CBB89A-2F54-97DC-8B17-A3AD1342598D}"/>
                </a:ext>
              </a:extLst>
            </p:cNvPr>
            <p:cNvCxnSpPr>
              <a:cxnSpLocks/>
              <a:endCxn id="53" idx="7"/>
            </p:cNvCxnSpPr>
            <p:nvPr/>
          </p:nvCxnSpPr>
          <p:spPr>
            <a:xfrm flipH="1">
              <a:off x="3068749" y="4543291"/>
              <a:ext cx="1761338" cy="62623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CD5F086-C07A-6E8F-E86D-9DFAD67C844D}"/>
                </a:ext>
              </a:extLst>
            </p:cNvPr>
            <p:cNvCxnSpPr>
              <a:cxnSpLocks/>
              <a:endCxn id="9" idx="5"/>
            </p:cNvCxnSpPr>
            <p:nvPr/>
          </p:nvCxnSpPr>
          <p:spPr>
            <a:xfrm flipH="1" flipV="1">
              <a:off x="3145983" y="2240191"/>
              <a:ext cx="844985" cy="25560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3B8D3C-30C7-A194-F6FA-829CCE6F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88AAA-9D18-35E8-6BEB-B84CD285A693}"/>
              </a:ext>
            </a:extLst>
          </p:cNvPr>
          <p:cNvSpPr txBox="1"/>
          <p:nvPr/>
        </p:nvSpPr>
        <p:spPr>
          <a:xfrm>
            <a:off x="722795" y="494828"/>
            <a:ext cx="329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/>
              <a:t>What we found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BD2D4-9EB5-B326-5E45-320D85FE54D6}"/>
              </a:ext>
            </a:extLst>
          </p:cNvPr>
          <p:cNvSpPr txBox="1"/>
          <p:nvPr/>
        </p:nvSpPr>
        <p:spPr>
          <a:xfrm>
            <a:off x="722795" y="494943"/>
            <a:ext cx="329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/>
              <a:t>What we did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79E9D1-5023-6900-1035-07C4544CDD52}"/>
              </a:ext>
            </a:extLst>
          </p:cNvPr>
          <p:cNvSpPr/>
          <p:nvPr/>
        </p:nvSpPr>
        <p:spPr>
          <a:xfrm>
            <a:off x="324127" y="1139370"/>
            <a:ext cx="3306010" cy="128969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Housing costs (property prices, rents, mortgages, etc.)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32E50A-F8AA-73CD-744D-04218C5DEB25}"/>
              </a:ext>
            </a:extLst>
          </p:cNvPr>
          <p:cNvSpPr/>
          <p:nvPr/>
        </p:nvSpPr>
        <p:spPr>
          <a:xfrm>
            <a:off x="4442991" y="602053"/>
            <a:ext cx="3306010" cy="103915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Homelessness and shelter use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45CB3F0-4537-D3C8-1104-66D2E5FBA565}"/>
              </a:ext>
            </a:extLst>
          </p:cNvPr>
          <p:cNvSpPr/>
          <p:nvPr/>
        </p:nvSpPr>
        <p:spPr>
          <a:xfrm>
            <a:off x="8708469" y="1266756"/>
            <a:ext cx="3087560" cy="128170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Core housing need (affordability, suitability, adequacy)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52020A2-9181-E888-616B-B83750035EA9}"/>
              </a:ext>
            </a:extLst>
          </p:cNvPr>
          <p:cNvSpPr/>
          <p:nvPr/>
        </p:nvSpPr>
        <p:spPr>
          <a:xfrm>
            <a:off x="8708469" y="4971955"/>
            <a:ext cx="3087560" cy="112653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Social and affordable housing data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D7D4857-3A4E-CD09-8F88-9F60DE07EABA}"/>
              </a:ext>
            </a:extLst>
          </p:cNvPr>
          <p:cNvSpPr/>
          <p:nvPr/>
        </p:nvSpPr>
        <p:spPr>
          <a:xfrm>
            <a:off x="4552216" y="5840456"/>
            <a:ext cx="3087560" cy="77267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Housing supply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E5BBCF-5713-6D9D-4913-3B00DC3B9F3A}"/>
              </a:ext>
            </a:extLst>
          </p:cNvPr>
          <p:cNvSpPr/>
          <p:nvPr/>
        </p:nvSpPr>
        <p:spPr>
          <a:xfrm>
            <a:off x="433352" y="5001741"/>
            <a:ext cx="3087560" cy="114573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Demographics and housing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8F4DEB-4522-683D-7978-325D86ACD0F7}"/>
              </a:ext>
            </a:extLst>
          </p:cNvPr>
          <p:cNvSpPr/>
          <p:nvPr/>
        </p:nvSpPr>
        <p:spPr>
          <a:xfrm>
            <a:off x="4547555" y="5840456"/>
            <a:ext cx="3087560" cy="772673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Housing supply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8203924-C634-5331-8870-AA70819436DE}"/>
              </a:ext>
            </a:extLst>
          </p:cNvPr>
          <p:cNvSpPr/>
          <p:nvPr/>
        </p:nvSpPr>
        <p:spPr>
          <a:xfrm>
            <a:off x="8710260" y="4973745"/>
            <a:ext cx="3087560" cy="112653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Social and affordable housing data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D246CC5-D4FE-EDAE-7ACC-D96FCDD8A538}"/>
              </a:ext>
            </a:extLst>
          </p:cNvPr>
          <p:cNvSpPr/>
          <p:nvPr/>
        </p:nvSpPr>
        <p:spPr>
          <a:xfrm>
            <a:off x="4444784" y="603843"/>
            <a:ext cx="3306010" cy="103915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Homelessness and shelter use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34FC8AC-1335-2D83-D042-8C841D49BECC}"/>
              </a:ext>
            </a:extLst>
          </p:cNvPr>
          <p:cNvSpPr/>
          <p:nvPr/>
        </p:nvSpPr>
        <p:spPr>
          <a:xfrm>
            <a:off x="435143" y="5003529"/>
            <a:ext cx="3087560" cy="114573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Demographics and housing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C042E21-F594-8AB9-9A40-B78F136DA243}"/>
              </a:ext>
            </a:extLst>
          </p:cNvPr>
          <p:cNvSpPr/>
          <p:nvPr/>
        </p:nvSpPr>
        <p:spPr>
          <a:xfrm>
            <a:off x="325920" y="1141159"/>
            <a:ext cx="3306010" cy="128969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chemeClr val="tx1"/>
                </a:solidFill>
              </a:rPr>
              <a:t>Housing costs (property prices, rents, mortgages, etc.)</a:t>
            </a:r>
          </a:p>
        </p:txBody>
      </p:sp>
    </p:spTree>
    <p:extLst>
      <p:ext uri="{BB962C8B-B14F-4D97-AF65-F5344CB8AC3E}">
        <p14:creationId xmlns:p14="http://schemas.microsoft.com/office/powerpoint/2010/main" val="30962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5" grpId="0" animBg="1"/>
      <p:bldP spid="59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124915e9-a20b-402d-bc33-fbef48c2c5dc">
      <UserInfo>
        <DisplayName/>
        <AccountId xsi:nil="true"/>
        <AccountType/>
      </UserInfo>
    </Leaders>
    <Templates xmlns="124915e9-a20b-402d-bc33-fbef48c2c5dc" xsi:nil="true"/>
    <Members xmlns="124915e9-a20b-402d-bc33-fbef48c2c5dc">
      <UserInfo>
        <DisplayName/>
        <AccountId xsi:nil="true"/>
        <AccountType/>
      </UserInfo>
    </Members>
    <DefaultSectionNames xmlns="124915e9-a20b-402d-bc33-fbef48c2c5dc" xsi:nil="true"/>
    <Invited_Leaders xmlns="124915e9-a20b-402d-bc33-fbef48c2c5dc" xsi:nil="true"/>
    <IsNotebookLocked xmlns="124915e9-a20b-402d-bc33-fbef48c2c5dc" xsi:nil="true"/>
    <Distribution_Groups xmlns="124915e9-a20b-402d-bc33-fbef48c2c5dc" xsi:nil="true"/>
    <TaxCatchAll xmlns="fb824588-f366-4339-a49f-7eff4c1b42d9" xsi:nil="true"/>
    <Member_Groups xmlns="124915e9-a20b-402d-bc33-fbef48c2c5dc">
      <UserInfo>
        <DisplayName/>
        <AccountId xsi:nil="true"/>
        <AccountType/>
      </UserInfo>
    </Member_Groups>
    <Self_Registration_Enabled xmlns="124915e9-a20b-402d-bc33-fbef48c2c5dc" xsi:nil="true"/>
    <Invited_Members xmlns="124915e9-a20b-402d-bc33-fbef48c2c5dc" xsi:nil="true"/>
    <TeamsChannelId xmlns="124915e9-a20b-402d-bc33-fbef48c2c5dc" xsi:nil="true"/>
    <NotebookType xmlns="124915e9-a20b-402d-bc33-fbef48c2c5dc" xsi:nil="true"/>
    <CultureName xmlns="124915e9-a20b-402d-bc33-fbef48c2c5dc" xsi:nil="true"/>
    <Is_Collaboration_Space_Locked xmlns="124915e9-a20b-402d-bc33-fbef48c2c5dc" xsi:nil="true"/>
    <Teams_Channel_Section_Location xmlns="124915e9-a20b-402d-bc33-fbef48c2c5dc" xsi:nil="true"/>
    <AppVersion xmlns="124915e9-a20b-402d-bc33-fbef48c2c5dc" xsi:nil="true"/>
    <LMS_Mappings xmlns="124915e9-a20b-402d-bc33-fbef48c2c5dc" xsi:nil="true"/>
    <FolderType xmlns="124915e9-a20b-402d-bc33-fbef48c2c5dc" xsi:nil="true"/>
    <Owner xmlns="124915e9-a20b-402d-bc33-fbef48c2c5dc">
      <UserInfo>
        <DisplayName/>
        <AccountId xsi:nil="true"/>
        <AccountType/>
      </UserInfo>
    </Owner>
    <Lastedited xmlns="124915e9-a20b-402d-bc33-fbef48c2c5dc" xsi:nil="true"/>
    <lcf76f155ced4ddcb4097134ff3c332f xmlns="124915e9-a20b-402d-bc33-fbef48c2c5dc">
      <Terms xmlns="http://schemas.microsoft.com/office/infopath/2007/PartnerControls"/>
    </lcf76f155ced4ddcb4097134ff3c332f>
    <Math_Settings xmlns="124915e9-a20b-402d-bc33-fbef48c2c5dc" xsi:nil="true"/>
    <Has_Leaders_Only_SectionGroup xmlns="124915e9-a20b-402d-bc33-fbef48c2c5d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7EE696B873A41BEAC8257087746C3" ma:contentTypeVersion="40" ma:contentTypeDescription="Create a new document." ma:contentTypeScope="" ma:versionID="7dc879f55ed34bb9a1129c82fb4927b3">
  <xsd:schema xmlns:xsd="http://www.w3.org/2001/XMLSchema" xmlns:xs="http://www.w3.org/2001/XMLSchema" xmlns:p="http://schemas.microsoft.com/office/2006/metadata/properties" xmlns:ns2="124915e9-a20b-402d-bc33-fbef48c2c5dc" xmlns:ns3="fb824588-f366-4339-a49f-7eff4c1b42d9" targetNamespace="http://schemas.microsoft.com/office/2006/metadata/properties" ma:root="true" ma:fieldsID="96795443fd189f181bbbc7410d7aea8f" ns2:_="" ns3:_="">
    <xsd:import namespace="124915e9-a20b-402d-bc33-fbef48c2c5dc"/>
    <xsd:import namespace="fb824588-f366-4339-a49f-7eff4c1b42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Lastedited" minOccurs="0"/>
                <xsd:element ref="ns2:MediaServiceObjectDetectorVersions" minOccurs="0"/>
                <xsd:element ref="ns2:MediaServiceSearchPropertie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915e9-a20b-402d-bc33-fbef48c2c5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489762-de54-417b-aa3d-8bc484f7f1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astedited" ma:index="23" nillable="true" ma:displayName="Last edited" ma:format="DateOnly" ma:internalName="Lastedited">
      <xsd:simpleType>
        <xsd:restriction base="dms:DateTim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bookType" ma:index="26" nillable="true" ma:displayName="Notebook Type" ma:internalName="NotebookType">
      <xsd:simpleType>
        <xsd:restriction base="dms:Text"/>
      </xsd:simpleType>
    </xsd:element>
    <xsd:element name="FolderType" ma:index="27" nillable="true" ma:displayName="Folder Type" ma:internalName="FolderType">
      <xsd:simpleType>
        <xsd:restriction base="dms:Text"/>
      </xsd:simpleType>
    </xsd:element>
    <xsd:element name="CultureName" ma:index="28" nillable="true" ma:displayName="Culture Name" ma:internalName="CultureName">
      <xsd:simpleType>
        <xsd:restriction base="dms:Text"/>
      </xsd:simpleType>
    </xsd:element>
    <xsd:element name="AppVersion" ma:index="29" nillable="true" ma:displayName="App Version" ma:internalName="AppVersion">
      <xsd:simpleType>
        <xsd:restriction base="dms:Text"/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Owner" ma:index="3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DefaultSectionNames" ma:index="3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42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3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4" nillable="true" ma:displayName="Is Collaboration Space Locked" ma:internalName="Is_Collaboration_Space_Locked">
      <xsd:simpleType>
        <xsd:restriction base="dms:Boolean"/>
      </xsd:simpleType>
    </xsd:element>
    <xsd:element name="IsNotebookLocked" ma:index="45" nillable="true" ma:displayName="Is Notebook Locked" ma:internalName="IsNotebookLocked">
      <xsd:simpleType>
        <xsd:restriction base="dms:Boolean"/>
      </xsd:simpleType>
    </xsd:element>
    <xsd:element name="Teams_Channel_Section_Location" ma:index="46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4588-f366-4339-a49f-7eff4c1b42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dfa44e9-b8bc-4a78-9127-09505cdec03f}" ma:internalName="TaxCatchAll" ma:showField="CatchAllData" ma:web="fb824588-f366-4339-a49f-7eff4c1b42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0AA903-000A-4AE5-89F0-7B5CC545FC6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fb824588-f366-4339-a49f-7eff4c1b42d9"/>
    <ds:schemaRef ds:uri="http://schemas.openxmlformats.org/package/2006/metadata/core-properties"/>
    <ds:schemaRef ds:uri="124915e9-a20b-402d-bc33-fbef48c2c5dc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470AAF-A811-47C4-85D4-6C387A0F78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230A64-EB81-4CE4-B64B-5FA933C65AA4}">
  <ds:schemaRefs>
    <ds:schemaRef ds:uri="124915e9-a20b-402d-bc33-fbef48c2c5dc"/>
    <ds:schemaRef ds:uri="fb824588-f366-4339-a49f-7eff4c1b42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1315</Words>
  <Application>Microsoft Office PowerPoint</Application>
  <PresentationFormat>Widescreen</PresentationFormat>
  <Paragraphs>255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ADLaM Display</vt:lpstr>
      <vt:lpstr>Aptos</vt:lpstr>
      <vt:lpstr>Aptos Display</vt:lpstr>
      <vt:lpstr>Arial</vt:lpstr>
      <vt:lpstr>Calibri</vt:lpstr>
      <vt:lpstr>Calibri Light</vt:lpstr>
      <vt:lpstr>Cambria</vt:lpstr>
      <vt:lpstr>Noto Sans Symbols</vt:lpstr>
      <vt:lpstr>1_Office Theme</vt:lpstr>
      <vt:lpstr>office theme</vt:lpstr>
      <vt:lpstr>The Ottawa Neighbourhood Study: Developing an Interactive Housing Profile using ArcGIS Story Maps</vt:lpstr>
      <vt:lpstr>Presentation Outline</vt:lpstr>
      <vt:lpstr>What is ONS?</vt:lpstr>
      <vt:lpstr>1 Community-driven neighbourhoods</vt:lpstr>
      <vt:lpstr>2 Neighbourhood data</vt:lpstr>
      <vt:lpstr>3 Research &amp; Analysis</vt:lpstr>
      <vt:lpstr>4 KTT &amp; Community partnerships</vt:lpstr>
      <vt:lpstr>ONS’s Housing Project and Story Map</vt:lpstr>
      <vt:lpstr>PowerPoint Presentation</vt:lpstr>
      <vt:lpstr>Project Overview</vt:lpstr>
      <vt:lpstr>Data Used in the Project</vt:lpstr>
      <vt:lpstr>Role of the CDP</vt:lpstr>
      <vt:lpstr>Collaborating with an Advisory Group</vt:lpstr>
      <vt:lpstr>How to disseminate all this data?</vt:lpstr>
      <vt:lpstr>ArcGIS Story Maps</vt:lpstr>
      <vt:lpstr>ArcGIS Story Maps</vt:lpstr>
      <vt:lpstr>ArcGIS Story Maps: Pros and Cons</vt:lpstr>
      <vt:lpstr>ArcGIS Story Maps</vt:lpstr>
      <vt:lpstr>Data Example: Core Housing Need</vt:lpstr>
      <vt:lpstr>Data Example: Affordability</vt:lpstr>
      <vt:lpstr>Data Example: Scraping the Rental Market</vt:lpstr>
      <vt:lpstr>Project Logistics</vt:lpstr>
      <vt:lpstr>Project Logistics</vt:lpstr>
      <vt:lpstr>Project Results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Anzo Anh Nguyen</dc:creator>
  <cp:lastModifiedBy>Anzo Anh Nguyen</cp:lastModifiedBy>
  <cp:revision>3</cp:revision>
  <dcterms:created xsi:type="dcterms:W3CDTF">2024-05-15T17:26:44Z</dcterms:created>
  <dcterms:modified xsi:type="dcterms:W3CDTF">2024-06-26T18:56:12Z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0x0101006EE7EE696B873A41BEAC8257087746C3</vt:lpwstr>
  </property>
  <property fmtid="{D5CDD505-2E9C-101B-9397-08002B2CF9AE}" pid="3" name="MediaServiceImageTags">
    <vt:lpwstr/>
  </property>
</Properties>
</file>