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57" r:id="rId3"/>
    <p:sldId id="262" r:id="rId4"/>
    <p:sldId id="270" r:id="rId5"/>
    <p:sldId id="333" r:id="rId6"/>
    <p:sldId id="261" r:id="rId7"/>
    <p:sldId id="260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7151D-696B-439F-833D-BE813458FA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8BCFD16-BA75-4EAB-8E24-E496FF1F6279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/>
            <a:t>Spring</a:t>
          </a:r>
        </a:p>
      </dgm:t>
    </dgm:pt>
    <dgm:pt modelId="{3BF678E3-D1B8-445A-AB67-4A8BB13581E6}" type="parTrans" cxnId="{C3D82EF6-88B3-408B-8CB3-2FD820D5E23D}">
      <dgm:prSet/>
      <dgm:spPr/>
      <dgm:t>
        <a:bodyPr/>
        <a:lstStyle/>
        <a:p>
          <a:endParaRPr lang="en-CA"/>
        </a:p>
      </dgm:t>
    </dgm:pt>
    <dgm:pt modelId="{E06583F3-85F5-4510-981D-441E8C288336}" type="sibTrans" cxnId="{C3D82EF6-88B3-408B-8CB3-2FD820D5E23D}">
      <dgm:prSet/>
      <dgm:spPr/>
      <dgm:t>
        <a:bodyPr/>
        <a:lstStyle/>
        <a:p>
          <a:endParaRPr lang="en-CA"/>
        </a:p>
      </dgm:t>
    </dgm:pt>
    <dgm:pt modelId="{E7915E7F-DA90-4C77-841E-931E31FF1A27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200" dirty="0"/>
            <a:t> </a:t>
          </a:r>
          <a:r>
            <a:rPr lang="en-CA" sz="1400" dirty="0"/>
            <a:t>Standards for Municipalities website (published in April 2023)</a:t>
          </a:r>
        </a:p>
      </dgm:t>
    </dgm:pt>
    <dgm:pt modelId="{7884476C-E976-466B-9494-71969E1FD715}" type="parTrans" cxnId="{6374909C-49DA-4E22-8589-5F6D9072C9A3}">
      <dgm:prSet/>
      <dgm:spPr/>
      <dgm:t>
        <a:bodyPr/>
        <a:lstStyle/>
        <a:p>
          <a:endParaRPr lang="en-CA"/>
        </a:p>
      </dgm:t>
    </dgm:pt>
    <dgm:pt modelId="{E0823979-FCF8-423F-B7B0-556487A16698}" type="sibTrans" cxnId="{6374909C-49DA-4E22-8589-5F6D9072C9A3}">
      <dgm:prSet/>
      <dgm:spPr/>
      <dgm:t>
        <a:bodyPr/>
        <a:lstStyle/>
        <a:p>
          <a:endParaRPr lang="en-CA"/>
        </a:p>
      </dgm:t>
    </dgm:pt>
    <dgm:pt modelId="{5E5C14F3-D85D-472E-8C83-07EDBBFE57B0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Quality of Life dashboard at the municipal (CSD) level </a:t>
          </a:r>
        </a:p>
      </dgm:t>
    </dgm:pt>
    <dgm:pt modelId="{28482E09-3BF1-42DD-BADA-B223D03CDEBF}" type="parTrans" cxnId="{B126FD78-1304-41D8-856B-4DD674CAC57A}">
      <dgm:prSet/>
      <dgm:spPr/>
      <dgm:t>
        <a:bodyPr/>
        <a:lstStyle/>
        <a:p>
          <a:endParaRPr lang="en-CA"/>
        </a:p>
      </dgm:t>
    </dgm:pt>
    <dgm:pt modelId="{EFE34506-8CEC-4EE1-979D-FC0C1D32E1F5}" type="sibTrans" cxnId="{B126FD78-1304-41D8-856B-4DD674CAC57A}">
      <dgm:prSet/>
      <dgm:spPr/>
      <dgm:t>
        <a:bodyPr/>
        <a:lstStyle/>
        <a:p>
          <a:endParaRPr lang="en-CA"/>
        </a:p>
      </dgm:t>
    </dgm:pt>
    <dgm:pt modelId="{7E90AB7B-FEDE-4F38-9C82-DAB6CBCDB6A2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dirty="0"/>
            <a:t>Summer</a:t>
          </a:r>
        </a:p>
      </dgm:t>
    </dgm:pt>
    <dgm:pt modelId="{C561E808-435A-4837-A224-A40C01ACDF5A}" type="parTrans" cxnId="{08816734-FF76-4329-A9B4-B75A23F00CB6}">
      <dgm:prSet/>
      <dgm:spPr/>
      <dgm:t>
        <a:bodyPr/>
        <a:lstStyle/>
        <a:p>
          <a:endParaRPr lang="en-CA"/>
        </a:p>
      </dgm:t>
    </dgm:pt>
    <dgm:pt modelId="{FFF0A702-E3A0-4965-9840-DC17A5ABA382}" type="sibTrans" cxnId="{08816734-FF76-4329-A9B4-B75A23F00CB6}">
      <dgm:prSet/>
      <dgm:spPr/>
      <dgm:t>
        <a:bodyPr/>
        <a:lstStyle/>
        <a:p>
          <a:endParaRPr lang="en-CA"/>
        </a:p>
      </dgm:t>
    </dgm:pt>
    <dgm:pt modelId="{695C96B1-B939-4941-914B-4FEA61DA89E2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200" dirty="0"/>
            <a:t> </a:t>
          </a:r>
          <a:r>
            <a:rPr lang="en-CA" sz="1400" dirty="0"/>
            <a:t>Diversity of citizens dashboard applying the Diversity framework (all CSDs)</a:t>
          </a:r>
        </a:p>
      </dgm:t>
    </dgm:pt>
    <dgm:pt modelId="{7B9D8ED2-BB5B-409A-BA9A-F104A3A06F2B}" type="parTrans" cxnId="{9E01D148-2F5E-4FA4-97B4-E98372FA8740}">
      <dgm:prSet/>
      <dgm:spPr/>
      <dgm:t>
        <a:bodyPr/>
        <a:lstStyle/>
        <a:p>
          <a:endParaRPr lang="en-CA"/>
        </a:p>
      </dgm:t>
    </dgm:pt>
    <dgm:pt modelId="{3770A7FF-3B3A-4940-9DD9-A6E9BB3BC030}" type="sibTrans" cxnId="{9E01D148-2F5E-4FA4-97B4-E98372FA8740}">
      <dgm:prSet/>
      <dgm:spPr/>
      <dgm:t>
        <a:bodyPr/>
        <a:lstStyle/>
        <a:p>
          <a:endParaRPr lang="en-CA"/>
        </a:p>
      </dgm:t>
    </dgm:pt>
    <dgm:pt modelId="{2ACD8DFF-4903-472B-B9B6-AC0590B5CEF4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/>
            <a:t>Fall</a:t>
          </a:r>
        </a:p>
      </dgm:t>
    </dgm:pt>
    <dgm:pt modelId="{FFB29C28-F398-48D2-B83A-AFAFADB9088F}" type="parTrans" cxnId="{12DA44F9-B606-4BAE-82A6-BB4A124769C0}">
      <dgm:prSet/>
      <dgm:spPr/>
      <dgm:t>
        <a:bodyPr/>
        <a:lstStyle/>
        <a:p>
          <a:endParaRPr lang="en-CA"/>
        </a:p>
      </dgm:t>
    </dgm:pt>
    <dgm:pt modelId="{27A5A718-F442-4FEE-9DD6-0C67AF93316E}" type="sibTrans" cxnId="{12DA44F9-B606-4BAE-82A6-BB4A124769C0}">
      <dgm:prSet/>
      <dgm:spPr/>
      <dgm:t>
        <a:bodyPr/>
        <a:lstStyle/>
        <a:p>
          <a:endParaRPr lang="en-CA"/>
        </a:p>
      </dgm:t>
    </dgm:pt>
    <dgm:pt modelId="{EAFB8A72-6DEB-44A4-AB33-E2CE478A9798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Data release for financial data (Daily and 2 CODR tables)</a:t>
          </a:r>
        </a:p>
      </dgm:t>
    </dgm:pt>
    <dgm:pt modelId="{357BE843-5A36-4CE7-8831-DE94DCC07C70}" type="parTrans" cxnId="{8AAA1AF3-E9DE-4062-A3B4-85043D2D59F4}">
      <dgm:prSet/>
      <dgm:spPr/>
      <dgm:t>
        <a:bodyPr/>
        <a:lstStyle/>
        <a:p>
          <a:endParaRPr lang="en-CA"/>
        </a:p>
      </dgm:t>
    </dgm:pt>
    <dgm:pt modelId="{1A23E98C-A0AE-4F1A-A5E7-122638FF527A}" type="sibTrans" cxnId="{8AAA1AF3-E9DE-4062-A3B4-85043D2D59F4}">
      <dgm:prSet/>
      <dgm:spPr/>
      <dgm:t>
        <a:bodyPr/>
        <a:lstStyle/>
        <a:p>
          <a:endParaRPr lang="en-CA"/>
        </a:p>
      </dgm:t>
    </dgm:pt>
    <dgm:pt modelId="{AF7A6126-DEEB-4B66-9D43-26DA54891BBD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Financial dashboard updated, removing CMA data, focusing on financial analysis</a:t>
          </a:r>
        </a:p>
      </dgm:t>
    </dgm:pt>
    <dgm:pt modelId="{BAF8AC6A-6C80-46A5-9D7A-4D550960917B}" type="parTrans" cxnId="{C19C5141-A655-4BF6-8158-9385BF597063}">
      <dgm:prSet/>
      <dgm:spPr/>
      <dgm:t>
        <a:bodyPr/>
        <a:lstStyle/>
        <a:p>
          <a:endParaRPr lang="en-CA"/>
        </a:p>
      </dgm:t>
    </dgm:pt>
    <dgm:pt modelId="{673EBEE8-FABD-446E-B561-939BB70E5438}" type="sibTrans" cxnId="{C19C5141-A655-4BF6-8158-9385BF597063}">
      <dgm:prSet/>
      <dgm:spPr/>
      <dgm:t>
        <a:bodyPr/>
        <a:lstStyle/>
        <a:p>
          <a:endParaRPr lang="en-CA"/>
        </a:p>
      </dgm:t>
    </dgm:pt>
    <dgm:pt modelId="{E5D8CB0C-7E71-4405-8141-3C281206EC9A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/>
            <a:t>Winter</a:t>
          </a:r>
        </a:p>
      </dgm:t>
    </dgm:pt>
    <dgm:pt modelId="{A0AB33C9-2A08-412F-835F-DD407B8CD0C3}" type="parTrans" cxnId="{1EA2334D-F5FE-489E-BC46-F12EE28684A2}">
      <dgm:prSet/>
      <dgm:spPr/>
      <dgm:t>
        <a:bodyPr/>
        <a:lstStyle/>
        <a:p>
          <a:endParaRPr lang="en-CA"/>
        </a:p>
      </dgm:t>
    </dgm:pt>
    <dgm:pt modelId="{3C2830A2-9B23-406D-8864-D84A25CE1129}" type="sibTrans" cxnId="{1EA2334D-F5FE-489E-BC46-F12EE28684A2}">
      <dgm:prSet/>
      <dgm:spPr/>
      <dgm:t>
        <a:bodyPr/>
        <a:lstStyle/>
        <a:p>
          <a:endParaRPr lang="en-CA"/>
        </a:p>
      </dgm:t>
    </dgm:pt>
    <dgm:pt modelId="{A0F808BD-325F-4968-BBC4-BB617096BB52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Hub update (January - March)</a:t>
          </a:r>
        </a:p>
      </dgm:t>
    </dgm:pt>
    <dgm:pt modelId="{4C63618B-3CA0-4872-9FDF-588014F886E0}" type="parTrans" cxnId="{51530244-13F3-46D6-9A65-6E9D0AFAC8B2}">
      <dgm:prSet/>
      <dgm:spPr/>
      <dgm:t>
        <a:bodyPr/>
        <a:lstStyle/>
        <a:p>
          <a:endParaRPr lang="en-CA"/>
        </a:p>
      </dgm:t>
    </dgm:pt>
    <dgm:pt modelId="{BE26CDB2-6074-489C-9552-8BBA7BD15F53}" type="sibTrans" cxnId="{51530244-13F3-46D6-9A65-6E9D0AFAC8B2}">
      <dgm:prSet/>
      <dgm:spPr/>
      <dgm:t>
        <a:bodyPr/>
        <a:lstStyle/>
        <a:p>
          <a:endParaRPr lang="en-CA"/>
        </a:p>
      </dgm:t>
    </dgm:pt>
    <dgm:pt modelId="{EBB591C7-CDDA-4743-AE60-ADE5DEBA0980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Plan for annual financial data release</a:t>
          </a:r>
        </a:p>
      </dgm:t>
    </dgm:pt>
    <dgm:pt modelId="{F7F0E916-26C9-4053-B976-D6ED146E189A}" type="parTrans" cxnId="{2164C311-3057-404A-8333-3D249F8B83B4}">
      <dgm:prSet/>
      <dgm:spPr/>
      <dgm:t>
        <a:bodyPr/>
        <a:lstStyle/>
        <a:p>
          <a:endParaRPr lang="en-CA"/>
        </a:p>
      </dgm:t>
    </dgm:pt>
    <dgm:pt modelId="{EB4A8D54-9F93-48F7-88C8-DFCE2F36F553}" type="sibTrans" cxnId="{2164C311-3057-404A-8333-3D249F8B83B4}">
      <dgm:prSet/>
      <dgm:spPr/>
      <dgm:t>
        <a:bodyPr/>
        <a:lstStyle/>
        <a:p>
          <a:endParaRPr lang="en-CA"/>
        </a:p>
      </dgm:t>
    </dgm:pt>
    <dgm:pt modelId="{7C966AD6-96B2-4E18-BA98-DB3BE348ACE0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Demography dashboard, more general data on Citizens (all CSDs)</a:t>
          </a:r>
        </a:p>
      </dgm:t>
    </dgm:pt>
    <dgm:pt modelId="{EBD6E13E-D658-4B06-AD72-4F18545C9F33}" type="parTrans" cxnId="{A2C27C53-543A-46A0-836E-D0510ADD437E}">
      <dgm:prSet/>
      <dgm:spPr/>
      <dgm:t>
        <a:bodyPr/>
        <a:lstStyle/>
        <a:p>
          <a:endParaRPr lang="en-CA"/>
        </a:p>
      </dgm:t>
    </dgm:pt>
    <dgm:pt modelId="{41B6032A-BDC2-4F37-B925-844A029146E0}" type="sibTrans" cxnId="{A2C27C53-543A-46A0-836E-D0510ADD437E}">
      <dgm:prSet/>
      <dgm:spPr/>
      <dgm:t>
        <a:bodyPr/>
        <a:lstStyle/>
        <a:p>
          <a:endParaRPr lang="en-CA"/>
        </a:p>
      </dgm:t>
    </dgm:pt>
    <dgm:pt modelId="{6D2C4E5B-5D10-47BD-8CDD-578D9180BA20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Financial data edited for 2019 and 2020 (for municipalities currently available in the dashboard)</a:t>
          </a:r>
        </a:p>
      </dgm:t>
    </dgm:pt>
    <dgm:pt modelId="{7C1A5313-80D0-4AC5-A6B3-8C58BF5DEFD5}" type="parTrans" cxnId="{C20F8947-4A94-491B-AFAC-87812202C486}">
      <dgm:prSet/>
      <dgm:spPr/>
      <dgm:t>
        <a:bodyPr/>
        <a:lstStyle/>
        <a:p>
          <a:endParaRPr lang="en-CA"/>
        </a:p>
      </dgm:t>
    </dgm:pt>
    <dgm:pt modelId="{E1DD7DF3-0AC0-409B-A531-C47CE4E30322}" type="sibTrans" cxnId="{C20F8947-4A94-491B-AFAC-87812202C486}">
      <dgm:prSet/>
      <dgm:spPr/>
      <dgm:t>
        <a:bodyPr/>
        <a:lstStyle/>
        <a:p>
          <a:endParaRPr lang="en-CA"/>
        </a:p>
      </dgm:t>
    </dgm:pt>
    <dgm:pt modelId="{38CDEA5E-D932-47DF-9502-A59469491A38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Yearly dwelling count by CSD *potential, currently in discussions with the Demography team</a:t>
          </a:r>
        </a:p>
      </dgm:t>
    </dgm:pt>
    <dgm:pt modelId="{B59FD96F-7975-4C21-9A13-4779F137F70B}" type="parTrans" cxnId="{5FBE6CA2-0097-4291-B376-064177661A9D}">
      <dgm:prSet/>
      <dgm:spPr/>
      <dgm:t>
        <a:bodyPr/>
        <a:lstStyle/>
        <a:p>
          <a:endParaRPr lang="en-CA"/>
        </a:p>
      </dgm:t>
    </dgm:pt>
    <dgm:pt modelId="{727678E8-5F5D-463D-9641-E0C74BAC3684}" type="sibTrans" cxnId="{5FBE6CA2-0097-4291-B376-064177661A9D}">
      <dgm:prSet/>
      <dgm:spPr/>
      <dgm:t>
        <a:bodyPr/>
        <a:lstStyle/>
        <a:p>
          <a:endParaRPr lang="en-CA"/>
        </a:p>
      </dgm:t>
    </dgm:pt>
    <dgm:pt modelId="{83A101A4-4134-4B2A-8956-572848B84356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sz="1400" dirty="0"/>
            <a:t> Page to host multiple municipal data dashboards</a:t>
          </a:r>
        </a:p>
      </dgm:t>
    </dgm:pt>
    <dgm:pt modelId="{81660988-EC1C-421C-BC75-81677065FA08}" type="parTrans" cxnId="{C2C298C6-273E-44DE-A17F-E68087ADA0A3}">
      <dgm:prSet/>
      <dgm:spPr/>
      <dgm:t>
        <a:bodyPr/>
        <a:lstStyle/>
        <a:p>
          <a:endParaRPr lang="en-CA"/>
        </a:p>
      </dgm:t>
    </dgm:pt>
    <dgm:pt modelId="{F1203570-A76F-40FB-8DFB-0210E8973D85}" type="sibTrans" cxnId="{C2C298C6-273E-44DE-A17F-E68087ADA0A3}">
      <dgm:prSet/>
      <dgm:spPr/>
      <dgm:t>
        <a:bodyPr/>
        <a:lstStyle/>
        <a:p>
          <a:endParaRPr lang="en-CA"/>
        </a:p>
      </dgm:t>
    </dgm:pt>
    <dgm:pt modelId="{E4F0C61B-E33E-45EE-B9E7-DCDFA2CD9147}" type="pres">
      <dgm:prSet presAssocID="{A657151D-696B-439F-833D-BE813458FABA}" presName="linearFlow" presStyleCnt="0">
        <dgm:presLayoutVars>
          <dgm:dir/>
          <dgm:animLvl val="lvl"/>
          <dgm:resizeHandles val="exact"/>
        </dgm:presLayoutVars>
      </dgm:prSet>
      <dgm:spPr/>
    </dgm:pt>
    <dgm:pt modelId="{EFC6D1B7-5A31-4383-A8D0-ADDA4F2F509E}" type="pres">
      <dgm:prSet presAssocID="{E8BCFD16-BA75-4EAB-8E24-E496FF1F6279}" presName="composite" presStyleCnt="0"/>
      <dgm:spPr/>
    </dgm:pt>
    <dgm:pt modelId="{A48FE33B-CE37-4BFA-97D0-FAA50C491E2E}" type="pres">
      <dgm:prSet presAssocID="{E8BCFD16-BA75-4EAB-8E24-E496FF1F6279}" presName="parentText" presStyleLbl="alignNode1" presStyleIdx="0" presStyleCnt="4" custLinFactNeighborX="0" custLinFactNeighborY="-168">
        <dgm:presLayoutVars>
          <dgm:chMax val="1"/>
          <dgm:bulletEnabled val="1"/>
        </dgm:presLayoutVars>
      </dgm:prSet>
      <dgm:spPr/>
    </dgm:pt>
    <dgm:pt modelId="{4940FDD8-9AFD-4173-B9CA-254AD7B5CB08}" type="pres">
      <dgm:prSet presAssocID="{E8BCFD16-BA75-4EAB-8E24-E496FF1F6279}" presName="descendantText" presStyleLbl="alignAcc1" presStyleIdx="0" presStyleCnt="4">
        <dgm:presLayoutVars>
          <dgm:bulletEnabled val="1"/>
        </dgm:presLayoutVars>
      </dgm:prSet>
      <dgm:spPr/>
    </dgm:pt>
    <dgm:pt modelId="{2E71F8A9-6298-419C-B942-AFACF8DE634B}" type="pres">
      <dgm:prSet presAssocID="{E06583F3-85F5-4510-981D-441E8C288336}" presName="sp" presStyleCnt="0"/>
      <dgm:spPr/>
    </dgm:pt>
    <dgm:pt modelId="{7CE141CB-0D45-4BF3-984E-21F77AF26FB6}" type="pres">
      <dgm:prSet presAssocID="{7E90AB7B-FEDE-4F38-9C82-DAB6CBCDB6A2}" presName="composite" presStyleCnt="0"/>
      <dgm:spPr/>
    </dgm:pt>
    <dgm:pt modelId="{0E07841E-F13B-41F2-8C38-78CCF962EDAA}" type="pres">
      <dgm:prSet presAssocID="{7E90AB7B-FEDE-4F38-9C82-DAB6CBCDB6A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DF0CBCE-AFF1-494C-A0A8-F6963B141DA6}" type="pres">
      <dgm:prSet presAssocID="{7E90AB7B-FEDE-4F38-9C82-DAB6CBCDB6A2}" presName="descendantText" presStyleLbl="alignAcc1" presStyleIdx="1" presStyleCnt="4">
        <dgm:presLayoutVars>
          <dgm:bulletEnabled val="1"/>
        </dgm:presLayoutVars>
      </dgm:prSet>
      <dgm:spPr/>
    </dgm:pt>
    <dgm:pt modelId="{AC93739D-94F4-4FA0-A984-0EDC2FB4295C}" type="pres">
      <dgm:prSet presAssocID="{FFF0A702-E3A0-4965-9840-DC17A5ABA382}" presName="sp" presStyleCnt="0"/>
      <dgm:spPr/>
    </dgm:pt>
    <dgm:pt modelId="{6001A79A-A3EA-46AD-B813-D0388DCB4881}" type="pres">
      <dgm:prSet presAssocID="{2ACD8DFF-4903-472B-B9B6-AC0590B5CEF4}" presName="composite" presStyleCnt="0"/>
      <dgm:spPr/>
    </dgm:pt>
    <dgm:pt modelId="{C4D28DBE-6954-43A9-8A33-48072AEE4C1D}" type="pres">
      <dgm:prSet presAssocID="{2ACD8DFF-4903-472B-B9B6-AC0590B5CEF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14868F3-787F-4E2C-9EBA-CD881F61006A}" type="pres">
      <dgm:prSet presAssocID="{2ACD8DFF-4903-472B-B9B6-AC0590B5CEF4}" presName="descendantText" presStyleLbl="alignAcc1" presStyleIdx="2" presStyleCnt="4">
        <dgm:presLayoutVars>
          <dgm:bulletEnabled val="1"/>
        </dgm:presLayoutVars>
      </dgm:prSet>
      <dgm:spPr/>
    </dgm:pt>
    <dgm:pt modelId="{D1D7B744-D6C8-45EE-BFBE-6FC7AC116765}" type="pres">
      <dgm:prSet presAssocID="{27A5A718-F442-4FEE-9DD6-0C67AF93316E}" presName="sp" presStyleCnt="0"/>
      <dgm:spPr/>
    </dgm:pt>
    <dgm:pt modelId="{90E2314C-DA11-4243-AC07-182AC3E755BB}" type="pres">
      <dgm:prSet presAssocID="{E5D8CB0C-7E71-4405-8141-3C281206EC9A}" presName="composite" presStyleCnt="0"/>
      <dgm:spPr/>
    </dgm:pt>
    <dgm:pt modelId="{F67A22C8-91C7-4252-B272-D600A3D2EC79}" type="pres">
      <dgm:prSet presAssocID="{E5D8CB0C-7E71-4405-8141-3C281206EC9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7F9BD3F-E63D-4F75-B69F-00749F5C955E}" type="pres">
      <dgm:prSet presAssocID="{E5D8CB0C-7E71-4405-8141-3C281206EC9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0B16D10-D9E9-422F-B270-A3A606AC966D}" type="presOf" srcId="{AF7A6126-DEEB-4B66-9D43-26DA54891BBD}" destId="{914868F3-787F-4E2C-9EBA-CD881F61006A}" srcOrd="0" destOrd="1" presId="urn:microsoft.com/office/officeart/2005/8/layout/chevron2"/>
    <dgm:cxn modelId="{2164C311-3057-404A-8333-3D249F8B83B4}" srcId="{E5D8CB0C-7E71-4405-8141-3C281206EC9A}" destId="{EBB591C7-CDDA-4743-AE60-ADE5DEBA0980}" srcOrd="1" destOrd="0" parTransId="{F7F0E916-26C9-4053-B976-D6ED146E189A}" sibTransId="{EB4A8D54-9F93-48F7-88C8-DFCE2F36F553}"/>
    <dgm:cxn modelId="{28C9B916-DF13-4A4A-9452-D530B9711B8A}" type="presOf" srcId="{38CDEA5E-D932-47DF-9502-A59469491A38}" destId="{914868F3-787F-4E2C-9EBA-CD881F61006A}" srcOrd="0" destOrd="2" presId="urn:microsoft.com/office/officeart/2005/8/layout/chevron2"/>
    <dgm:cxn modelId="{06F9D018-BE8A-485D-B6B1-DF9E13D7393F}" type="presOf" srcId="{7E90AB7B-FEDE-4F38-9C82-DAB6CBCDB6A2}" destId="{0E07841E-F13B-41F2-8C38-78CCF962EDAA}" srcOrd="0" destOrd="0" presId="urn:microsoft.com/office/officeart/2005/8/layout/chevron2"/>
    <dgm:cxn modelId="{DA7B4427-F879-4A2A-8509-5DA41F3DDF7D}" type="presOf" srcId="{E8BCFD16-BA75-4EAB-8E24-E496FF1F6279}" destId="{A48FE33B-CE37-4BFA-97D0-FAA50C491E2E}" srcOrd="0" destOrd="0" presId="urn:microsoft.com/office/officeart/2005/8/layout/chevron2"/>
    <dgm:cxn modelId="{20643E33-8241-4D5A-837A-93C4B87B7A28}" type="presOf" srcId="{A0F808BD-325F-4968-BBC4-BB617096BB52}" destId="{47F9BD3F-E63D-4F75-B69F-00749F5C955E}" srcOrd="0" destOrd="0" presId="urn:microsoft.com/office/officeart/2005/8/layout/chevron2"/>
    <dgm:cxn modelId="{08816734-FF76-4329-A9B4-B75A23F00CB6}" srcId="{A657151D-696B-439F-833D-BE813458FABA}" destId="{7E90AB7B-FEDE-4F38-9C82-DAB6CBCDB6A2}" srcOrd="1" destOrd="0" parTransId="{C561E808-435A-4837-A224-A40C01ACDF5A}" sibTransId="{FFF0A702-E3A0-4965-9840-DC17A5ABA382}"/>
    <dgm:cxn modelId="{D964EA3B-DF94-488D-86DA-1C026EBB59D8}" type="presOf" srcId="{E7915E7F-DA90-4C77-841E-931E31FF1A27}" destId="{4940FDD8-9AFD-4173-B9CA-254AD7B5CB08}" srcOrd="0" destOrd="0" presId="urn:microsoft.com/office/officeart/2005/8/layout/chevron2"/>
    <dgm:cxn modelId="{1D1C173F-87E9-4A31-B300-1C2B605DAE96}" type="presOf" srcId="{695C96B1-B939-4941-914B-4FEA61DA89E2}" destId="{7DF0CBCE-AFF1-494C-A0A8-F6963B141DA6}" srcOrd="0" destOrd="0" presId="urn:microsoft.com/office/officeart/2005/8/layout/chevron2"/>
    <dgm:cxn modelId="{C19C5141-A655-4BF6-8158-9385BF597063}" srcId="{2ACD8DFF-4903-472B-B9B6-AC0590B5CEF4}" destId="{AF7A6126-DEEB-4B66-9D43-26DA54891BBD}" srcOrd="1" destOrd="0" parTransId="{BAF8AC6A-6C80-46A5-9D7A-4D550960917B}" sibTransId="{673EBEE8-FABD-446E-B561-939BB70E5438}"/>
    <dgm:cxn modelId="{51530244-13F3-46D6-9A65-6E9D0AFAC8B2}" srcId="{E5D8CB0C-7E71-4405-8141-3C281206EC9A}" destId="{A0F808BD-325F-4968-BBC4-BB617096BB52}" srcOrd="0" destOrd="0" parTransId="{4C63618B-3CA0-4872-9FDF-588014F886E0}" sibTransId="{BE26CDB2-6074-489C-9552-8BBA7BD15F53}"/>
    <dgm:cxn modelId="{C20F8947-4A94-491B-AFAC-87812202C486}" srcId="{7E90AB7B-FEDE-4F38-9C82-DAB6CBCDB6A2}" destId="{6D2C4E5B-5D10-47BD-8CDD-578D9180BA20}" srcOrd="2" destOrd="0" parTransId="{7C1A5313-80D0-4AC5-A6B3-8C58BF5DEFD5}" sibTransId="{E1DD7DF3-0AC0-409B-A531-C47CE4E30322}"/>
    <dgm:cxn modelId="{9E01D148-2F5E-4FA4-97B4-E98372FA8740}" srcId="{7E90AB7B-FEDE-4F38-9C82-DAB6CBCDB6A2}" destId="{695C96B1-B939-4941-914B-4FEA61DA89E2}" srcOrd="0" destOrd="0" parTransId="{7B9D8ED2-BB5B-409A-BA9A-F104A3A06F2B}" sibTransId="{3770A7FF-3B3A-4940-9DD9-A6E9BB3BC030}"/>
    <dgm:cxn modelId="{1EA2334D-F5FE-489E-BC46-F12EE28684A2}" srcId="{A657151D-696B-439F-833D-BE813458FABA}" destId="{E5D8CB0C-7E71-4405-8141-3C281206EC9A}" srcOrd="3" destOrd="0" parTransId="{A0AB33C9-2A08-412F-835F-DD407B8CD0C3}" sibTransId="{3C2830A2-9B23-406D-8864-D84A25CE1129}"/>
    <dgm:cxn modelId="{FEAE7D6F-2EBC-47F0-8490-1D2FEE24BDE9}" type="presOf" srcId="{83A101A4-4134-4B2A-8956-572848B84356}" destId="{4940FDD8-9AFD-4173-B9CA-254AD7B5CB08}" srcOrd="0" destOrd="2" presId="urn:microsoft.com/office/officeart/2005/8/layout/chevron2"/>
    <dgm:cxn modelId="{A2C27C53-543A-46A0-836E-D0510ADD437E}" srcId="{7E90AB7B-FEDE-4F38-9C82-DAB6CBCDB6A2}" destId="{7C966AD6-96B2-4E18-BA98-DB3BE348ACE0}" srcOrd="1" destOrd="0" parTransId="{EBD6E13E-D658-4B06-AD72-4F18545C9F33}" sibTransId="{41B6032A-BDC2-4F37-B925-844A029146E0}"/>
    <dgm:cxn modelId="{B126FD78-1304-41D8-856B-4DD674CAC57A}" srcId="{E8BCFD16-BA75-4EAB-8E24-E496FF1F6279}" destId="{5E5C14F3-D85D-472E-8C83-07EDBBFE57B0}" srcOrd="1" destOrd="0" parTransId="{28482E09-3BF1-42DD-BADA-B223D03CDEBF}" sibTransId="{EFE34506-8CEC-4EE1-979D-FC0C1D32E1F5}"/>
    <dgm:cxn modelId="{6132F386-7256-4992-8CF6-2AD7D783D100}" type="presOf" srcId="{EBB591C7-CDDA-4743-AE60-ADE5DEBA0980}" destId="{47F9BD3F-E63D-4F75-B69F-00749F5C955E}" srcOrd="0" destOrd="1" presId="urn:microsoft.com/office/officeart/2005/8/layout/chevron2"/>
    <dgm:cxn modelId="{B7D78989-BF7B-4621-8C4B-960F20C4CB0E}" type="presOf" srcId="{7C966AD6-96B2-4E18-BA98-DB3BE348ACE0}" destId="{7DF0CBCE-AFF1-494C-A0A8-F6963B141DA6}" srcOrd="0" destOrd="1" presId="urn:microsoft.com/office/officeart/2005/8/layout/chevron2"/>
    <dgm:cxn modelId="{6374909C-49DA-4E22-8589-5F6D9072C9A3}" srcId="{E8BCFD16-BA75-4EAB-8E24-E496FF1F6279}" destId="{E7915E7F-DA90-4C77-841E-931E31FF1A27}" srcOrd="0" destOrd="0" parTransId="{7884476C-E976-466B-9494-71969E1FD715}" sibTransId="{E0823979-FCF8-423F-B7B0-556487A16698}"/>
    <dgm:cxn modelId="{5FBE6CA2-0097-4291-B376-064177661A9D}" srcId="{2ACD8DFF-4903-472B-B9B6-AC0590B5CEF4}" destId="{38CDEA5E-D932-47DF-9502-A59469491A38}" srcOrd="2" destOrd="0" parTransId="{B59FD96F-7975-4C21-9A13-4779F137F70B}" sibTransId="{727678E8-5F5D-463D-9641-E0C74BAC3684}"/>
    <dgm:cxn modelId="{171B2EAF-D43B-4B9E-BCE6-AA055C2D553A}" type="presOf" srcId="{E5D8CB0C-7E71-4405-8141-3C281206EC9A}" destId="{F67A22C8-91C7-4252-B272-D600A3D2EC79}" srcOrd="0" destOrd="0" presId="urn:microsoft.com/office/officeart/2005/8/layout/chevron2"/>
    <dgm:cxn modelId="{D66E17B4-4770-4919-AFFB-AE4DBEAFC57A}" type="presOf" srcId="{2ACD8DFF-4903-472B-B9B6-AC0590B5CEF4}" destId="{C4D28DBE-6954-43A9-8A33-48072AEE4C1D}" srcOrd="0" destOrd="0" presId="urn:microsoft.com/office/officeart/2005/8/layout/chevron2"/>
    <dgm:cxn modelId="{C2C298C6-273E-44DE-A17F-E68087ADA0A3}" srcId="{E8BCFD16-BA75-4EAB-8E24-E496FF1F6279}" destId="{83A101A4-4134-4B2A-8956-572848B84356}" srcOrd="2" destOrd="0" parTransId="{81660988-EC1C-421C-BC75-81677065FA08}" sibTransId="{F1203570-A76F-40FB-8DFB-0210E8973D85}"/>
    <dgm:cxn modelId="{F88C9CD4-6C8E-4EAB-967B-2BEE76C76BA2}" type="presOf" srcId="{6D2C4E5B-5D10-47BD-8CDD-578D9180BA20}" destId="{7DF0CBCE-AFF1-494C-A0A8-F6963B141DA6}" srcOrd="0" destOrd="2" presId="urn:microsoft.com/office/officeart/2005/8/layout/chevron2"/>
    <dgm:cxn modelId="{A2C242E3-4B07-4573-9358-E6E59BCA4D2B}" type="presOf" srcId="{EAFB8A72-6DEB-44A4-AB33-E2CE478A9798}" destId="{914868F3-787F-4E2C-9EBA-CD881F61006A}" srcOrd="0" destOrd="0" presId="urn:microsoft.com/office/officeart/2005/8/layout/chevron2"/>
    <dgm:cxn modelId="{8252BAE9-6899-427F-BBFA-28E3077DEA10}" type="presOf" srcId="{A657151D-696B-439F-833D-BE813458FABA}" destId="{E4F0C61B-E33E-45EE-B9E7-DCDFA2CD9147}" srcOrd="0" destOrd="0" presId="urn:microsoft.com/office/officeart/2005/8/layout/chevron2"/>
    <dgm:cxn modelId="{8AAA1AF3-E9DE-4062-A3B4-85043D2D59F4}" srcId="{2ACD8DFF-4903-472B-B9B6-AC0590B5CEF4}" destId="{EAFB8A72-6DEB-44A4-AB33-E2CE478A9798}" srcOrd="0" destOrd="0" parTransId="{357BE843-5A36-4CE7-8831-DE94DCC07C70}" sibTransId="{1A23E98C-A0AE-4F1A-A5E7-122638FF527A}"/>
    <dgm:cxn modelId="{FB78E9F4-F004-4761-B186-85F50B67C99B}" type="presOf" srcId="{5E5C14F3-D85D-472E-8C83-07EDBBFE57B0}" destId="{4940FDD8-9AFD-4173-B9CA-254AD7B5CB08}" srcOrd="0" destOrd="1" presId="urn:microsoft.com/office/officeart/2005/8/layout/chevron2"/>
    <dgm:cxn modelId="{C3D82EF6-88B3-408B-8CB3-2FD820D5E23D}" srcId="{A657151D-696B-439F-833D-BE813458FABA}" destId="{E8BCFD16-BA75-4EAB-8E24-E496FF1F6279}" srcOrd="0" destOrd="0" parTransId="{3BF678E3-D1B8-445A-AB67-4A8BB13581E6}" sibTransId="{E06583F3-85F5-4510-981D-441E8C288336}"/>
    <dgm:cxn modelId="{12DA44F9-B606-4BAE-82A6-BB4A124769C0}" srcId="{A657151D-696B-439F-833D-BE813458FABA}" destId="{2ACD8DFF-4903-472B-B9B6-AC0590B5CEF4}" srcOrd="2" destOrd="0" parTransId="{FFB29C28-F398-48D2-B83A-AFAFADB9088F}" sibTransId="{27A5A718-F442-4FEE-9DD6-0C67AF93316E}"/>
    <dgm:cxn modelId="{62D2616C-6EDD-46CA-AE4A-B4F2461F8F3B}" type="presParOf" srcId="{E4F0C61B-E33E-45EE-B9E7-DCDFA2CD9147}" destId="{EFC6D1B7-5A31-4383-A8D0-ADDA4F2F509E}" srcOrd="0" destOrd="0" presId="urn:microsoft.com/office/officeart/2005/8/layout/chevron2"/>
    <dgm:cxn modelId="{3D206419-BFD7-45A7-B3F2-1AE63AB81425}" type="presParOf" srcId="{EFC6D1B7-5A31-4383-A8D0-ADDA4F2F509E}" destId="{A48FE33B-CE37-4BFA-97D0-FAA50C491E2E}" srcOrd="0" destOrd="0" presId="urn:microsoft.com/office/officeart/2005/8/layout/chevron2"/>
    <dgm:cxn modelId="{21429C54-0480-45FC-8E2C-5CD349A6BDE0}" type="presParOf" srcId="{EFC6D1B7-5A31-4383-A8D0-ADDA4F2F509E}" destId="{4940FDD8-9AFD-4173-B9CA-254AD7B5CB08}" srcOrd="1" destOrd="0" presId="urn:microsoft.com/office/officeart/2005/8/layout/chevron2"/>
    <dgm:cxn modelId="{CDBFA1BC-17E7-4F89-BD25-CAC7D9EAA2B4}" type="presParOf" srcId="{E4F0C61B-E33E-45EE-B9E7-DCDFA2CD9147}" destId="{2E71F8A9-6298-419C-B942-AFACF8DE634B}" srcOrd="1" destOrd="0" presId="urn:microsoft.com/office/officeart/2005/8/layout/chevron2"/>
    <dgm:cxn modelId="{7F76D71A-4703-4A32-BFF9-C1EC1857A51F}" type="presParOf" srcId="{E4F0C61B-E33E-45EE-B9E7-DCDFA2CD9147}" destId="{7CE141CB-0D45-4BF3-984E-21F77AF26FB6}" srcOrd="2" destOrd="0" presId="urn:microsoft.com/office/officeart/2005/8/layout/chevron2"/>
    <dgm:cxn modelId="{E2D52054-260B-4D13-9AC7-C3BAE66BFA70}" type="presParOf" srcId="{7CE141CB-0D45-4BF3-984E-21F77AF26FB6}" destId="{0E07841E-F13B-41F2-8C38-78CCF962EDAA}" srcOrd="0" destOrd="0" presId="urn:microsoft.com/office/officeart/2005/8/layout/chevron2"/>
    <dgm:cxn modelId="{1905B205-A8A4-458F-9A7E-BE7DDEE21AC6}" type="presParOf" srcId="{7CE141CB-0D45-4BF3-984E-21F77AF26FB6}" destId="{7DF0CBCE-AFF1-494C-A0A8-F6963B141DA6}" srcOrd="1" destOrd="0" presId="urn:microsoft.com/office/officeart/2005/8/layout/chevron2"/>
    <dgm:cxn modelId="{EF2F2A82-FB44-478B-A47F-8004234325BE}" type="presParOf" srcId="{E4F0C61B-E33E-45EE-B9E7-DCDFA2CD9147}" destId="{AC93739D-94F4-4FA0-A984-0EDC2FB4295C}" srcOrd="3" destOrd="0" presId="urn:microsoft.com/office/officeart/2005/8/layout/chevron2"/>
    <dgm:cxn modelId="{EABDB585-228D-492C-9BE7-C836B56E17C0}" type="presParOf" srcId="{E4F0C61B-E33E-45EE-B9E7-DCDFA2CD9147}" destId="{6001A79A-A3EA-46AD-B813-D0388DCB4881}" srcOrd="4" destOrd="0" presId="urn:microsoft.com/office/officeart/2005/8/layout/chevron2"/>
    <dgm:cxn modelId="{5E3FBEE9-A066-427A-8E51-68076B770598}" type="presParOf" srcId="{6001A79A-A3EA-46AD-B813-D0388DCB4881}" destId="{C4D28DBE-6954-43A9-8A33-48072AEE4C1D}" srcOrd="0" destOrd="0" presId="urn:microsoft.com/office/officeart/2005/8/layout/chevron2"/>
    <dgm:cxn modelId="{E0F1CF06-21BE-45F2-9787-B14A24C9D717}" type="presParOf" srcId="{6001A79A-A3EA-46AD-B813-D0388DCB4881}" destId="{914868F3-787F-4E2C-9EBA-CD881F61006A}" srcOrd="1" destOrd="0" presId="urn:microsoft.com/office/officeart/2005/8/layout/chevron2"/>
    <dgm:cxn modelId="{1C8C7ADA-6D3E-41F0-8C26-E202E5C7B03B}" type="presParOf" srcId="{E4F0C61B-E33E-45EE-B9E7-DCDFA2CD9147}" destId="{D1D7B744-D6C8-45EE-BFBE-6FC7AC116765}" srcOrd="5" destOrd="0" presId="urn:microsoft.com/office/officeart/2005/8/layout/chevron2"/>
    <dgm:cxn modelId="{4D5BA2DC-BAC8-4B6C-8701-5FF6C0FCB775}" type="presParOf" srcId="{E4F0C61B-E33E-45EE-B9E7-DCDFA2CD9147}" destId="{90E2314C-DA11-4243-AC07-182AC3E755BB}" srcOrd="6" destOrd="0" presId="urn:microsoft.com/office/officeart/2005/8/layout/chevron2"/>
    <dgm:cxn modelId="{77EBE433-63EE-4335-B7BB-C8107F266C06}" type="presParOf" srcId="{90E2314C-DA11-4243-AC07-182AC3E755BB}" destId="{F67A22C8-91C7-4252-B272-D600A3D2EC79}" srcOrd="0" destOrd="0" presId="urn:microsoft.com/office/officeart/2005/8/layout/chevron2"/>
    <dgm:cxn modelId="{F694529A-A6E1-4B56-8D8C-4B23C4426189}" type="presParOf" srcId="{90E2314C-DA11-4243-AC07-182AC3E755BB}" destId="{47F9BD3F-E63D-4F75-B69F-00749F5C95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E33B-CE37-4BFA-97D0-FAA50C491E2E}">
      <dsp:nvSpPr>
        <dsp:cNvPr id="0" name=""/>
        <dsp:cNvSpPr/>
      </dsp:nvSpPr>
      <dsp:spPr>
        <a:xfrm rot="5400000">
          <a:off x="-175583" y="175682"/>
          <a:ext cx="1170554" cy="81938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Spring</a:t>
          </a:r>
        </a:p>
      </dsp:txBody>
      <dsp:txXfrm rot="-5400000">
        <a:off x="1" y="409793"/>
        <a:ext cx="819387" cy="351167"/>
      </dsp:txXfrm>
    </dsp:sp>
    <dsp:sp modelId="{4940FDD8-9AFD-4173-B9CA-254AD7B5CB08}">
      <dsp:nvSpPr>
        <dsp:cNvPr id="0" name=""/>
        <dsp:cNvSpPr/>
      </dsp:nvSpPr>
      <dsp:spPr>
        <a:xfrm rot="5400000">
          <a:off x="4781791" y="-3960338"/>
          <a:ext cx="760860" cy="8685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 </a:t>
          </a:r>
          <a:r>
            <a:rPr lang="en-CA" sz="1400" kern="1200" dirty="0"/>
            <a:t>Standards for Municipalities website (published in April 2023)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Quality of Life dashboard at the municipal (CSD) level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Page to host multiple municipal data dashboards</a:t>
          </a:r>
        </a:p>
      </dsp:txBody>
      <dsp:txXfrm rot="-5400000">
        <a:off x="819387" y="39208"/>
        <a:ext cx="8648526" cy="686576"/>
      </dsp:txXfrm>
    </dsp:sp>
    <dsp:sp modelId="{0E07841E-F13B-41F2-8C38-78CCF962EDAA}">
      <dsp:nvSpPr>
        <dsp:cNvPr id="0" name=""/>
        <dsp:cNvSpPr/>
      </dsp:nvSpPr>
      <dsp:spPr>
        <a:xfrm rot="5400000">
          <a:off x="-175583" y="1200420"/>
          <a:ext cx="1170554" cy="81938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Summer</a:t>
          </a:r>
        </a:p>
      </dsp:txBody>
      <dsp:txXfrm rot="-5400000">
        <a:off x="1" y="1434531"/>
        <a:ext cx="819387" cy="351167"/>
      </dsp:txXfrm>
    </dsp:sp>
    <dsp:sp modelId="{7DF0CBCE-AFF1-494C-A0A8-F6963B141DA6}">
      <dsp:nvSpPr>
        <dsp:cNvPr id="0" name=""/>
        <dsp:cNvSpPr/>
      </dsp:nvSpPr>
      <dsp:spPr>
        <a:xfrm rot="5400000">
          <a:off x="4781791" y="-2937566"/>
          <a:ext cx="760860" cy="8685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 </a:t>
          </a:r>
          <a:r>
            <a:rPr lang="en-CA" sz="1400" kern="1200" dirty="0"/>
            <a:t>Diversity of citizens dashboard applying the Diversity framework (all CSDs)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Demography dashboard, more general data on Citizens (all CSDs)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Financial data edited for 2019 and 2020 (for municipalities currently available in the dashboard)</a:t>
          </a:r>
        </a:p>
      </dsp:txBody>
      <dsp:txXfrm rot="-5400000">
        <a:off x="819387" y="1061980"/>
        <a:ext cx="8648526" cy="686576"/>
      </dsp:txXfrm>
    </dsp:sp>
    <dsp:sp modelId="{C4D28DBE-6954-43A9-8A33-48072AEE4C1D}">
      <dsp:nvSpPr>
        <dsp:cNvPr id="0" name=""/>
        <dsp:cNvSpPr/>
      </dsp:nvSpPr>
      <dsp:spPr>
        <a:xfrm rot="5400000">
          <a:off x="-175583" y="2223191"/>
          <a:ext cx="1170554" cy="81938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Fall</a:t>
          </a:r>
        </a:p>
      </dsp:txBody>
      <dsp:txXfrm rot="-5400000">
        <a:off x="1" y="2457302"/>
        <a:ext cx="819387" cy="351167"/>
      </dsp:txXfrm>
    </dsp:sp>
    <dsp:sp modelId="{914868F3-787F-4E2C-9EBA-CD881F61006A}">
      <dsp:nvSpPr>
        <dsp:cNvPr id="0" name=""/>
        <dsp:cNvSpPr/>
      </dsp:nvSpPr>
      <dsp:spPr>
        <a:xfrm rot="5400000">
          <a:off x="4781791" y="-1914795"/>
          <a:ext cx="760860" cy="8685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Data release for financial data (Daily and 2 CODR tables)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Financial dashboard updated, removing CMA data, focusing on financial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Yearly dwelling count by CSD *potential, currently in discussions with the Demography team</a:t>
          </a:r>
        </a:p>
      </dsp:txBody>
      <dsp:txXfrm rot="-5400000">
        <a:off x="819387" y="2084751"/>
        <a:ext cx="8648526" cy="686576"/>
      </dsp:txXfrm>
    </dsp:sp>
    <dsp:sp modelId="{F67A22C8-91C7-4252-B272-D600A3D2EC79}">
      <dsp:nvSpPr>
        <dsp:cNvPr id="0" name=""/>
        <dsp:cNvSpPr/>
      </dsp:nvSpPr>
      <dsp:spPr>
        <a:xfrm rot="5400000">
          <a:off x="-175583" y="3245963"/>
          <a:ext cx="1170554" cy="81938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Winter</a:t>
          </a:r>
        </a:p>
      </dsp:txBody>
      <dsp:txXfrm rot="-5400000">
        <a:off x="1" y="3480074"/>
        <a:ext cx="819387" cy="351167"/>
      </dsp:txXfrm>
    </dsp:sp>
    <dsp:sp modelId="{47F9BD3F-E63D-4F75-B69F-00749F5C955E}">
      <dsp:nvSpPr>
        <dsp:cNvPr id="0" name=""/>
        <dsp:cNvSpPr/>
      </dsp:nvSpPr>
      <dsp:spPr>
        <a:xfrm rot="5400000">
          <a:off x="4781791" y="-892023"/>
          <a:ext cx="760860" cy="8685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Hub update (January - March)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 Plan for annual financial data release</a:t>
          </a:r>
        </a:p>
      </dsp:txBody>
      <dsp:txXfrm rot="-5400000">
        <a:off x="819387" y="3107523"/>
        <a:ext cx="8648526" cy="68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249D5-E4A3-4E7D-B0E9-9489320B4F00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676B-C7E2-4BC4-9035-E1F1A0E170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6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9.statcan.gc.ca/index-eng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159.statcan.gc.ca/index-fra.ht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71-607-x/71-607-x2022004-eng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150.statcan.gc.ca/n1/pub/71-607-x/71-607-x2022004-fra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61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766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886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170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CA" baseline="0" dirty="0"/>
              <a:t>Daniel/Anik: 5 </a:t>
            </a:r>
            <a:r>
              <a:rPr lang="en-CA" baseline="0" dirty="0" err="1"/>
              <a:t>mn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EDB-CC96-4C48-BD51-1E015C312D8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6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EN: </a:t>
            </a:r>
            <a:r>
              <a:rPr lang="en-CA" dirty="0">
                <a:hlinkClick r:id="rId3"/>
              </a:rPr>
              <a:t>Centre for Municipal and Local Data (statcan.gc.ca)</a:t>
            </a:r>
            <a:endParaRPr lang="en-CA" dirty="0"/>
          </a:p>
          <a:p>
            <a:r>
              <a:rPr lang="en-CA" dirty="0"/>
              <a:t>FR: </a:t>
            </a:r>
            <a:r>
              <a:rPr lang="fr-FR" dirty="0">
                <a:hlinkClick r:id="rId4"/>
              </a:rPr>
              <a:t>Centre de données municipales et locales (statcan.gc.ca)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520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EN: </a:t>
            </a:r>
            <a:r>
              <a:rPr lang="en-CA" dirty="0">
                <a:hlinkClick r:id="rId3"/>
              </a:rPr>
              <a:t>Municipal Financial and Socioeconomic Data Dashboard (statcan.gc.ca)</a:t>
            </a:r>
            <a:endParaRPr lang="en-CA" dirty="0"/>
          </a:p>
          <a:p>
            <a:r>
              <a:rPr lang="en-CA" dirty="0"/>
              <a:t>FR: </a:t>
            </a:r>
            <a:r>
              <a:rPr lang="fr-FR" dirty="0">
                <a:hlinkClick r:id="rId4"/>
              </a:rPr>
              <a:t>Tableau de bord des données financières et socioéconomiques municipales (statcan.gc.ca)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381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446FA-76AB-4F26-BB33-490E4AD85886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190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880" y="863600"/>
            <a:ext cx="8605520" cy="19100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3246280"/>
            <a:ext cx="649224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03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48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86567B80-3224-4BCB-A1D5-BBC56A5F8C51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5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8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2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43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86567B80-3224-4BCB-A1D5-BBC56A5F8C51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26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8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7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0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0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9389" y="542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1B5B-F891-4081-AEEC-5DAF84B8D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3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9.statcan.gc.ca/index-eng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71-607-x/71-607-x2022004-eng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136" y="2601119"/>
            <a:ext cx="11539728" cy="1655762"/>
          </a:xfrm>
        </p:spPr>
        <p:txBody>
          <a:bodyPr/>
          <a:lstStyle/>
          <a:p>
            <a:r>
              <a:rPr lang="en-CA" sz="3600" b="1" dirty="0"/>
              <a:t>Centre for Municipal and Local Data, Statistics Canada</a:t>
            </a:r>
          </a:p>
          <a:p>
            <a:r>
              <a:rPr lang="en-CA" b="1" dirty="0"/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39035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57" y="1355109"/>
            <a:ext cx="1051560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FCM-StatCan collaboration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Goals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Data hub demo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Financial dashboard demo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Working with municipalities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311E5C90-3E25-4F25-8C80-5C6FA9EE2CC9}"/>
              </a:ext>
            </a:extLst>
          </p:cNvPr>
          <p:cNvSpPr/>
          <p:nvPr/>
        </p:nvSpPr>
        <p:spPr>
          <a:xfrm>
            <a:off x="559294" y="1256816"/>
            <a:ext cx="1855433" cy="5618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5FBB18C7-D526-48A4-A2E5-696C35A16E74}"/>
              </a:ext>
            </a:extLst>
          </p:cNvPr>
          <p:cNvSpPr/>
          <p:nvPr/>
        </p:nvSpPr>
        <p:spPr>
          <a:xfrm rot="10800000">
            <a:off x="9430304" y="5221972"/>
            <a:ext cx="1855433" cy="5618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E12E0-A6C5-445B-87CC-BE609B631A6C}"/>
              </a:ext>
            </a:extLst>
          </p:cNvPr>
          <p:cNvSpPr/>
          <p:nvPr/>
        </p:nvSpPr>
        <p:spPr>
          <a:xfrm>
            <a:off x="559294" y="585668"/>
            <a:ext cx="4109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6165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39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400" dirty="0"/>
              <a:t> A municipal data program began in 2020 as four small project initiatives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400" dirty="0"/>
              <a:t>Partnered with the Federation of Canadian Municipalities to highlight data priorities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400" dirty="0"/>
              <a:t>In 2022 the project grew into a larger 4 year initiative, as part of the Disaggregated Data Action Plan at Statistics Canada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400" dirty="0"/>
              <a:t>The team consists of economists / analysts, data scientists, standards specialists, regional engagement and communications staff.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DF9B0-AB26-4BCA-9A4A-14A77A6B8FD5}"/>
              </a:ext>
            </a:extLst>
          </p:cNvPr>
          <p:cNvSpPr/>
          <p:nvPr/>
        </p:nvSpPr>
        <p:spPr>
          <a:xfrm>
            <a:off x="620217" y="847423"/>
            <a:ext cx="115717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collaboration between StatCan and FCM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48A1AA5-18EB-4D24-A857-D9E6220110DF}"/>
              </a:ext>
            </a:extLst>
          </p:cNvPr>
          <p:cNvSpPr/>
          <p:nvPr/>
        </p:nvSpPr>
        <p:spPr>
          <a:xfrm>
            <a:off x="754603" y="1480551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8E9CFFA-59E2-492D-BB4D-63AC7A6565F0}"/>
              </a:ext>
            </a:extLst>
          </p:cNvPr>
          <p:cNvSpPr/>
          <p:nvPr/>
        </p:nvSpPr>
        <p:spPr>
          <a:xfrm rot="10800000">
            <a:off x="9581964" y="5440947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859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pPr>
              <a:lnSpc>
                <a:spcPct val="120000"/>
              </a:lnSpc>
            </a:pPr>
            <a:r>
              <a:rPr lang="en-CA" dirty="0"/>
              <a:t>Gradually improve access to municipal data</a:t>
            </a:r>
          </a:p>
          <a:p>
            <a:pPr>
              <a:lnSpc>
                <a:spcPct val="120000"/>
              </a:lnSpc>
            </a:pPr>
            <a:r>
              <a:rPr lang="en-CA" dirty="0"/>
              <a:t>Create a one stop shop for city data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Highlight data available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Ease the searching of available and upcoming data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Create analytical outputs to benefit municipal employees, analysts, and citizens</a:t>
            </a:r>
          </a:p>
          <a:p>
            <a:pPr>
              <a:lnSpc>
                <a:spcPct val="120000"/>
              </a:lnSpc>
            </a:pPr>
            <a:r>
              <a:rPr lang="en-CA" dirty="0"/>
              <a:t>Empower municipalities with their own data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Host training sessions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Collaborate on processing and analysing data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Build tools for municipalities</a:t>
            </a:r>
          </a:p>
          <a:p>
            <a:pPr>
              <a:lnSpc>
                <a:spcPct val="120000"/>
              </a:lnSpc>
            </a:pPr>
            <a:r>
              <a:rPr lang="en-CA" dirty="0"/>
              <a:t>Increase the amount of municipal data published by Statistics Canada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Highlight data needs to divisions on behalf of municipalities</a:t>
            </a:r>
          </a:p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DF9B0-AB26-4BCA-9A4A-14A77A6B8FD5}"/>
              </a:ext>
            </a:extLst>
          </p:cNvPr>
          <p:cNvSpPr/>
          <p:nvPr/>
        </p:nvSpPr>
        <p:spPr>
          <a:xfrm>
            <a:off x="754603" y="825940"/>
            <a:ext cx="4141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Goals and objectives 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48A1AA5-18EB-4D24-A857-D9E6220110DF}"/>
              </a:ext>
            </a:extLst>
          </p:cNvPr>
          <p:cNvSpPr/>
          <p:nvPr/>
        </p:nvSpPr>
        <p:spPr>
          <a:xfrm>
            <a:off x="754603" y="1480551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8E9CFFA-59E2-492D-BB4D-63AC7A6565F0}"/>
              </a:ext>
            </a:extLst>
          </p:cNvPr>
          <p:cNvSpPr/>
          <p:nvPr/>
        </p:nvSpPr>
        <p:spPr>
          <a:xfrm rot="10800000">
            <a:off x="9581964" y="5440947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44445D-6590-1546-5E60-6CFFB704D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115016"/>
              </p:ext>
            </p:extLst>
          </p:nvPr>
        </p:nvGraphicFramePr>
        <p:xfrm>
          <a:off x="1343472" y="1307500"/>
          <a:ext cx="9505056" cy="42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alf Frame 2">
            <a:extLst>
              <a:ext uri="{FF2B5EF4-FFF2-40B4-BE49-F238E27FC236}">
                <a16:creationId xmlns:a16="http://schemas.microsoft.com/office/drawing/2014/main" id="{8BE23179-1D59-C000-7AC9-CE25CCCD157E}"/>
              </a:ext>
            </a:extLst>
          </p:cNvPr>
          <p:cNvSpPr/>
          <p:nvPr/>
        </p:nvSpPr>
        <p:spPr>
          <a:xfrm rot="10800000">
            <a:off x="9399084" y="5188349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A16C24-FF8A-856D-1936-7181F2BC5318}"/>
              </a:ext>
            </a:extLst>
          </p:cNvPr>
          <p:cNvSpPr txBox="1">
            <a:spLocks/>
          </p:cNvSpPr>
          <p:nvPr/>
        </p:nvSpPr>
        <p:spPr>
          <a:xfrm>
            <a:off x="656621" y="1199162"/>
            <a:ext cx="10515600" cy="44426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800" dirty="0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768FC79-96DB-86C3-467A-C062744AFBCF}"/>
              </a:ext>
            </a:extLst>
          </p:cNvPr>
          <p:cNvSpPr/>
          <p:nvPr/>
        </p:nvSpPr>
        <p:spPr>
          <a:xfrm>
            <a:off x="504430" y="1090823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EB574-F844-FC9B-B54B-E3DB0DC00993}"/>
              </a:ext>
            </a:extLst>
          </p:cNvPr>
          <p:cNvSpPr/>
          <p:nvPr/>
        </p:nvSpPr>
        <p:spPr>
          <a:xfrm>
            <a:off x="504430" y="390322"/>
            <a:ext cx="6202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Key Deliverables for 2023-24</a:t>
            </a:r>
          </a:p>
        </p:txBody>
      </p:sp>
    </p:spTree>
    <p:extLst>
      <p:ext uri="{BB962C8B-B14F-4D97-AF65-F5344CB8AC3E}">
        <p14:creationId xmlns:p14="http://schemas.microsoft.com/office/powerpoint/2010/main" val="38552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0647BE52-324E-49E4-938C-300D1ABA1CF3}"/>
              </a:ext>
            </a:extLst>
          </p:cNvPr>
          <p:cNvSpPr/>
          <p:nvPr/>
        </p:nvSpPr>
        <p:spPr>
          <a:xfrm>
            <a:off x="836513" y="1283449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8FDD28F-B5FD-418F-B219-9B43607C5847}"/>
              </a:ext>
            </a:extLst>
          </p:cNvPr>
          <p:cNvSpPr/>
          <p:nvPr/>
        </p:nvSpPr>
        <p:spPr>
          <a:xfrm rot="10800000">
            <a:off x="9677064" y="5283898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9FD8E-849E-420C-B056-A2D73288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1417253"/>
            <a:ext cx="10515600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The Centre for Municipal and Local Data – 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5A915-1057-4E25-AA7C-607DDE903C70}"/>
              </a:ext>
            </a:extLst>
          </p:cNvPr>
          <p:cNvSpPr/>
          <p:nvPr/>
        </p:nvSpPr>
        <p:spPr>
          <a:xfrm>
            <a:off x="994521" y="575563"/>
            <a:ext cx="6037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 – Municipal Data Hub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A0669-BDD6-4F54-85BB-FC962CE40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067" y="2525013"/>
            <a:ext cx="5573961" cy="2135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F3AFD-44BA-4086-9727-F8B5130B9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21" y="2485239"/>
            <a:ext cx="4628997" cy="20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0647BE52-324E-49E4-938C-300D1ABA1CF3}"/>
              </a:ext>
            </a:extLst>
          </p:cNvPr>
          <p:cNvSpPr/>
          <p:nvPr/>
        </p:nvSpPr>
        <p:spPr>
          <a:xfrm>
            <a:off x="836513" y="1283449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8FDD28F-B5FD-418F-B219-9B43607C5847}"/>
              </a:ext>
            </a:extLst>
          </p:cNvPr>
          <p:cNvSpPr/>
          <p:nvPr/>
        </p:nvSpPr>
        <p:spPr>
          <a:xfrm rot="10800000">
            <a:off x="9677064" y="5283898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9FD8E-849E-420C-B056-A2D73288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1417253"/>
            <a:ext cx="10515600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 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The dashboard</a:t>
            </a:r>
            <a:r>
              <a:rPr lang="fr-CA" dirty="0"/>
              <a:t> - 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5A915-1057-4E25-AA7C-607DDE903C70}"/>
              </a:ext>
            </a:extLst>
          </p:cNvPr>
          <p:cNvSpPr/>
          <p:nvPr/>
        </p:nvSpPr>
        <p:spPr>
          <a:xfrm>
            <a:off x="653135" y="668852"/>
            <a:ext cx="10895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 – Municipal Financial and Socioeconomic Data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C3757-1032-4545-ABA3-C9DF3C82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6" t="2803" r="6083" b="3532"/>
          <a:stretch/>
        </p:blipFill>
        <p:spPr>
          <a:xfrm>
            <a:off x="1045137" y="2496537"/>
            <a:ext cx="5176095" cy="3229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F1793-682A-4FED-B650-F82988237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" t="3354" r="3542" b="2693"/>
          <a:stretch/>
        </p:blipFill>
        <p:spPr>
          <a:xfrm>
            <a:off x="6221232" y="1608115"/>
            <a:ext cx="5043792" cy="31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8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BEAA8C-2A5F-4805-8B80-4FB4FA674B53}"/>
              </a:ext>
            </a:extLst>
          </p:cNvPr>
          <p:cNvSpPr/>
          <p:nvPr/>
        </p:nvSpPr>
        <p:spPr>
          <a:xfrm>
            <a:off x="3668317" y="637117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E3666-BFD8-405B-ADE0-BC0D7EDC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1399497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8FDD28F-B5FD-418F-B219-9B43607C5847}"/>
              </a:ext>
            </a:extLst>
          </p:cNvPr>
          <p:cNvSpPr/>
          <p:nvPr/>
        </p:nvSpPr>
        <p:spPr>
          <a:xfrm rot="10800000">
            <a:off x="9677064" y="5283898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647BE52-324E-49E4-938C-300D1ABA1CF3}"/>
              </a:ext>
            </a:extLst>
          </p:cNvPr>
          <p:cNvSpPr/>
          <p:nvPr/>
        </p:nvSpPr>
        <p:spPr>
          <a:xfrm>
            <a:off x="836513" y="1283449"/>
            <a:ext cx="1855433" cy="56183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FE74F-192F-422C-84F2-81D16D4B957A}"/>
              </a:ext>
            </a:extLst>
          </p:cNvPr>
          <p:cNvSpPr/>
          <p:nvPr/>
        </p:nvSpPr>
        <p:spPr>
          <a:xfrm>
            <a:off x="701629" y="598380"/>
            <a:ext cx="583364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Working with municipalities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22543-2B9D-4017-A0EF-80819798A2EB}"/>
              </a:ext>
            </a:extLst>
          </p:cNvPr>
          <p:cNvSpPr txBox="1"/>
          <p:nvPr/>
        </p:nvSpPr>
        <p:spPr>
          <a:xfrm>
            <a:off x="1120066" y="1451636"/>
            <a:ext cx="9951868" cy="409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2400" b="1" dirty="0"/>
              <a:t>Help us identify data gaps – What are your data priorities, which datasets are you currently using, can cities provide data via open data.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2400" b="1" dirty="0"/>
              <a:t>We may have pilot projects in the future which require working with a handful of municipalities to evaluate if reporting certain data is feasible.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2400" b="1" dirty="0"/>
              <a:t>What type of analytical outputs are most useful for your needs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447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0647BE52-324E-49E4-938C-300D1ABA1CF3}"/>
              </a:ext>
            </a:extLst>
          </p:cNvPr>
          <p:cNvSpPr/>
          <p:nvPr/>
        </p:nvSpPr>
        <p:spPr>
          <a:xfrm>
            <a:off x="836513" y="1283449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88FDD28F-B5FD-418F-B219-9B43607C5847}"/>
              </a:ext>
            </a:extLst>
          </p:cNvPr>
          <p:cNvSpPr/>
          <p:nvPr/>
        </p:nvSpPr>
        <p:spPr>
          <a:xfrm rot="10800000">
            <a:off x="9677064" y="5283898"/>
            <a:ext cx="1855433" cy="561837"/>
          </a:xfrm>
          <a:prstGeom prst="halfFra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F102CE-9E26-47CF-BEA2-6F3B1615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9" y="1399497"/>
            <a:ext cx="10515600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endParaRPr lang="fr-CA" sz="3600" dirty="0"/>
          </a:p>
          <a:p>
            <a:pPr marL="0" indent="0" algn="ctr">
              <a:buNone/>
            </a:pPr>
            <a:endParaRPr lang="fr-CA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925B1-8EC0-4934-9DC1-81EB30404CE0}"/>
              </a:ext>
            </a:extLst>
          </p:cNvPr>
          <p:cNvSpPr/>
          <p:nvPr/>
        </p:nvSpPr>
        <p:spPr>
          <a:xfrm>
            <a:off x="3997553" y="2282504"/>
            <a:ext cx="4427751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CA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</a:t>
            </a:r>
            <a:r>
              <a:rPr lang="fr-CA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</a:t>
            </a:r>
          </a:p>
          <a:p>
            <a:pPr marL="0" indent="0" algn="ctr">
              <a:buNone/>
            </a:pPr>
            <a:endParaRPr lang="fr-CA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C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Daniel St-Pierre, Municipal Data </a:t>
            </a:r>
            <a:r>
              <a:rPr lang="fr-CA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Strategy</a:t>
            </a:r>
            <a:endParaRPr lang="fr-CA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C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CA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Statistics</a:t>
            </a:r>
            <a:r>
              <a:rPr lang="fr-C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Canada</a:t>
            </a:r>
          </a:p>
          <a:p>
            <a:pPr marL="0" indent="0" algn="ctr">
              <a:buNone/>
            </a:pPr>
            <a:endParaRPr lang="fr-CA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CA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Daniel.St-Pierre</a:t>
            </a:r>
            <a:r>
              <a:rPr lang="fr-C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@statcan.gc.ca</a:t>
            </a:r>
            <a:endParaRPr lang="fr-CA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2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761414"/>
      </p:ext>
    </p:extLst>
  </p:cSld>
  <p:clrMapOvr>
    <a:masterClrMapping/>
  </p:clrMapOvr>
</p:sld>
</file>

<file path=ppt/theme/theme1.xml><?xml version="1.0" encoding="utf-8"?>
<a:theme xmlns:a="http://schemas.openxmlformats.org/drawingml/2006/main" name="New_StatCan_PPT_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2E75B5"/>
      </a:accent2>
      <a:accent3>
        <a:srgbClr val="9CC3E5"/>
      </a:accent3>
      <a:accent4>
        <a:srgbClr val="C00000"/>
      </a:accent4>
      <a:accent5>
        <a:srgbClr val="C55A11"/>
      </a:accent5>
      <a:accent6>
        <a:srgbClr val="BF9000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StatCan_PPT_Theme" id="{DD4C50A4-FDE7-4A07-978D-CB7476149063}" vid="{CA5A9419-017D-49DD-AAEC-974977B02D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EnglishStatCanPowerPointTemplate</Template>
  <TotalTime>23</TotalTime>
  <Words>511</Words>
  <Application>Microsoft Office PowerPoint</Application>
  <PresentationFormat>Widescreen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Wingdings</vt:lpstr>
      <vt:lpstr>New_StatCan_PPT_Theme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St-Pierre, Daniel (StatCan)</dc:creator>
  <cp:lastModifiedBy>St-Pierre, Daniel (StatCan)</cp:lastModifiedBy>
  <cp:revision>2</cp:revision>
  <dcterms:created xsi:type="dcterms:W3CDTF">2023-06-27T11:28:17Z</dcterms:created>
  <dcterms:modified xsi:type="dcterms:W3CDTF">2023-06-27T11:51:42Z</dcterms:modified>
</cp:coreProperties>
</file>