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58" r:id="rId5"/>
    <p:sldId id="289" r:id="rId6"/>
    <p:sldId id="278" r:id="rId7"/>
    <p:sldId id="266" r:id="rId8"/>
    <p:sldId id="299" r:id="rId9"/>
    <p:sldId id="290" r:id="rId10"/>
    <p:sldId id="291" r:id="rId11"/>
    <p:sldId id="298" r:id="rId12"/>
    <p:sldId id="292" r:id="rId13"/>
    <p:sldId id="296" r:id="rId14"/>
    <p:sldId id="295" r:id="rId15"/>
    <p:sldId id="293"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032"/>
    <a:srgbClr val="94D044"/>
    <a:srgbClr val="365673"/>
    <a:srgbClr val="ED6850"/>
    <a:srgbClr val="A3D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4" d="100"/>
          <a:sy n="94" d="100"/>
        </p:scale>
        <p:origin x="8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colorful5" csCatId="colorful" phldr="1"/>
      <dgm:spPr/>
      <dgm:t>
        <a:bodyPr/>
        <a:lstStyle/>
        <a:p>
          <a:endParaRPr lang="en-US"/>
        </a:p>
      </dgm:t>
    </dgm:pt>
    <dgm:pt modelId="{4DF8EFA1-93A3-4B17-9334-D045202D11B5}">
      <dgm:prSet/>
      <dgm:spPr/>
      <dgm:t>
        <a:bodyPr/>
        <a:lstStyle/>
        <a:p>
          <a:pPr>
            <a:defRPr b="1"/>
          </a:pPr>
          <a:r>
            <a:rPr lang="en-US" b="0" dirty="0">
              <a:latin typeface="Avenir Next LT Pro Light" panose="020B0304020202020204" pitchFamily="34" charset="0"/>
            </a:rPr>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en-US" sz="1200" dirty="0">
              <a:latin typeface="Avenir Next LT Pro Light" panose="020B0304020202020204" pitchFamily="34" charset="0"/>
            </a:rPr>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b="0" dirty="0">
              <a:latin typeface="Avenir Next LT Pro Light" panose="020B0304020202020204" pitchFamily="34" charset="0"/>
            </a:rPr>
            <a:t>22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en-US" sz="1200" b="0" dirty="0">
              <a:latin typeface="Avenir Next LT Pro Light" panose="020B0304020202020204" pitchFamily="34" charset="0"/>
            </a:rPr>
            <a:t>National level ideation session followed by micro-labs engagement of local stakeholders ideation sessions</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b="0" dirty="0">
              <a:latin typeface="Avenir Next LT Pro Light" panose="020B0304020202020204" pitchFamily="34" charset="0"/>
            </a:rPr>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en-US" sz="1200" dirty="0">
              <a:latin typeface="Avenir Next LT Pro Light" panose="020B0304020202020204" pitchFamily="34" charset="0"/>
            </a:rPr>
            <a:t>National session to share ideas from local micro-labs &amp; confirm prototyping approach  </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b="0" dirty="0">
              <a:latin typeface="Avenir Next LT Pro Light" panose="020B0304020202020204" pitchFamily="34" charset="0"/>
            </a:rPr>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en-US" sz="1200" dirty="0">
              <a:latin typeface="Avenir Next LT Pro Light" panose="020B0304020202020204" pitchFamily="34" charset="0"/>
            </a:rPr>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b="0" dirty="0">
              <a:latin typeface="Avenir Next LT Pro Light" panose="020B0304020202020204" pitchFamily="34" charset="0"/>
            </a:rPr>
            <a:t>16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en-US" sz="1200" dirty="0">
              <a:latin typeface="Avenir Next LT Pro Light" panose="020B0304020202020204" pitchFamily="34" charset="0"/>
            </a:rPr>
            <a:t>Developmental Prototype: V.1 Suite of Tools</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b="0" dirty="0">
              <a:latin typeface="Avenir Next LT Pro Light" panose="020B0304020202020204" pitchFamily="34" charset="0"/>
            </a:rPr>
            <a:t>14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dirty="0">
              <a:latin typeface="Avenir Next LT Pro Light" panose="020B0304020202020204" pitchFamily="34" charset="0"/>
            </a:rPr>
            <a:t>Developmental Prototype: V.2 Suite of Tools</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b="0" dirty="0">
              <a:latin typeface="Avenir Next LT Pro Light" panose="020B0304020202020204" pitchFamily="34" charset="0"/>
            </a:rPr>
            <a:t>8 Feb.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US" sz="1200" dirty="0">
              <a:latin typeface="Avenir Next LT Pro Light" panose="020B0304020202020204" pitchFamily="34" charset="0"/>
            </a:rPr>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b="0" dirty="0">
              <a:latin typeface="Avenir Next LT Pro Light" panose="020B0304020202020204" pitchFamily="34" charset="0"/>
            </a:rPr>
            <a:t>8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a:latin typeface="Avenir Next LT Pro Light" panose="020B0304020202020204" pitchFamily="34" charset="0"/>
            </a:rPr>
            <a:t>Sharing project results and transition to post-project implementation</a:t>
          </a:r>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a:solidFill>
          <a:srgbClr val="365673"/>
        </a:solidFill>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custLinFactNeighborX="-3797" custLinFactNeighborY="3375"/>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custFlipVert="0" custFlipHor="1" custSzX="45720" custScaleY="98737" custLinFactX="-300000" custLinFactNeighborX="-335484" custLinFactNeighborY="2335"/>
      <dgm:spPr>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gm:spPr>
    </dgm:pt>
    <dgm:pt modelId="{21BC10D3-F176-4EBD-B7A5-44F9E1787A75}" type="pres">
      <dgm:prSet presAssocID="{DDB7207A-DAC8-45DF-B94C-0AB54F56845E}" presName="ConnectorPoint" presStyleLbl="fgAcc1" presStyleIdx="1" presStyleCnt="8" custLinFactX="-60370" custLinFactNeighborX="-100000"/>
      <dgm:spPr>
        <a:solidFill>
          <a:schemeClr val="lt1">
            <a:alpha val="90000"/>
            <a:hueOff val="0"/>
            <a:satOff val="0"/>
            <a:lumOff val="0"/>
            <a:alphaOff val="0"/>
          </a:schemeClr>
        </a:solidFill>
        <a:ln w="12700" cap="flat" cmpd="sng" algn="ctr">
          <a:noFill/>
          <a:prstDash val="solid"/>
          <a:miter lim="800000"/>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colorful5" csCatId="colorful" phldr="1"/>
      <dgm:spPr/>
      <dgm:t>
        <a:bodyPr/>
        <a:lstStyle/>
        <a:p>
          <a:endParaRPr lang="en-US"/>
        </a:p>
      </dgm:t>
    </dgm:pt>
    <dgm:pt modelId="{4DF8EFA1-93A3-4B17-9334-D045202D11B5}">
      <dgm:prSet/>
      <dgm:spPr/>
      <dgm:t>
        <a:bodyPr/>
        <a:lstStyle/>
        <a:p>
          <a:pPr>
            <a:defRPr b="1"/>
          </a:pPr>
          <a:r>
            <a:rPr lang="en-US" b="0" dirty="0">
              <a:latin typeface="Avenir Next LT Pro Light" panose="020B0304020202020204" pitchFamily="34" charset="0"/>
            </a:rPr>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r>
            <a:rPr lang="en-US" sz="1200" dirty="0">
              <a:latin typeface="Avenir Next LT Pro Light" panose="020B0304020202020204" pitchFamily="34" charset="0"/>
            </a:rPr>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b="0" dirty="0">
              <a:latin typeface="Avenir Next LT Pro Light" panose="020B0304020202020204" pitchFamily="34" charset="0"/>
            </a:rPr>
            <a:t>22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r>
            <a:rPr lang="en-US" sz="1200" b="0" dirty="0">
              <a:latin typeface="Avenir Next LT Pro Light" panose="020B0304020202020204" pitchFamily="34" charset="0"/>
            </a:rPr>
            <a:t>National level ideation session followed by micro-labs engagement of local stakeholders ideation sessions</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b="0" dirty="0">
              <a:latin typeface="Avenir Next LT Pro Light" panose="020B0304020202020204" pitchFamily="34" charset="0"/>
            </a:rPr>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r>
            <a:rPr lang="en-US" sz="1200" dirty="0">
              <a:latin typeface="Avenir Next LT Pro Light" panose="020B0304020202020204" pitchFamily="34" charset="0"/>
            </a:rPr>
            <a:t>National session to share ideas from local micro-labs &amp; confirm prototyping approach  </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b="0" dirty="0">
              <a:latin typeface="Avenir Next LT Pro Light" panose="020B0304020202020204" pitchFamily="34" charset="0"/>
            </a:rPr>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r>
            <a:rPr lang="en-US" sz="1200" dirty="0">
              <a:latin typeface="Avenir Next LT Pro Light" panose="020B0304020202020204" pitchFamily="34" charset="0"/>
            </a:rPr>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b="0" dirty="0">
              <a:latin typeface="Avenir Next LT Pro Light" panose="020B0304020202020204" pitchFamily="34" charset="0"/>
            </a:rPr>
            <a:t>16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r>
            <a:rPr lang="en-US" sz="1200" dirty="0">
              <a:latin typeface="Avenir Next LT Pro Light" panose="020B0304020202020204" pitchFamily="34" charset="0"/>
            </a:rPr>
            <a:t>Developmental Prototype: V.1 Suite of Tools</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b="0" dirty="0">
              <a:latin typeface="Avenir Next LT Pro Light" panose="020B0304020202020204" pitchFamily="34" charset="0"/>
            </a:rPr>
            <a:t>14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r>
            <a:rPr lang="en-US" sz="1200" dirty="0">
              <a:latin typeface="Avenir Next LT Pro Light" panose="020B0304020202020204" pitchFamily="34" charset="0"/>
            </a:rPr>
            <a:t>Developmental Prototype: V.2 Suite of Tools</a:t>
          </a: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b="0" dirty="0">
              <a:latin typeface="Avenir Next LT Pro Light" panose="020B0304020202020204" pitchFamily="34" charset="0"/>
            </a:rPr>
            <a:t>8 Feb.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r>
            <a:rPr lang="en-US" sz="1200" dirty="0">
              <a:latin typeface="Avenir Next LT Pro Light" panose="020B0304020202020204" pitchFamily="34" charset="0"/>
            </a:rPr>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b="0" dirty="0">
              <a:latin typeface="Avenir Next LT Pro Light" panose="020B0304020202020204" pitchFamily="34" charset="0"/>
            </a:rPr>
            <a:t>8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BE34B92E-1B05-4D7F-91D7-C2BD92046747}">
      <dgm:prSet custT="1"/>
      <dgm:spPr/>
      <dgm:t>
        <a:bodyPr/>
        <a:lstStyle/>
        <a:p>
          <a:r>
            <a:rPr lang="en-US" sz="1200">
              <a:latin typeface="Avenir Next LT Pro Light" panose="020B0304020202020204" pitchFamily="34" charset="0"/>
            </a:rPr>
            <a:t>Sharing project results and transition to post-project implementation</a:t>
          </a:r>
        </a:p>
      </dgm:t>
    </dgm:pt>
    <dgm:pt modelId="{D109B58B-16D5-4FD0-B4E8-BD847A4B4838}" type="parTrans" cxnId="{39CFBE8F-89AB-4CDA-83BC-02AE62DE12A1}">
      <dgm:prSet/>
      <dgm:spPr/>
      <dgm:t>
        <a:bodyPr/>
        <a:lstStyle/>
        <a:p>
          <a:endParaRPr lang="en-US"/>
        </a:p>
      </dgm:t>
    </dgm:pt>
    <dgm:pt modelId="{44870DCE-7135-4FF0-9E8E-6A6EC17C9008}" type="sib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a:solidFill>
          <a:srgbClr val="365673"/>
        </a:solidFill>
      </dgm:spPr>
    </dgm:pt>
    <dgm:pt modelId="{A4D7B042-FE3A-44EA-AA86-8B445EFE6BB7}" type="pres">
      <dgm:prSet presAssocID="{0D477522-B991-468F-ABD6-43F2F11C4CE5}" presName="nodes" presStyleCnt="0">
        <dgm:presLayoutVars>
          <dgm:chMax/>
          <dgm:chPref/>
          <dgm:animLvl val="lvl"/>
        </dgm:presLayoutVars>
      </dgm:prSet>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0" presStyleCnt="8">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0" presStyleCnt="8"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0" presStyleCnt="8"/>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9D7B2309-9222-4649-97EA-218A4026EA67}" type="pres">
      <dgm:prSet presAssocID="{4DF8EFA1-93A3-4B17-9334-D045202D11B5}" presName="ConnectorPoint" presStyleLbl="fgAcc1" presStyleIdx="0" presStyleCnt="8"/>
      <dgm:spPr>
        <a:solidFill>
          <a:schemeClr val="lt1">
            <a:alpha val="90000"/>
            <a:hueOff val="0"/>
            <a:satOff val="0"/>
            <a:lumOff val="0"/>
            <a:alphaOff val="0"/>
          </a:schemeClr>
        </a:solidFill>
        <a:ln w="12700" cap="flat" cmpd="sng" algn="ctr">
          <a:noFill/>
          <a:prstDash val="solid"/>
          <a:miter lim="800000"/>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1" presStyleCnt="8">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1" presStyleCnt="8" custScaleX="133404" custLinFactNeighborX="-3797" custLinFactNeighborY="3375"/>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1" presStyleCnt="8" custFlipVert="0" custFlipHor="1" custSzX="45720" custScaleY="98737" custLinFactX="-300000" custLinFactNeighborX="-335484" custLinFactNeighborY="2335"/>
      <dgm:spPr>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gm:spPr>
    </dgm:pt>
    <dgm:pt modelId="{21BC10D3-F176-4EBD-B7A5-44F9E1787A75}" type="pres">
      <dgm:prSet presAssocID="{DDB7207A-DAC8-45DF-B94C-0AB54F56845E}" presName="ConnectorPoint" presStyleLbl="fgAcc1" presStyleIdx="1" presStyleCnt="8" custLinFactX="-60370" custLinFactNeighborX="-100000"/>
      <dgm:spPr>
        <a:solidFill>
          <a:schemeClr val="lt1">
            <a:alpha val="90000"/>
            <a:hueOff val="0"/>
            <a:satOff val="0"/>
            <a:lumOff val="0"/>
            <a:alphaOff val="0"/>
          </a:schemeClr>
        </a:solidFill>
        <a:ln w="12700" cap="flat" cmpd="sng" algn="ctr">
          <a:noFill/>
          <a:prstDash val="solid"/>
          <a:miter lim="800000"/>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2" presStyleCnt="8">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2" presStyleCnt="8"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2" presStyleCnt="8"/>
      <dgm:spPr>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gm:spPr>
    </dgm:pt>
    <dgm:pt modelId="{624AFBA9-C822-41FA-AC38-0E42AAD4DC03}" type="pres">
      <dgm:prSet presAssocID="{A513A213-52C8-4887-8145-1661BD448D1C}" presName="ConnectorPoint"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3" presStyleCnt="8">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3" presStyleCnt="8"/>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3" presStyleCnt="8"/>
      <dgm:spPr>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gm:spPr>
    </dgm:pt>
    <dgm:pt modelId="{EA03AA66-452C-4AEB-953A-80D68FA28048}" type="pres">
      <dgm:prSet presAssocID="{71D8B147-8718-4CB5-A78D-09ADFDB46993}" presName="ConnectorPoint"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4" presStyleCnt="8">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4" presStyleCnt="8"/>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4" presStyleCnt="8"/>
      <dgm:spPr>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gm:spPr>
    </dgm:pt>
    <dgm:pt modelId="{55351E2F-7DA5-47EE-A869-329E3C5FD2D1}" type="pres">
      <dgm:prSet presAssocID="{68259E07-DBA5-45D6-8945-17EFBCB44ECC}" presName="ConnectorPoint"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5" presStyleCnt="8">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5" presStyleCnt="8"/>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5" presStyleCnt="8"/>
      <dgm:spPr>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gm:spPr>
    </dgm:pt>
    <dgm:pt modelId="{7DF5D5A1-A519-43BC-A60B-A58AAB9650E5}" type="pres">
      <dgm:prSet presAssocID="{90C9FAC3-5AF6-4D4A-9E1D-A8DA23C07F11}" presName="ConnectorPoint"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6" presStyleCnt="8">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6" presStyleCnt="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6" presStyleCnt="8"/>
      <dgm:spPr>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gm:spPr>
    </dgm:pt>
    <dgm:pt modelId="{18E8571F-74A8-4454-9945-F19EE723D5ED}" type="pres">
      <dgm:prSet presAssocID="{04EC6032-40D0-4DF9-8FCB-8AED999552CF}" presName="ConnectorPoint"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7" presStyleCnt="8">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7" presStyleCnt="8"/>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7" presStyleCnt="8"/>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7E8CC26E-51AD-457D-909E-5AF6F6EC8A12}" type="pres">
      <dgm:prSet presAssocID="{649AD015-E671-440A-8915-73AD27DC359A}" presName="ConnectorPoint"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56D7CF26-6F27-4C05-B9FA-0AD6581B9CD1}" srcId="{0D477522-B991-468F-ABD6-43F2F11C4CE5}" destId="{649AD015-E671-440A-8915-73AD27DC359A}" srcOrd="7"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0"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5"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4" destOrd="0" parTransId="{85681941-6FC5-4303-A965-AB002502BC74}" sibTransId="{EEAA37B2-6376-4AED-8255-53799530DAEC}"/>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2" destOrd="0" parTransId="{C617E02D-E539-4E1C-832C-C8F444A14305}" sibTransId="{4E13D1FD-502E-41D3-BA43-1808F261ACC8}"/>
    <dgm:cxn modelId="{69B15DA2-4135-4517-829E-8C17846CADA3}" srcId="{0D477522-B991-468F-ABD6-43F2F11C4CE5}" destId="{71D8B147-8718-4CB5-A78D-09ADFDB46993}" srcOrd="3"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6" destOrd="0" parTransId="{EBCE3D24-3CA8-4825-A041-3778BE0DF12D}" sibTransId="{4C24BB0C-15DA-45A0-95E5-6F69A9D22F54}"/>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1"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B41EC023-7774-4F84-B72C-9DA1A5BE7FAC}" type="presParOf" srcId="{A4D7B042-FE3A-44EA-AA86-8B445EFE6BB7}" destId="{199E644C-36E3-42FD-8391-4953A007CFB5}" srcOrd="0"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1" destOrd="0" presId="urn:microsoft.com/office/officeart/2017/3/layout/HorizontalPathTimeline"/>
    <dgm:cxn modelId="{F51054A6-B4D4-4701-ACC6-F45AAD7AA93A}" type="presParOf" srcId="{A4D7B042-FE3A-44EA-AA86-8B445EFE6BB7}" destId="{EB26E0B9-E429-432C-BEBA-FA66530A1C56}" srcOrd="2"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3" destOrd="0" presId="urn:microsoft.com/office/officeart/2017/3/layout/HorizontalPathTimeline"/>
    <dgm:cxn modelId="{BF518BF0-AB3A-41B3-BA86-5D8307352D25}" type="presParOf" srcId="{A4D7B042-FE3A-44EA-AA86-8B445EFE6BB7}" destId="{E0434B4C-18E3-4B50-9909-EFE47E4F7847}" srcOrd="4"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5" destOrd="0" presId="urn:microsoft.com/office/officeart/2017/3/layout/HorizontalPathTimeline"/>
    <dgm:cxn modelId="{DE35B8A3-3DBD-47F1-8933-693C68875821}" type="presParOf" srcId="{A4D7B042-FE3A-44EA-AA86-8B445EFE6BB7}" destId="{2983A09B-BB8C-4FC3-9BD0-1BBAF0448B24}" srcOrd="6"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7" destOrd="0" presId="urn:microsoft.com/office/officeart/2017/3/layout/HorizontalPathTimeline"/>
    <dgm:cxn modelId="{D1C69321-E0A3-448A-8B92-EA5D8947AF20}" type="presParOf" srcId="{A4D7B042-FE3A-44EA-AA86-8B445EFE6BB7}" destId="{1E5F9AA4-9B0A-4383-BC2C-371C1EBB105A}" srcOrd="8"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9" destOrd="0" presId="urn:microsoft.com/office/officeart/2017/3/layout/HorizontalPathTimeline"/>
    <dgm:cxn modelId="{5D8FDB07-E24C-468A-A676-9F36C6B16AA3}" type="presParOf" srcId="{A4D7B042-FE3A-44EA-AA86-8B445EFE6BB7}" destId="{E18BC06E-27A6-4B93-A90F-E9B7BB8AAFEF}" srcOrd="10"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1" destOrd="0" presId="urn:microsoft.com/office/officeart/2017/3/layout/HorizontalPathTimeline"/>
    <dgm:cxn modelId="{9F219DD8-F1DD-4F33-A2F4-82BFCA6095BD}" type="presParOf" srcId="{A4D7B042-FE3A-44EA-AA86-8B445EFE6BB7}" destId="{D50F269F-9A14-4FDB-9DDE-5BBB02233614}" srcOrd="12"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3" destOrd="0" presId="urn:microsoft.com/office/officeart/2017/3/layout/HorizontalPathTimeline"/>
    <dgm:cxn modelId="{8645E62B-8D59-4DDA-91DA-AD1992D63ED9}" type="presParOf" srcId="{A4D7B042-FE3A-44EA-AA86-8B445EFE6BB7}" destId="{99436412-5613-45FA-A174-B54C4930B990}" srcOrd="14"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30462"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 Mar. 2021</a:t>
          </a:r>
        </a:p>
      </dsp:txBody>
      <dsp:txXfrm>
        <a:off x="230462" y="2864357"/>
        <a:ext cx="1826857" cy="602742"/>
      </dsp:txXfrm>
    </dsp:sp>
    <dsp:sp modelId="{0A010415-DFBD-4F49-898E-257177C53798}">
      <dsp:nvSpPr>
        <dsp:cNvPr id="0" name=""/>
        <dsp:cNvSpPr/>
      </dsp:nvSpPr>
      <dsp:spPr>
        <a:xfrm>
          <a:off x="0" y="2560319"/>
          <a:ext cx="10677525" cy="213360"/>
        </a:xfrm>
        <a:prstGeom prst="rect">
          <a:avLst/>
        </a:prstGeom>
        <a:solidFill>
          <a:srgbClr val="365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30553" y="918591"/>
          <a:ext cx="2009543" cy="7440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Insight Generation Workshop</a:t>
          </a:r>
        </a:p>
      </dsp:txBody>
      <dsp:txXfrm>
        <a:off x="230553" y="918591"/>
        <a:ext cx="2009543" cy="744093"/>
      </dsp:txXfrm>
    </dsp:sp>
    <dsp:sp modelId="{3978CA76-3E4E-419E-81EA-78D4B2B8E356}">
      <dsp:nvSpPr>
        <dsp:cNvPr id="0" name=""/>
        <dsp:cNvSpPr/>
      </dsp:nvSpPr>
      <dsp:spPr>
        <a:xfrm>
          <a:off x="1143891" y="1653539"/>
          <a:ext cx="0" cy="90678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570868"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22 Apr. 2021</a:t>
          </a:r>
        </a:p>
      </dsp:txBody>
      <dsp:txXfrm>
        <a:off x="1570868" y="1866899"/>
        <a:ext cx="1826857" cy="602742"/>
      </dsp:txXfrm>
    </dsp:sp>
    <dsp:sp modelId="{18F7144A-6F4B-4B00-93ED-EF94B580767F}">
      <dsp:nvSpPr>
        <dsp:cNvPr id="0" name=""/>
        <dsp:cNvSpPr/>
      </dsp:nvSpPr>
      <dsp:spPr>
        <a:xfrm>
          <a:off x="1067589" y="3711066"/>
          <a:ext cx="2680811" cy="906863"/>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962823"/>
              <a:satOff val="-3262"/>
              <a:lumOff val="-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venir Next LT Pro Light" panose="020B0304020202020204" pitchFamily="34" charset="0"/>
            </a:rPr>
            <a:t>National level ideation session followed by micro-labs engagement of local stakeholders ideation sessions</a:t>
          </a:r>
        </a:p>
      </dsp:txBody>
      <dsp:txXfrm>
        <a:off x="1067589" y="3711066"/>
        <a:ext cx="2680811" cy="906863"/>
      </dsp:txXfrm>
    </dsp:sp>
    <dsp:sp modelId="{24CD313B-7760-42B5-A5CB-4BA4B9AB5D6D}">
      <dsp:nvSpPr>
        <dsp:cNvPr id="0" name=""/>
        <dsp:cNvSpPr/>
      </dsp:nvSpPr>
      <dsp:spPr>
        <a:xfrm flipH="1">
          <a:off x="2232662" y="2800579"/>
          <a:ext cx="45720" cy="895327"/>
        </a:xfrm>
        <a:prstGeom prst="line">
          <a:avLst/>
        </a:prstGeom>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07721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20376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2911274"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15 June 2021</a:t>
          </a:r>
        </a:p>
      </dsp:txBody>
      <dsp:txXfrm>
        <a:off x="2911274" y="2864357"/>
        <a:ext cx="1826857" cy="602742"/>
      </dsp:txXfrm>
    </dsp:sp>
    <dsp:sp modelId="{310F3391-0F59-46CC-AA78-830E45980EAF}">
      <dsp:nvSpPr>
        <dsp:cNvPr id="0" name=""/>
        <dsp:cNvSpPr/>
      </dsp:nvSpPr>
      <dsp:spPr>
        <a:xfrm>
          <a:off x="2712782" y="746676"/>
          <a:ext cx="2223841" cy="906863"/>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1925647"/>
              <a:satOff val="-6523"/>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session to share ideas from local micro-labs &amp; confirm prototyping approach  </a:t>
          </a:r>
        </a:p>
      </dsp:txBody>
      <dsp:txXfrm>
        <a:off x="2712782" y="746676"/>
        <a:ext cx="2223841" cy="906863"/>
      </dsp:txXfrm>
    </dsp:sp>
    <dsp:sp modelId="{41F55590-97AD-41AC-96D7-8C8A9A8B0CC7}">
      <dsp:nvSpPr>
        <dsp:cNvPr id="0" name=""/>
        <dsp:cNvSpPr/>
      </dsp:nvSpPr>
      <dsp:spPr>
        <a:xfrm>
          <a:off x="3824702" y="1653539"/>
          <a:ext cx="0" cy="906780"/>
        </a:xfrm>
        <a:prstGeom prst="line">
          <a:avLst/>
        </a:prstGeom>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053060"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Sep. 2021</a:t>
          </a:r>
        </a:p>
      </dsp:txBody>
      <dsp:txXfrm>
        <a:off x="4053060" y="1866899"/>
        <a:ext cx="1826857" cy="602742"/>
      </dsp:txXfrm>
    </dsp:sp>
    <dsp:sp modelId="{AA9BD3EA-599A-4AE0-9F93-1D98C0A69942}">
      <dsp:nvSpPr>
        <dsp:cNvPr id="0" name=""/>
        <dsp:cNvSpPr/>
      </dsp:nvSpPr>
      <dsp:spPr>
        <a:xfrm>
          <a:off x="3961717" y="3680460"/>
          <a:ext cx="2009543" cy="744093"/>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2888470"/>
              <a:satOff val="-9785"/>
              <a:lumOff val="-1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Prototyping activities workshop</a:t>
          </a:r>
        </a:p>
      </dsp:txBody>
      <dsp:txXfrm>
        <a:off x="3961717" y="3680460"/>
        <a:ext cx="2009543" cy="744093"/>
      </dsp:txXfrm>
    </dsp:sp>
    <dsp:sp modelId="{085FF022-FC2D-448D-B9E5-851B1E458B5C}">
      <dsp:nvSpPr>
        <dsp:cNvPr id="0" name=""/>
        <dsp:cNvSpPr/>
      </dsp:nvSpPr>
      <dsp:spPr>
        <a:xfrm>
          <a:off x="4966489" y="2773679"/>
          <a:ext cx="0" cy="906780"/>
        </a:xfrm>
        <a:prstGeom prst="line">
          <a:avLst/>
        </a:prstGeom>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758027"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4899814"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194846"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16 Nov. 2021</a:t>
          </a:r>
        </a:p>
      </dsp:txBody>
      <dsp:txXfrm>
        <a:off x="5194846" y="2864357"/>
        <a:ext cx="1826857" cy="602742"/>
      </dsp:txXfrm>
    </dsp:sp>
    <dsp:sp modelId="{25676E1E-887C-4650-BC3A-4CB35502BAED}">
      <dsp:nvSpPr>
        <dsp:cNvPr id="0" name=""/>
        <dsp:cNvSpPr/>
      </dsp:nvSpPr>
      <dsp:spPr>
        <a:xfrm>
          <a:off x="5103503" y="909446"/>
          <a:ext cx="2009543" cy="744093"/>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3851293"/>
              <a:satOff val="-13047"/>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V.1 Suite of Tools</a:t>
          </a:r>
        </a:p>
      </dsp:txBody>
      <dsp:txXfrm>
        <a:off x="5103503" y="909446"/>
        <a:ext cx="2009543" cy="744093"/>
      </dsp:txXfrm>
    </dsp:sp>
    <dsp:sp modelId="{ED67A19F-3CF6-4BF5-AA20-923BBA239AE8}">
      <dsp:nvSpPr>
        <dsp:cNvPr id="0" name=""/>
        <dsp:cNvSpPr/>
      </dsp:nvSpPr>
      <dsp:spPr>
        <a:xfrm>
          <a:off x="6108275" y="1653539"/>
          <a:ext cx="0" cy="906780"/>
        </a:xfrm>
        <a:prstGeom prst="line">
          <a:avLst/>
        </a:prstGeom>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336632"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Dec. 2021</a:t>
          </a:r>
        </a:p>
      </dsp:txBody>
      <dsp:txXfrm>
        <a:off x="6336632" y="1866899"/>
        <a:ext cx="1826857" cy="602742"/>
      </dsp:txXfrm>
    </dsp:sp>
    <dsp:sp modelId="{859FB001-2F3D-4441-B410-1C3913B2DCCC}">
      <dsp:nvSpPr>
        <dsp:cNvPr id="0" name=""/>
        <dsp:cNvSpPr/>
      </dsp:nvSpPr>
      <dsp:spPr>
        <a:xfrm>
          <a:off x="6245289" y="3680460"/>
          <a:ext cx="2009543" cy="744093"/>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4814116"/>
              <a:satOff val="-16309"/>
              <a:lumOff val="-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V.2 Suite of Tools</a:t>
          </a:r>
        </a:p>
      </dsp:txBody>
      <dsp:txXfrm>
        <a:off x="6245289" y="3680460"/>
        <a:ext cx="2009543" cy="744093"/>
      </dsp:txXfrm>
    </dsp:sp>
    <dsp:sp modelId="{4785F16F-20FA-4728-BC01-18FF0F6C501F}">
      <dsp:nvSpPr>
        <dsp:cNvPr id="0" name=""/>
        <dsp:cNvSpPr/>
      </dsp:nvSpPr>
      <dsp:spPr>
        <a:xfrm>
          <a:off x="7250061" y="2773679"/>
          <a:ext cx="0" cy="906780"/>
        </a:xfrm>
        <a:prstGeom prst="line">
          <a:avLst/>
        </a:prstGeom>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041600"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18338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478418"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Feb. 2022</a:t>
          </a:r>
        </a:p>
      </dsp:txBody>
      <dsp:txXfrm>
        <a:off x="7478418" y="2864357"/>
        <a:ext cx="1826857" cy="602742"/>
      </dsp:txXfrm>
    </dsp:sp>
    <dsp:sp modelId="{E665093C-8A50-427B-9609-83C792B7833C}">
      <dsp:nvSpPr>
        <dsp:cNvPr id="0" name=""/>
        <dsp:cNvSpPr/>
      </dsp:nvSpPr>
      <dsp:spPr>
        <a:xfrm>
          <a:off x="7387075" y="909446"/>
          <a:ext cx="2009543" cy="744093"/>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5776939"/>
              <a:satOff val="-19570"/>
              <a:lumOff val="-2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Lessons Learned Roundtable / Road map engagement session</a:t>
          </a:r>
        </a:p>
      </dsp:txBody>
      <dsp:txXfrm>
        <a:off x="7387075" y="909446"/>
        <a:ext cx="2009543" cy="744093"/>
      </dsp:txXfrm>
    </dsp:sp>
    <dsp:sp modelId="{A30598F8-48FF-468D-A570-D2C0D486F26A}">
      <dsp:nvSpPr>
        <dsp:cNvPr id="0" name=""/>
        <dsp:cNvSpPr/>
      </dsp:nvSpPr>
      <dsp:spPr>
        <a:xfrm>
          <a:off x="8391847" y="1653539"/>
          <a:ext cx="0" cy="906780"/>
        </a:xfrm>
        <a:prstGeom prst="line">
          <a:avLst/>
        </a:prstGeom>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8620204"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Mar. 2022</a:t>
          </a:r>
        </a:p>
      </dsp:txBody>
      <dsp:txXfrm>
        <a:off x="8620204" y="1866899"/>
        <a:ext cx="1826857" cy="602742"/>
      </dsp:txXfrm>
    </dsp:sp>
    <dsp:sp modelId="{07FCAE97-9AD2-4A02-870F-DF80A5689FA2}">
      <dsp:nvSpPr>
        <dsp:cNvPr id="0" name=""/>
        <dsp:cNvSpPr/>
      </dsp:nvSpPr>
      <dsp:spPr>
        <a:xfrm>
          <a:off x="8528861" y="3680460"/>
          <a:ext cx="2009543" cy="7440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Sharing project results and transition to post-project implementation</a:t>
          </a:r>
        </a:p>
      </dsp:txBody>
      <dsp:txXfrm>
        <a:off x="8528861" y="3680460"/>
        <a:ext cx="2009543" cy="744093"/>
      </dsp:txXfrm>
    </dsp:sp>
    <dsp:sp modelId="{E5B646F0-1A48-40AB-81FB-855E11F1E2E0}">
      <dsp:nvSpPr>
        <dsp:cNvPr id="0" name=""/>
        <dsp:cNvSpPr/>
      </dsp:nvSpPr>
      <dsp:spPr>
        <a:xfrm>
          <a:off x="9533633" y="2773679"/>
          <a:ext cx="0" cy="906780"/>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325172"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946695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B6291-C812-4EC4-A860-3646D042EF30}">
      <dsp:nvSpPr>
        <dsp:cNvPr id="0" name=""/>
        <dsp:cNvSpPr/>
      </dsp:nvSpPr>
      <dsp:spPr>
        <a:xfrm>
          <a:off x="230462"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 Mar. 2021</a:t>
          </a:r>
        </a:p>
      </dsp:txBody>
      <dsp:txXfrm>
        <a:off x="230462" y="2864357"/>
        <a:ext cx="1826857" cy="602742"/>
      </dsp:txXfrm>
    </dsp:sp>
    <dsp:sp modelId="{0A010415-DFBD-4F49-898E-257177C53798}">
      <dsp:nvSpPr>
        <dsp:cNvPr id="0" name=""/>
        <dsp:cNvSpPr/>
      </dsp:nvSpPr>
      <dsp:spPr>
        <a:xfrm>
          <a:off x="0" y="2560319"/>
          <a:ext cx="10677525" cy="213360"/>
        </a:xfrm>
        <a:prstGeom prst="rect">
          <a:avLst/>
        </a:prstGeom>
        <a:solidFill>
          <a:srgbClr val="365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15C5EAA-B438-4AB9-9199-31C5C4275838}">
      <dsp:nvSpPr>
        <dsp:cNvPr id="0" name=""/>
        <dsp:cNvSpPr/>
      </dsp:nvSpPr>
      <dsp:spPr>
        <a:xfrm>
          <a:off x="230553" y="918591"/>
          <a:ext cx="2009543" cy="7440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Insight Generation Workshop</a:t>
          </a:r>
        </a:p>
      </dsp:txBody>
      <dsp:txXfrm>
        <a:off x="230553" y="918591"/>
        <a:ext cx="2009543" cy="744093"/>
      </dsp:txXfrm>
    </dsp:sp>
    <dsp:sp modelId="{3978CA76-3E4E-419E-81EA-78D4B2B8E356}">
      <dsp:nvSpPr>
        <dsp:cNvPr id="0" name=""/>
        <dsp:cNvSpPr/>
      </dsp:nvSpPr>
      <dsp:spPr>
        <a:xfrm>
          <a:off x="1143891" y="1653539"/>
          <a:ext cx="0" cy="90678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493DDD3D-4B24-45A2-9097-64630CC52A0B}">
      <dsp:nvSpPr>
        <dsp:cNvPr id="0" name=""/>
        <dsp:cNvSpPr/>
      </dsp:nvSpPr>
      <dsp:spPr>
        <a:xfrm>
          <a:off x="1570868"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22 Apr. 2021</a:t>
          </a:r>
        </a:p>
      </dsp:txBody>
      <dsp:txXfrm>
        <a:off x="1570868" y="1866899"/>
        <a:ext cx="1826857" cy="602742"/>
      </dsp:txXfrm>
    </dsp:sp>
    <dsp:sp modelId="{18F7144A-6F4B-4B00-93ED-EF94B580767F}">
      <dsp:nvSpPr>
        <dsp:cNvPr id="0" name=""/>
        <dsp:cNvSpPr/>
      </dsp:nvSpPr>
      <dsp:spPr>
        <a:xfrm>
          <a:off x="1067589" y="3711066"/>
          <a:ext cx="2680811" cy="906863"/>
        </a:xfrm>
        <a:prstGeom prst="rect">
          <a:avLst/>
        </a:prstGeom>
        <a:solidFill>
          <a:schemeClr val="accent5">
            <a:tint val="40000"/>
            <a:alpha val="90000"/>
            <a:hueOff val="-962823"/>
            <a:satOff val="-3262"/>
            <a:lumOff val="-418"/>
            <a:alphaOff val="0"/>
          </a:schemeClr>
        </a:solidFill>
        <a:ln w="12700" cap="flat" cmpd="sng" algn="ctr">
          <a:solidFill>
            <a:schemeClr val="accent5">
              <a:tint val="40000"/>
              <a:alpha val="90000"/>
              <a:hueOff val="-962823"/>
              <a:satOff val="-3262"/>
              <a:lumOff val="-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0" kern="1200" dirty="0">
              <a:latin typeface="Avenir Next LT Pro Light" panose="020B0304020202020204" pitchFamily="34" charset="0"/>
            </a:rPr>
            <a:t>National level ideation session followed by micro-labs engagement of local stakeholders ideation sessions</a:t>
          </a:r>
        </a:p>
      </dsp:txBody>
      <dsp:txXfrm>
        <a:off x="1067589" y="3711066"/>
        <a:ext cx="2680811" cy="906863"/>
      </dsp:txXfrm>
    </dsp:sp>
    <dsp:sp modelId="{24CD313B-7760-42B5-A5CB-4BA4B9AB5D6D}">
      <dsp:nvSpPr>
        <dsp:cNvPr id="0" name=""/>
        <dsp:cNvSpPr/>
      </dsp:nvSpPr>
      <dsp:spPr>
        <a:xfrm flipH="1">
          <a:off x="2232662" y="2800579"/>
          <a:ext cx="45720" cy="895327"/>
        </a:xfrm>
        <a:prstGeom prst="line">
          <a:avLst/>
        </a:prstGeom>
        <a:solidFill>
          <a:schemeClr val="accent5">
            <a:hueOff val="-965506"/>
            <a:satOff val="-2488"/>
            <a:lumOff val="-1681"/>
            <a:alphaOff val="0"/>
          </a:schemeClr>
        </a:solidFill>
        <a:ln w="6350" cap="flat" cmpd="sng" algn="ctr">
          <a:solidFill>
            <a:schemeClr val="accent5">
              <a:hueOff val="-965506"/>
              <a:satOff val="-2488"/>
              <a:lumOff val="-168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9D7B2309-9222-4649-97EA-218A4026EA67}">
      <dsp:nvSpPr>
        <dsp:cNvPr id="0" name=""/>
        <dsp:cNvSpPr/>
      </dsp:nvSpPr>
      <dsp:spPr>
        <a:xfrm>
          <a:off x="107721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BC10D3-F176-4EBD-B7A5-44F9E1787A75}">
      <dsp:nvSpPr>
        <dsp:cNvPr id="0" name=""/>
        <dsp:cNvSpPr/>
      </dsp:nvSpPr>
      <dsp:spPr>
        <a:xfrm>
          <a:off x="220376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2ADE82C-CFE6-4D65-9B95-DF7E4590B222}">
      <dsp:nvSpPr>
        <dsp:cNvPr id="0" name=""/>
        <dsp:cNvSpPr/>
      </dsp:nvSpPr>
      <dsp:spPr>
        <a:xfrm>
          <a:off x="2911274"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15 June 2021</a:t>
          </a:r>
        </a:p>
      </dsp:txBody>
      <dsp:txXfrm>
        <a:off x="2911274" y="2864357"/>
        <a:ext cx="1826857" cy="602742"/>
      </dsp:txXfrm>
    </dsp:sp>
    <dsp:sp modelId="{310F3391-0F59-46CC-AA78-830E45980EAF}">
      <dsp:nvSpPr>
        <dsp:cNvPr id="0" name=""/>
        <dsp:cNvSpPr/>
      </dsp:nvSpPr>
      <dsp:spPr>
        <a:xfrm>
          <a:off x="2712782" y="746676"/>
          <a:ext cx="2223841" cy="906863"/>
        </a:xfrm>
        <a:prstGeom prst="rect">
          <a:avLst/>
        </a:prstGeom>
        <a:solidFill>
          <a:schemeClr val="accent5">
            <a:tint val="40000"/>
            <a:alpha val="90000"/>
            <a:hueOff val="-1925647"/>
            <a:satOff val="-6523"/>
            <a:lumOff val="-837"/>
            <a:alphaOff val="0"/>
          </a:schemeClr>
        </a:solidFill>
        <a:ln w="12700" cap="flat" cmpd="sng" algn="ctr">
          <a:solidFill>
            <a:schemeClr val="accent5">
              <a:tint val="40000"/>
              <a:alpha val="90000"/>
              <a:hueOff val="-1925647"/>
              <a:satOff val="-6523"/>
              <a:lumOff val="-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National session to share ideas from local micro-labs &amp; confirm prototyping approach  </a:t>
          </a:r>
        </a:p>
      </dsp:txBody>
      <dsp:txXfrm>
        <a:off x="2712782" y="746676"/>
        <a:ext cx="2223841" cy="906863"/>
      </dsp:txXfrm>
    </dsp:sp>
    <dsp:sp modelId="{41F55590-97AD-41AC-96D7-8C8A9A8B0CC7}">
      <dsp:nvSpPr>
        <dsp:cNvPr id="0" name=""/>
        <dsp:cNvSpPr/>
      </dsp:nvSpPr>
      <dsp:spPr>
        <a:xfrm>
          <a:off x="3824702" y="1653539"/>
          <a:ext cx="0" cy="906780"/>
        </a:xfrm>
        <a:prstGeom prst="line">
          <a:avLst/>
        </a:prstGeom>
        <a:solidFill>
          <a:schemeClr val="accent5">
            <a:hueOff val="-1931012"/>
            <a:satOff val="-4977"/>
            <a:lumOff val="-3361"/>
            <a:alphaOff val="0"/>
          </a:schemeClr>
        </a:solidFill>
        <a:ln w="6350" cap="flat" cmpd="sng" algn="ctr">
          <a:solidFill>
            <a:schemeClr val="accent5">
              <a:hueOff val="-1931012"/>
              <a:satOff val="-4977"/>
              <a:lumOff val="-336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36910D2D-0CAA-46AD-BCDA-B6B6D4F3E23B}">
      <dsp:nvSpPr>
        <dsp:cNvPr id="0" name=""/>
        <dsp:cNvSpPr/>
      </dsp:nvSpPr>
      <dsp:spPr>
        <a:xfrm>
          <a:off x="4053060"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Sep. 2021</a:t>
          </a:r>
        </a:p>
      </dsp:txBody>
      <dsp:txXfrm>
        <a:off x="4053060" y="1866899"/>
        <a:ext cx="1826857" cy="602742"/>
      </dsp:txXfrm>
    </dsp:sp>
    <dsp:sp modelId="{AA9BD3EA-599A-4AE0-9F93-1D98C0A69942}">
      <dsp:nvSpPr>
        <dsp:cNvPr id="0" name=""/>
        <dsp:cNvSpPr/>
      </dsp:nvSpPr>
      <dsp:spPr>
        <a:xfrm>
          <a:off x="3961717" y="3680460"/>
          <a:ext cx="2009543" cy="744093"/>
        </a:xfrm>
        <a:prstGeom prst="rect">
          <a:avLst/>
        </a:prstGeom>
        <a:solidFill>
          <a:schemeClr val="accent5">
            <a:tint val="40000"/>
            <a:alpha val="90000"/>
            <a:hueOff val="-2888470"/>
            <a:satOff val="-9785"/>
            <a:lumOff val="-1255"/>
            <a:alphaOff val="0"/>
          </a:schemeClr>
        </a:solidFill>
        <a:ln w="12700" cap="flat" cmpd="sng" algn="ctr">
          <a:solidFill>
            <a:schemeClr val="accent5">
              <a:tint val="40000"/>
              <a:alpha val="90000"/>
              <a:hueOff val="-2888470"/>
              <a:satOff val="-9785"/>
              <a:lumOff val="-1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Prototyping activities workshop</a:t>
          </a:r>
        </a:p>
      </dsp:txBody>
      <dsp:txXfrm>
        <a:off x="3961717" y="3680460"/>
        <a:ext cx="2009543" cy="744093"/>
      </dsp:txXfrm>
    </dsp:sp>
    <dsp:sp modelId="{085FF022-FC2D-448D-B9E5-851B1E458B5C}">
      <dsp:nvSpPr>
        <dsp:cNvPr id="0" name=""/>
        <dsp:cNvSpPr/>
      </dsp:nvSpPr>
      <dsp:spPr>
        <a:xfrm>
          <a:off x="4966489" y="2773679"/>
          <a:ext cx="0" cy="906780"/>
        </a:xfrm>
        <a:prstGeom prst="line">
          <a:avLst/>
        </a:prstGeom>
        <a:solidFill>
          <a:schemeClr val="accent5">
            <a:hueOff val="-2896518"/>
            <a:satOff val="-7465"/>
            <a:lumOff val="-5042"/>
            <a:alphaOff val="0"/>
          </a:schemeClr>
        </a:solidFill>
        <a:ln w="6350" cap="flat" cmpd="sng" algn="ctr">
          <a:solidFill>
            <a:schemeClr val="accent5">
              <a:hueOff val="-2896518"/>
              <a:satOff val="-7465"/>
              <a:lumOff val="-504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624AFBA9-C822-41FA-AC38-0E42AAD4DC03}">
      <dsp:nvSpPr>
        <dsp:cNvPr id="0" name=""/>
        <dsp:cNvSpPr/>
      </dsp:nvSpPr>
      <dsp:spPr>
        <a:xfrm>
          <a:off x="3758027"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A03AA66-452C-4AEB-953A-80D68FA28048}">
      <dsp:nvSpPr>
        <dsp:cNvPr id="0" name=""/>
        <dsp:cNvSpPr/>
      </dsp:nvSpPr>
      <dsp:spPr>
        <a:xfrm>
          <a:off x="4899814"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89DD40B-CB22-48DA-87AA-771F4A7C3411}">
      <dsp:nvSpPr>
        <dsp:cNvPr id="0" name=""/>
        <dsp:cNvSpPr/>
      </dsp:nvSpPr>
      <dsp:spPr>
        <a:xfrm>
          <a:off x="5194846"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16 Nov. 2021</a:t>
          </a:r>
        </a:p>
      </dsp:txBody>
      <dsp:txXfrm>
        <a:off x="5194846" y="2864357"/>
        <a:ext cx="1826857" cy="602742"/>
      </dsp:txXfrm>
    </dsp:sp>
    <dsp:sp modelId="{25676E1E-887C-4650-BC3A-4CB35502BAED}">
      <dsp:nvSpPr>
        <dsp:cNvPr id="0" name=""/>
        <dsp:cNvSpPr/>
      </dsp:nvSpPr>
      <dsp:spPr>
        <a:xfrm>
          <a:off x="5103503" y="909446"/>
          <a:ext cx="2009543" cy="744093"/>
        </a:xfrm>
        <a:prstGeom prst="rect">
          <a:avLst/>
        </a:prstGeom>
        <a:solidFill>
          <a:schemeClr val="accent5">
            <a:tint val="40000"/>
            <a:alpha val="90000"/>
            <a:hueOff val="-3851293"/>
            <a:satOff val="-13047"/>
            <a:lumOff val="-1673"/>
            <a:alphaOff val="0"/>
          </a:schemeClr>
        </a:solidFill>
        <a:ln w="12700" cap="flat" cmpd="sng" algn="ctr">
          <a:solidFill>
            <a:schemeClr val="accent5">
              <a:tint val="40000"/>
              <a:alpha val="90000"/>
              <a:hueOff val="-3851293"/>
              <a:satOff val="-13047"/>
              <a:lumOff val="-16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V.1 Suite of Tools</a:t>
          </a:r>
        </a:p>
      </dsp:txBody>
      <dsp:txXfrm>
        <a:off x="5103503" y="909446"/>
        <a:ext cx="2009543" cy="744093"/>
      </dsp:txXfrm>
    </dsp:sp>
    <dsp:sp modelId="{ED67A19F-3CF6-4BF5-AA20-923BBA239AE8}">
      <dsp:nvSpPr>
        <dsp:cNvPr id="0" name=""/>
        <dsp:cNvSpPr/>
      </dsp:nvSpPr>
      <dsp:spPr>
        <a:xfrm>
          <a:off x="6108275" y="1653539"/>
          <a:ext cx="0" cy="906780"/>
        </a:xfrm>
        <a:prstGeom prst="line">
          <a:avLst/>
        </a:prstGeom>
        <a:solidFill>
          <a:schemeClr val="accent5">
            <a:hueOff val="-3862025"/>
            <a:satOff val="-9954"/>
            <a:lumOff val="-6723"/>
            <a:alphaOff val="0"/>
          </a:schemeClr>
        </a:solidFill>
        <a:ln w="6350" cap="flat" cmpd="sng" algn="ctr">
          <a:solidFill>
            <a:schemeClr val="accent5">
              <a:hueOff val="-3862025"/>
              <a:satOff val="-9954"/>
              <a:lumOff val="-672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CD0D751-FD97-46C9-AF2D-10B4E7014928}">
      <dsp:nvSpPr>
        <dsp:cNvPr id="0" name=""/>
        <dsp:cNvSpPr/>
      </dsp:nvSpPr>
      <dsp:spPr>
        <a:xfrm>
          <a:off x="6336632"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Dec. 2021</a:t>
          </a:r>
        </a:p>
      </dsp:txBody>
      <dsp:txXfrm>
        <a:off x="6336632" y="1866899"/>
        <a:ext cx="1826857" cy="602742"/>
      </dsp:txXfrm>
    </dsp:sp>
    <dsp:sp modelId="{859FB001-2F3D-4441-B410-1C3913B2DCCC}">
      <dsp:nvSpPr>
        <dsp:cNvPr id="0" name=""/>
        <dsp:cNvSpPr/>
      </dsp:nvSpPr>
      <dsp:spPr>
        <a:xfrm>
          <a:off x="6245289" y="3680460"/>
          <a:ext cx="2009543" cy="744093"/>
        </a:xfrm>
        <a:prstGeom prst="rect">
          <a:avLst/>
        </a:prstGeom>
        <a:solidFill>
          <a:schemeClr val="accent5">
            <a:tint val="40000"/>
            <a:alpha val="90000"/>
            <a:hueOff val="-4814116"/>
            <a:satOff val="-16309"/>
            <a:lumOff val="-2091"/>
            <a:alphaOff val="0"/>
          </a:schemeClr>
        </a:solidFill>
        <a:ln w="12700" cap="flat" cmpd="sng" algn="ctr">
          <a:solidFill>
            <a:schemeClr val="accent5">
              <a:tint val="40000"/>
              <a:alpha val="90000"/>
              <a:hueOff val="-4814116"/>
              <a:satOff val="-16309"/>
              <a:lumOff val="-20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Developmental Prototype: V.2 Suite of Tools</a:t>
          </a:r>
        </a:p>
      </dsp:txBody>
      <dsp:txXfrm>
        <a:off x="6245289" y="3680460"/>
        <a:ext cx="2009543" cy="744093"/>
      </dsp:txXfrm>
    </dsp:sp>
    <dsp:sp modelId="{4785F16F-20FA-4728-BC01-18FF0F6C501F}">
      <dsp:nvSpPr>
        <dsp:cNvPr id="0" name=""/>
        <dsp:cNvSpPr/>
      </dsp:nvSpPr>
      <dsp:spPr>
        <a:xfrm>
          <a:off x="7250061" y="2773679"/>
          <a:ext cx="0" cy="906780"/>
        </a:xfrm>
        <a:prstGeom prst="line">
          <a:avLst/>
        </a:prstGeom>
        <a:solidFill>
          <a:schemeClr val="accent5">
            <a:hueOff val="-4827531"/>
            <a:satOff val="-12442"/>
            <a:lumOff val="-8404"/>
            <a:alphaOff val="0"/>
          </a:schemeClr>
        </a:solidFill>
        <a:ln w="6350" cap="flat" cmpd="sng" algn="ctr">
          <a:solidFill>
            <a:schemeClr val="accent5">
              <a:hueOff val="-4827531"/>
              <a:satOff val="-12442"/>
              <a:lumOff val="-840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5351E2F-7DA5-47EE-A869-329E3C5FD2D1}">
      <dsp:nvSpPr>
        <dsp:cNvPr id="0" name=""/>
        <dsp:cNvSpPr/>
      </dsp:nvSpPr>
      <dsp:spPr>
        <a:xfrm>
          <a:off x="6041600"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DF5D5A1-A519-43BC-A60B-A58AAB9650E5}">
      <dsp:nvSpPr>
        <dsp:cNvPr id="0" name=""/>
        <dsp:cNvSpPr/>
      </dsp:nvSpPr>
      <dsp:spPr>
        <a:xfrm>
          <a:off x="718338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74235F-B27D-4FDB-B709-66ADA2CDB0A5}">
      <dsp:nvSpPr>
        <dsp:cNvPr id="0" name=""/>
        <dsp:cNvSpPr/>
      </dsp:nvSpPr>
      <dsp:spPr>
        <a:xfrm>
          <a:off x="7478418" y="2864357"/>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Feb. 2022</a:t>
          </a:r>
        </a:p>
      </dsp:txBody>
      <dsp:txXfrm>
        <a:off x="7478418" y="2864357"/>
        <a:ext cx="1826857" cy="602742"/>
      </dsp:txXfrm>
    </dsp:sp>
    <dsp:sp modelId="{E665093C-8A50-427B-9609-83C792B7833C}">
      <dsp:nvSpPr>
        <dsp:cNvPr id="0" name=""/>
        <dsp:cNvSpPr/>
      </dsp:nvSpPr>
      <dsp:spPr>
        <a:xfrm>
          <a:off x="7387075" y="909446"/>
          <a:ext cx="2009543" cy="744093"/>
        </a:xfrm>
        <a:prstGeom prst="rect">
          <a:avLst/>
        </a:prstGeom>
        <a:solidFill>
          <a:schemeClr val="accent5">
            <a:tint val="40000"/>
            <a:alpha val="90000"/>
            <a:hueOff val="-5776939"/>
            <a:satOff val="-19570"/>
            <a:lumOff val="-2510"/>
            <a:alphaOff val="0"/>
          </a:schemeClr>
        </a:solidFill>
        <a:ln w="12700" cap="flat" cmpd="sng" algn="ctr">
          <a:solidFill>
            <a:schemeClr val="accent5">
              <a:tint val="40000"/>
              <a:alpha val="90000"/>
              <a:hueOff val="-5776939"/>
              <a:satOff val="-19570"/>
              <a:lumOff val="-2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dirty="0">
              <a:latin typeface="Avenir Next LT Pro Light" panose="020B0304020202020204" pitchFamily="34" charset="0"/>
            </a:rPr>
            <a:t>Lessons Learned Roundtable / Road map engagement session</a:t>
          </a:r>
        </a:p>
      </dsp:txBody>
      <dsp:txXfrm>
        <a:off x="7387075" y="909446"/>
        <a:ext cx="2009543" cy="744093"/>
      </dsp:txXfrm>
    </dsp:sp>
    <dsp:sp modelId="{A30598F8-48FF-468D-A570-D2C0D486F26A}">
      <dsp:nvSpPr>
        <dsp:cNvPr id="0" name=""/>
        <dsp:cNvSpPr/>
      </dsp:nvSpPr>
      <dsp:spPr>
        <a:xfrm>
          <a:off x="8391847" y="1653539"/>
          <a:ext cx="0" cy="906780"/>
        </a:xfrm>
        <a:prstGeom prst="line">
          <a:avLst/>
        </a:prstGeom>
        <a:solidFill>
          <a:schemeClr val="accent5">
            <a:hueOff val="-5793037"/>
            <a:satOff val="-14931"/>
            <a:lumOff val="-10084"/>
            <a:alphaOff val="0"/>
          </a:schemeClr>
        </a:solidFill>
        <a:ln w="6350" cap="flat" cmpd="sng" algn="ctr">
          <a:solidFill>
            <a:schemeClr val="accent5">
              <a:hueOff val="-5793037"/>
              <a:satOff val="-14931"/>
              <a:lumOff val="-1008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8D21589F-D20E-451A-B721-7BFB150ED986}">
      <dsp:nvSpPr>
        <dsp:cNvPr id="0" name=""/>
        <dsp:cNvSpPr/>
      </dsp:nvSpPr>
      <dsp:spPr>
        <a:xfrm>
          <a:off x="8620204" y="1866899"/>
          <a:ext cx="1826857"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8 Mar. 2022</a:t>
          </a:r>
        </a:p>
      </dsp:txBody>
      <dsp:txXfrm>
        <a:off x="8620204" y="1866899"/>
        <a:ext cx="1826857" cy="602742"/>
      </dsp:txXfrm>
    </dsp:sp>
    <dsp:sp modelId="{07FCAE97-9AD2-4A02-870F-DF80A5689FA2}">
      <dsp:nvSpPr>
        <dsp:cNvPr id="0" name=""/>
        <dsp:cNvSpPr/>
      </dsp:nvSpPr>
      <dsp:spPr>
        <a:xfrm>
          <a:off x="8528861" y="3680460"/>
          <a:ext cx="2009543" cy="7440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kern="1200">
              <a:latin typeface="Avenir Next LT Pro Light" panose="020B0304020202020204" pitchFamily="34" charset="0"/>
            </a:rPr>
            <a:t>Sharing project results and transition to post-project implementation</a:t>
          </a:r>
        </a:p>
      </dsp:txBody>
      <dsp:txXfrm>
        <a:off x="8528861" y="3680460"/>
        <a:ext cx="2009543" cy="744093"/>
      </dsp:txXfrm>
    </dsp:sp>
    <dsp:sp modelId="{E5B646F0-1A48-40AB-81FB-855E11F1E2E0}">
      <dsp:nvSpPr>
        <dsp:cNvPr id="0" name=""/>
        <dsp:cNvSpPr/>
      </dsp:nvSpPr>
      <dsp:spPr>
        <a:xfrm>
          <a:off x="9533633" y="2773679"/>
          <a:ext cx="0" cy="906780"/>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18E8571F-74A8-4454-9945-F19EE723D5ED}">
      <dsp:nvSpPr>
        <dsp:cNvPr id="0" name=""/>
        <dsp:cNvSpPr/>
      </dsp:nvSpPr>
      <dsp:spPr>
        <a:xfrm>
          <a:off x="8325172"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E8CC26E-51AD-457D-909E-5AF6F6EC8A12}">
      <dsp:nvSpPr>
        <dsp:cNvPr id="0" name=""/>
        <dsp:cNvSpPr/>
      </dsp:nvSpPr>
      <dsp:spPr>
        <a:xfrm>
          <a:off x="946695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835D8-AE88-46DC-AF5E-B4983B82E95E}" type="datetimeFigureOut">
              <a:rPr lang="en-CA" smtClean="0"/>
              <a:t>2021-11-15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32C92-FA11-48F1-85A3-BAD9A1D7A916}" type="slidenum">
              <a:rPr lang="en-CA" smtClean="0"/>
              <a:t>‹#›</a:t>
            </a:fld>
            <a:endParaRPr lang="en-CA"/>
          </a:p>
        </p:txBody>
      </p:sp>
    </p:spTree>
    <p:extLst>
      <p:ext uri="{BB962C8B-B14F-4D97-AF65-F5344CB8AC3E}">
        <p14:creationId xmlns:p14="http://schemas.microsoft.com/office/powerpoint/2010/main" val="202712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latin typeface="Avenir Next LT Pro Light" panose="020B0304020202020204" pitchFamily="34" charset="0"/>
              </a:rPr>
              <a:t>Workshop Goal: To showcase the four prototypes and clarify role of micro-labs in prototype development. </a:t>
            </a:r>
            <a:br>
              <a:rPr lang="en-CA" dirty="0">
                <a:latin typeface="Avenir Next LT Pro Light" panose="020B0304020202020204" pitchFamily="34" charset="0"/>
              </a:rPr>
            </a:br>
            <a:endParaRPr lang="en-CA" dirty="0">
              <a:latin typeface="Avenir Next LT Pro Light" panose="020B0304020202020204" pitchFamily="34" charset="0"/>
            </a:endParaRPr>
          </a:p>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2</a:t>
            </a:fld>
            <a:endParaRPr lang="en-CA"/>
          </a:p>
        </p:txBody>
      </p:sp>
    </p:spTree>
    <p:extLst>
      <p:ext uri="{BB962C8B-B14F-4D97-AF65-F5344CB8AC3E}">
        <p14:creationId xmlns:p14="http://schemas.microsoft.com/office/powerpoint/2010/main" val="414805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5</a:t>
            </a:fld>
            <a:endParaRPr lang="en-CA"/>
          </a:p>
        </p:txBody>
      </p:sp>
    </p:spTree>
    <p:extLst>
      <p:ext uri="{BB962C8B-B14F-4D97-AF65-F5344CB8AC3E}">
        <p14:creationId xmlns:p14="http://schemas.microsoft.com/office/powerpoint/2010/main" val="369152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John to add more context</a:t>
            </a:r>
          </a:p>
        </p:txBody>
      </p:sp>
      <p:sp>
        <p:nvSpPr>
          <p:cNvPr id="4" name="Slide Number Placeholder 3"/>
          <p:cNvSpPr>
            <a:spLocks noGrp="1"/>
          </p:cNvSpPr>
          <p:nvPr>
            <p:ph type="sldNum" sz="quarter" idx="5"/>
          </p:nvPr>
        </p:nvSpPr>
        <p:spPr/>
        <p:txBody>
          <a:bodyPr/>
          <a:lstStyle/>
          <a:p>
            <a:fld id="{018721F2-5170-47E3-951C-5B1186FF750C}" type="slidenum">
              <a:rPr lang="en-CA" smtClean="0"/>
              <a:t>7</a:t>
            </a:fld>
            <a:endParaRPr lang="en-CA"/>
          </a:p>
        </p:txBody>
      </p:sp>
    </p:spTree>
    <p:extLst>
      <p:ext uri="{BB962C8B-B14F-4D97-AF65-F5344CB8AC3E}">
        <p14:creationId xmlns:p14="http://schemas.microsoft.com/office/powerpoint/2010/main" val="19644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C8F1-0E99-473F-B83C-BEE08AF9C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AFBD697-033B-43DA-BEEA-45E0F6213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4B7009C-FEAD-4D98-AF45-CA48B94823A9}"/>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1F43649B-C875-4CE6-936C-2C711939AA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847D957-E0B8-4273-8F4D-43959E316D09}"/>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428810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6E4B-0EBF-4803-9FCA-56794F1C44D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3C55B56-D06B-4035-83C7-EAE22C0018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B9DD39-6988-4BBD-ABFF-D8290BC4E2FD}"/>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73CEA536-925F-47EA-85A5-D641D332979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6EF973-9116-4D97-8476-F44BE47A1F2F}"/>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2307493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BF1A73-4D03-42C4-A202-CB86C2643E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E67A764-238D-421D-8FDF-783C4125F5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96FC0E-1467-41D8-8FF8-7E0C6E9C59CA}"/>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10775EE9-65E2-4853-9F83-FAED4B2C62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58EF96-AF28-47F3-B853-1062EF0932D7}"/>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114889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9A7C-FCAE-4CF3-ADB4-CBBD48B27D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3E7DC5B-1861-46AB-B54F-ACFB1DDD9B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942907-3532-4F46-9A80-6EDA42428A9B}"/>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2E7CFBAE-2019-4F6F-99BF-58BC073E99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F0FD441-DB8E-4B64-94F6-B570480224C4}"/>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279697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075F-82D6-4945-9A3F-AD7CD53BDA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9057292-DF39-428F-9AE7-AA57BA3C65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B20983-6D47-40F8-B543-1E2636C29455}"/>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164FA941-BF8D-4CBE-A785-BFABB9B5352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32A8F29-F63F-4012-9A76-07525FF1125A}"/>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95354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02D3-18A0-469F-B3F8-38E79E52B81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6E8381-B646-4FD7-9DBB-B8AE4658C4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F81698C-9974-4DDA-A6BF-C29767247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14D9357-6459-4926-A041-1100F2CDEF17}"/>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6" name="Footer Placeholder 5">
            <a:extLst>
              <a:ext uri="{FF2B5EF4-FFF2-40B4-BE49-F238E27FC236}">
                <a16:creationId xmlns:a16="http://schemas.microsoft.com/office/drawing/2014/main" id="{5EE92BD6-9D0C-4F56-920F-4022C7A28D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3A5776F-A8F7-4089-AD31-FDA868CF5C52}"/>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37775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B8217-A5AD-4378-A0E4-89F7F9A3F18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904022E-4E53-4674-BE2D-73150021C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8EE386-F29F-4C69-BBC6-5D799F31B5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4B9EE37-A20D-490B-B979-D04D604203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517ACA-46AE-48A6-9BF9-886C136492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CDF2E2B-28AD-43D6-8C70-A56564D7D421}"/>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8" name="Footer Placeholder 7">
            <a:extLst>
              <a:ext uri="{FF2B5EF4-FFF2-40B4-BE49-F238E27FC236}">
                <a16:creationId xmlns:a16="http://schemas.microsoft.com/office/drawing/2014/main" id="{140B0935-9B95-495D-ADC5-565DF7F66B7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3F20BE4-2EC7-480B-B29D-BE937F6F4508}"/>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150262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F152-9BF9-4EE4-9A0A-411431FD19A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A5EDAA3-AF5C-480A-828D-352FBB86D6C4}"/>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4" name="Footer Placeholder 3">
            <a:extLst>
              <a:ext uri="{FF2B5EF4-FFF2-40B4-BE49-F238E27FC236}">
                <a16:creationId xmlns:a16="http://schemas.microsoft.com/office/drawing/2014/main" id="{B2E4579E-24C1-4BAA-8122-D1B207C687B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E966445-E0D4-408C-A981-B99311ADDEF3}"/>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29276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FA91B-2A0B-4706-9378-49EA179265AB}"/>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3" name="Footer Placeholder 2">
            <a:extLst>
              <a:ext uri="{FF2B5EF4-FFF2-40B4-BE49-F238E27FC236}">
                <a16:creationId xmlns:a16="http://schemas.microsoft.com/office/drawing/2014/main" id="{521DB2DF-1FCF-45DC-A24F-7295736017E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92EE494-32CD-4B08-96BB-5871318F53DA}"/>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109636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26BCC-033E-490C-AD15-BFBB16534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F007FB-C4F3-4B00-907F-0EE8ACD1F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CF33EE3-4917-4364-957F-7E7AE8375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D6EF89-58E0-4BBF-A505-533C85C0E407}"/>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6" name="Footer Placeholder 5">
            <a:extLst>
              <a:ext uri="{FF2B5EF4-FFF2-40B4-BE49-F238E27FC236}">
                <a16:creationId xmlns:a16="http://schemas.microsoft.com/office/drawing/2014/main" id="{510BFDDD-9D4E-4C5C-8461-69003198F4F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0911E8-A70E-4E81-B362-02617C5492AA}"/>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40559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BD69-76CE-4E99-8180-28AAE64E0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131BF24-89F5-4F87-AF7A-46E594CA16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83CFFB2-0185-454A-8960-4C05FF1E0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DA4EA-247D-4091-8C96-14517D58DD5D}"/>
              </a:ext>
            </a:extLst>
          </p:cNvPr>
          <p:cNvSpPr>
            <a:spLocks noGrp="1"/>
          </p:cNvSpPr>
          <p:nvPr>
            <p:ph type="dt" sz="half" idx="10"/>
          </p:nvPr>
        </p:nvSpPr>
        <p:spPr/>
        <p:txBody>
          <a:bodyPr/>
          <a:lstStyle/>
          <a:p>
            <a:fld id="{277CBE5C-1CAF-4F81-BB5E-8F47594DBF5F}" type="datetimeFigureOut">
              <a:rPr lang="en-CA" smtClean="0"/>
              <a:t>2021-11-15</a:t>
            </a:fld>
            <a:endParaRPr lang="en-CA"/>
          </a:p>
        </p:txBody>
      </p:sp>
      <p:sp>
        <p:nvSpPr>
          <p:cNvPr id="6" name="Footer Placeholder 5">
            <a:extLst>
              <a:ext uri="{FF2B5EF4-FFF2-40B4-BE49-F238E27FC236}">
                <a16:creationId xmlns:a16="http://schemas.microsoft.com/office/drawing/2014/main" id="{CEEB9D71-5700-4695-AEFE-10B21828EFB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A4E0C52-6A55-46B9-9EC1-35AC27D3A1F0}"/>
              </a:ext>
            </a:extLst>
          </p:cNvPr>
          <p:cNvSpPr>
            <a:spLocks noGrp="1"/>
          </p:cNvSpPr>
          <p:nvPr>
            <p:ph type="sldNum" sz="quarter" idx="12"/>
          </p:nvPr>
        </p:nvSpPr>
        <p:spPr/>
        <p:txBody>
          <a:bodyPr/>
          <a:lstStyle/>
          <a:p>
            <a:fld id="{778EC34C-E976-449C-BAFF-DB032A23D2BD}" type="slidenum">
              <a:rPr lang="en-CA" smtClean="0"/>
              <a:t>‹#›</a:t>
            </a:fld>
            <a:endParaRPr lang="en-CA"/>
          </a:p>
        </p:txBody>
      </p:sp>
    </p:spTree>
    <p:extLst>
      <p:ext uri="{BB962C8B-B14F-4D97-AF65-F5344CB8AC3E}">
        <p14:creationId xmlns:p14="http://schemas.microsoft.com/office/powerpoint/2010/main" val="165677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1790B9-61F6-488A-90AC-449E4E492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744CB3D-9747-4445-89DE-C6FCBF25B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75BF4C0-6B31-4B71-BBEF-9A75AC774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CBE5C-1CAF-4F81-BB5E-8F47594DBF5F}" type="datetimeFigureOut">
              <a:rPr lang="en-CA" smtClean="0"/>
              <a:t>2021-11-15</a:t>
            </a:fld>
            <a:endParaRPr lang="en-CA"/>
          </a:p>
        </p:txBody>
      </p:sp>
      <p:sp>
        <p:nvSpPr>
          <p:cNvPr id="5" name="Footer Placeholder 4">
            <a:extLst>
              <a:ext uri="{FF2B5EF4-FFF2-40B4-BE49-F238E27FC236}">
                <a16:creationId xmlns:a16="http://schemas.microsoft.com/office/drawing/2014/main" id="{C8A8DAEC-5237-4D5A-8B7C-4C94454C1B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1A84E2A-7530-4220-9C01-A151F95A0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EC34C-E976-449C-BAFF-DB032A23D2BD}" type="slidenum">
              <a:rPr lang="en-CA" smtClean="0"/>
              <a:t>‹#›</a:t>
            </a:fld>
            <a:endParaRPr lang="en-CA"/>
          </a:p>
        </p:txBody>
      </p:sp>
    </p:spTree>
    <p:extLst>
      <p:ext uri="{BB962C8B-B14F-4D97-AF65-F5344CB8AC3E}">
        <p14:creationId xmlns:p14="http://schemas.microsoft.com/office/powerpoint/2010/main" val="2860795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pp.mural.co/t/datahousinglabwinnipeginsigh3524/m/datahousinglabwinnipeginsigh3524/1636735514038/fd7a536a9dc9839e2c99aa3f5afc2d5d5cb658ef?sender=3e25b3bb-3a2d-4c7b-a1c7-9da0566227f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me | Community Data Program">
            <a:extLst>
              <a:ext uri="{FF2B5EF4-FFF2-40B4-BE49-F238E27FC236}">
                <a16:creationId xmlns:a16="http://schemas.microsoft.com/office/drawing/2014/main" id="{B5408B1F-2A9A-4097-AC7D-8ED7CDE77B83}"/>
              </a:ext>
            </a:extLst>
          </p:cNvPr>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1681480" y="-331864"/>
            <a:ext cx="8829040" cy="6897370"/>
          </a:xfrm>
          <a:prstGeom prst="rect">
            <a:avLst/>
          </a:prstGeom>
          <a:noFill/>
        </p:spPr>
      </p:pic>
      <p:sp>
        <p:nvSpPr>
          <p:cNvPr id="2" name="Title 1">
            <a:extLst>
              <a:ext uri="{FF2B5EF4-FFF2-40B4-BE49-F238E27FC236}">
                <a16:creationId xmlns:a16="http://schemas.microsoft.com/office/drawing/2014/main" id="{CE4355C0-0A69-469E-A432-B095EA60CA0B}"/>
              </a:ext>
            </a:extLst>
          </p:cNvPr>
          <p:cNvSpPr>
            <a:spLocks noGrp="1"/>
          </p:cNvSpPr>
          <p:nvPr>
            <p:ph type="ctrTitle"/>
          </p:nvPr>
        </p:nvSpPr>
        <p:spPr>
          <a:xfrm>
            <a:off x="1523999" y="1122363"/>
            <a:ext cx="9670473" cy="2387600"/>
          </a:xfrm>
        </p:spPr>
        <p:txBody>
          <a:bodyPr>
            <a:normAutofit fontScale="90000"/>
          </a:bodyPr>
          <a:lstStyle/>
          <a:p>
            <a:pPr algn="ctr"/>
            <a:r>
              <a:rPr lang="en-CA" sz="6000" dirty="0">
                <a:solidFill>
                  <a:srgbClr val="002060"/>
                </a:solidFill>
                <a:latin typeface="Avenir Next LT Pro Demi" panose="020B0704020202020204" pitchFamily="34" charset="0"/>
              </a:rPr>
              <a:t>Community Decision Support Tool for Housing Issues </a:t>
            </a:r>
          </a:p>
        </p:txBody>
      </p:sp>
      <p:sp>
        <p:nvSpPr>
          <p:cNvPr id="3" name="Subtitle 2">
            <a:extLst>
              <a:ext uri="{FF2B5EF4-FFF2-40B4-BE49-F238E27FC236}">
                <a16:creationId xmlns:a16="http://schemas.microsoft.com/office/drawing/2014/main" id="{6DE8A0BF-3572-46EB-80FB-E30AC6568ED2}"/>
              </a:ext>
            </a:extLst>
          </p:cNvPr>
          <p:cNvSpPr>
            <a:spLocks noGrp="1"/>
          </p:cNvSpPr>
          <p:nvPr>
            <p:ph type="subTitle" idx="1"/>
          </p:nvPr>
        </p:nvSpPr>
        <p:spPr/>
        <p:txBody>
          <a:bodyPr/>
          <a:lstStyle/>
          <a:p>
            <a:r>
              <a:rPr lang="en-CA" dirty="0">
                <a:solidFill>
                  <a:srgbClr val="ED6850"/>
                </a:solidFill>
                <a:latin typeface="Avenir Next LT Pro Light" panose="020B0304020202020204" pitchFamily="34" charset="0"/>
              </a:rPr>
              <a:t>November 16</a:t>
            </a:r>
            <a:r>
              <a:rPr lang="en-CA" baseline="30000" dirty="0">
                <a:solidFill>
                  <a:srgbClr val="ED6850"/>
                </a:solidFill>
                <a:latin typeface="Avenir Next LT Pro Light" panose="020B0304020202020204" pitchFamily="34" charset="0"/>
              </a:rPr>
              <a:t>th</a:t>
            </a:r>
            <a:r>
              <a:rPr lang="en-CA" dirty="0">
                <a:solidFill>
                  <a:srgbClr val="ED6850"/>
                </a:solidFill>
                <a:latin typeface="Avenir Next LT Pro Light" panose="020B0304020202020204" pitchFamily="34" charset="0"/>
              </a:rPr>
              <a:t>, 2021</a:t>
            </a:r>
          </a:p>
        </p:txBody>
      </p:sp>
      <p:pic>
        <p:nvPicPr>
          <p:cNvPr id="6" name="Picture 2">
            <a:extLst>
              <a:ext uri="{FF2B5EF4-FFF2-40B4-BE49-F238E27FC236}">
                <a16:creationId xmlns:a16="http://schemas.microsoft.com/office/drawing/2014/main" id="{5AB67AFE-BC61-4870-A745-B1E1811907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8977" y="5159954"/>
            <a:ext cx="3361647" cy="115136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472C854-6773-43A4-92B3-2B68F7353E90}"/>
              </a:ext>
            </a:extLst>
          </p:cNvPr>
          <p:cNvSpPr/>
          <p:nvPr/>
        </p:nvSpPr>
        <p:spPr>
          <a:xfrm>
            <a:off x="0" y="0"/>
            <a:ext cx="12192000" cy="6858000"/>
          </a:xfrm>
          <a:prstGeom prst="rect">
            <a:avLst/>
          </a:prstGeom>
          <a:noFill/>
          <a:ln w="57150">
            <a:solidFill>
              <a:srgbClr val="D98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D98032"/>
              </a:solidFill>
            </a:endParaRPr>
          </a:p>
        </p:txBody>
      </p:sp>
      <p:pic>
        <p:nvPicPr>
          <p:cNvPr id="2050" name="Picture 2" descr="Home | Community Data Program">
            <a:extLst>
              <a:ext uri="{FF2B5EF4-FFF2-40B4-BE49-F238E27FC236}">
                <a16:creationId xmlns:a16="http://schemas.microsoft.com/office/drawing/2014/main" id="{FFFE4DD3-0C6A-4A46-9E7F-B73069AFA1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05" y="4905767"/>
            <a:ext cx="1548678" cy="165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670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01310-22D1-42A8-A2BD-5EFAF3CD432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13C4206A-BB4E-4377-AEAD-524FF0792FB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365673"/>
              </a:solidFill>
              <a:latin typeface="Avenir Next LT Pro Demi" panose="020B0704020202020204" pitchFamily="34" charset="0"/>
            </a:endParaRPr>
          </a:p>
        </p:txBody>
      </p:sp>
      <p:sp>
        <p:nvSpPr>
          <p:cNvPr id="6" name="Title 1">
            <a:extLst>
              <a:ext uri="{FF2B5EF4-FFF2-40B4-BE49-F238E27FC236}">
                <a16:creationId xmlns:a16="http://schemas.microsoft.com/office/drawing/2014/main" id="{64EA644A-BA4A-4DFB-9DDB-227977057C9D}"/>
              </a:ext>
            </a:extLst>
          </p:cNvPr>
          <p:cNvSpPr>
            <a:spLocks noGrp="1"/>
          </p:cNvSpPr>
          <p:nvPr>
            <p:ph type="title"/>
          </p:nvPr>
        </p:nvSpPr>
        <p:spPr>
          <a:xfrm>
            <a:off x="472440" y="310939"/>
            <a:ext cx="10515600" cy="1325563"/>
          </a:xfrm>
        </p:spPr>
        <p:txBody>
          <a:bodyPr/>
          <a:lstStyle/>
          <a:p>
            <a:r>
              <a:rPr lang="en-CA" dirty="0">
                <a:solidFill>
                  <a:srgbClr val="365673"/>
                </a:solidFill>
                <a:latin typeface="Avenir Next LT Pro Demi" panose="020B0704020202020204" pitchFamily="34" charset="0"/>
              </a:rPr>
              <a:t>Update from micro-labs</a:t>
            </a:r>
          </a:p>
        </p:txBody>
      </p:sp>
      <p:sp>
        <p:nvSpPr>
          <p:cNvPr id="7" name="TextBox 6">
            <a:extLst>
              <a:ext uri="{FF2B5EF4-FFF2-40B4-BE49-F238E27FC236}">
                <a16:creationId xmlns:a16="http://schemas.microsoft.com/office/drawing/2014/main" id="{F0ACFE3D-09D0-40B2-A4B2-F11B334DCAFC}"/>
              </a:ext>
            </a:extLst>
          </p:cNvPr>
          <p:cNvSpPr txBox="1"/>
          <p:nvPr/>
        </p:nvSpPr>
        <p:spPr>
          <a:xfrm>
            <a:off x="616374" y="1742424"/>
            <a:ext cx="9716346" cy="4031873"/>
          </a:xfrm>
          <a:prstGeom prst="rect">
            <a:avLst/>
          </a:prstGeom>
          <a:noFill/>
          <a:ln w="19050">
            <a:noFill/>
          </a:ln>
        </p:spPr>
        <p:txBody>
          <a:bodyPr wrap="square">
            <a:spAutoFit/>
          </a:bodyPr>
          <a:lstStyle/>
          <a:p>
            <a:r>
              <a:rPr lang="en-CA" sz="3200" dirty="0">
                <a:latin typeface="Avenir Next LT Pro Light" panose="020B0304020202020204" pitchFamily="34" charset="0"/>
              </a:rPr>
              <a:t>Please share a few points that can strengthen the prototype that were discussed during your micro-lab sessions.</a:t>
            </a:r>
          </a:p>
          <a:p>
            <a:endParaRPr lang="en-CA" sz="2400" dirty="0">
              <a:latin typeface="Avenir Next LT Pro Light" panose="020B0304020202020204" pitchFamily="34" charset="0"/>
            </a:endParaRPr>
          </a:p>
          <a:p>
            <a:endParaRPr lang="en-CA" sz="2800" dirty="0">
              <a:solidFill>
                <a:srgbClr val="D98032"/>
              </a:solidFill>
              <a:latin typeface="Avenir Next LT Pro Light" panose="020B0304020202020204" pitchFamily="34" charset="0"/>
            </a:endParaRPr>
          </a:p>
          <a:p>
            <a:r>
              <a:rPr lang="en-CA" sz="2800" dirty="0">
                <a:solidFill>
                  <a:srgbClr val="D98032"/>
                </a:solidFill>
                <a:latin typeface="Abadi" panose="020B0604020104020204" pitchFamily="34" charset="0"/>
              </a:rPr>
              <a:t>Micro-Labs </a:t>
            </a:r>
          </a:p>
          <a:p>
            <a:r>
              <a:rPr lang="en-CA" sz="2000" dirty="0">
                <a:latin typeface="Avenir Next LT Pro Light" panose="020B0304020202020204" pitchFamily="34" charset="0"/>
              </a:rPr>
              <a:t>Halton</a:t>
            </a:r>
          </a:p>
          <a:p>
            <a:r>
              <a:rPr lang="en-CA" sz="2000" dirty="0">
                <a:latin typeface="Avenir Next LT Pro Light" panose="020B0304020202020204" pitchFamily="34" charset="0"/>
              </a:rPr>
              <a:t>Winnipeg</a:t>
            </a:r>
          </a:p>
          <a:p>
            <a:r>
              <a:rPr lang="en-CA" sz="2000" dirty="0">
                <a:latin typeface="Avenir Next LT Pro Light" panose="020B0304020202020204" pitchFamily="34" charset="0"/>
              </a:rPr>
              <a:t>Toronto</a:t>
            </a:r>
          </a:p>
          <a:p>
            <a:r>
              <a:rPr lang="en-CA" sz="2000" dirty="0">
                <a:latin typeface="Avenir Next LT Pro Light" panose="020B0304020202020204" pitchFamily="34" charset="0"/>
              </a:rPr>
              <a:t>Quebec</a:t>
            </a:r>
            <a:endParaRPr lang="en-CA" sz="2000" dirty="0"/>
          </a:p>
        </p:txBody>
      </p:sp>
    </p:spTree>
    <p:extLst>
      <p:ext uri="{BB962C8B-B14F-4D97-AF65-F5344CB8AC3E}">
        <p14:creationId xmlns:p14="http://schemas.microsoft.com/office/powerpoint/2010/main" val="15810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01310-22D1-42A8-A2BD-5EFAF3CD432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13C4206A-BB4E-4377-AEAD-524FF0792FB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365673"/>
              </a:solidFill>
              <a:latin typeface="Avenir Next LT Pro Demi" panose="020B0704020202020204" pitchFamily="34" charset="0"/>
            </a:endParaRPr>
          </a:p>
        </p:txBody>
      </p:sp>
      <p:sp>
        <p:nvSpPr>
          <p:cNvPr id="6" name="Title 1">
            <a:extLst>
              <a:ext uri="{FF2B5EF4-FFF2-40B4-BE49-F238E27FC236}">
                <a16:creationId xmlns:a16="http://schemas.microsoft.com/office/drawing/2014/main" id="{64EA644A-BA4A-4DFB-9DDB-227977057C9D}"/>
              </a:ext>
            </a:extLst>
          </p:cNvPr>
          <p:cNvSpPr>
            <a:spLocks noGrp="1"/>
          </p:cNvSpPr>
          <p:nvPr>
            <p:ph type="title"/>
          </p:nvPr>
        </p:nvSpPr>
        <p:spPr>
          <a:xfrm>
            <a:off x="668866" y="2153285"/>
            <a:ext cx="10515600" cy="1325563"/>
          </a:xfrm>
        </p:spPr>
        <p:txBody>
          <a:bodyPr/>
          <a:lstStyle/>
          <a:p>
            <a:r>
              <a:rPr lang="en-CA" dirty="0">
                <a:solidFill>
                  <a:srgbClr val="365673"/>
                </a:solidFill>
                <a:latin typeface="Avenir Next LT Pro Demi" panose="020B0704020202020204" pitchFamily="34" charset="0"/>
              </a:rPr>
              <a:t>Breakout Groups</a:t>
            </a:r>
          </a:p>
        </p:txBody>
      </p:sp>
    </p:spTree>
    <p:extLst>
      <p:ext uri="{BB962C8B-B14F-4D97-AF65-F5344CB8AC3E}">
        <p14:creationId xmlns:p14="http://schemas.microsoft.com/office/powerpoint/2010/main" val="27187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F490-76AA-42B4-8E8E-ED87C050042E}"/>
              </a:ext>
            </a:extLst>
          </p:cNvPr>
          <p:cNvSpPr>
            <a:spLocks noGrp="1"/>
          </p:cNvSpPr>
          <p:nvPr>
            <p:ph type="title"/>
          </p:nvPr>
        </p:nvSpPr>
        <p:spPr>
          <a:xfrm>
            <a:off x="404707" y="258678"/>
            <a:ext cx="10515600" cy="1325563"/>
          </a:xfrm>
        </p:spPr>
        <p:txBody>
          <a:bodyPr/>
          <a:lstStyle/>
          <a:p>
            <a:r>
              <a:rPr lang="en-CA" dirty="0">
                <a:solidFill>
                  <a:srgbClr val="365673"/>
                </a:solidFill>
                <a:latin typeface="Avenir Next LT Pro Demi" panose="020B0704020202020204" pitchFamily="34" charset="0"/>
              </a:rPr>
              <a:t>Breakout Groups</a:t>
            </a:r>
            <a:endParaRPr lang="en-CA" dirty="0"/>
          </a:p>
        </p:txBody>
      </p:sp>
      <p:sp>
        <p:nvSpPr>
          <p:cNvPr id="4" name="Rectangle 3">
            <a:extLst>
              <a:ext uri="{FF2B5EF4-FFF2-40B4-BE49-F238E27FC236}">
                <a16:creationId xmlns:a16="http://schemas.microsoft.com/office/drawing/2014/main" id="{B2BFB403-85AB-43AF-AB74-745C26B0E2C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3603FA90-CD09-4191-9A55-B90FBC9B5891}"/>
              </a:ext>
            </a:extLst>
          </p:cNvPr>
          <p:cNvSpPr txBox="1"/>
          <p:nvPr/>
        </p:nvSpPr>
        <p:spPr>
          <a:xfrm>
            <a:off x="709507" y="1596890"/>
            <a:ext cx="9443720" cy="433965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rPr>
              <a:t>Group 1 – hosted by Mike </a:t>
            </a:r>
            <a:r>
              <a:rPr lang="en-US" sz="2800" dirty="0" err="1">
                <a:solidFill>
                  <a:srgbClr val="D98032"/>
                </a:solidFill>
                <a:latin typeface="Avenir Next LT Pro Demi" panose="020B0704020202020204" pitchFamily="34" charset="0"/>
              </a:rPr>
              <a:t>Ditor</a:t>
            </a:r>
            <a:r>
              <a:rPr lang="en-US" sz="2800" dirty="0">
                <a:solidFill>
                  <a:srgbClr val="D98032"/>
                </a:solidFill>
                <a:latin typeface="Avenir Next LT Pro Demi" panose="020B0704020202020204" pitchFamily="34" charset="0"/>
              </a:rPr>
              <a:t>:</a:t>
            </a:r>
          </a:p>
          <a:p>
            <a:pPr marL="342900" indent="-342900">
              <a:buFont typeface="Arial" panose="020B0604020202020204" pitchFamily="34" charset="0"/>
              <a:buChar char="•"/>
            </a:pPr>
            <a:r>
              <a:rPr lang="en-US" sz="2400" dirty="0">
                <a:solidFill>
                  <a:srgbClr val="000000"/>
                </a:solidFill>
                <a:latin typeface="Avenir Next LT Pro Light" panose="020B0304020202020204" pitchFamily="34" charset="0"/>
              </a:rPr>
              <a:t>Data Access &amp; Visualization</a:t>
            </a:r>
          </a:p>
          <a:p>
            <a:pPr marL="0" indent="0">
              <a:buNone/>
            </a:pPr>
            <a:endParaRPr lang="en-US" sz="2800" dirty="0">
              <a:solidFill>
                <a:srgbClr val="D98032"/>
              </a:solidFill>
              <a:latin typeface="Avenir Next LT Pro Demi" panose="020B0704020202020204" pitchFamily="34" charset="0"/>
            </a:endParaRPr>
          </a:p>
          <a:p>
            <a:pPr marL="0" indent="0">
              <a:buNone/>
            </a:pPr>
            <a:r>
              <a:rPr lang="en-US" sz="2800" dirty="0">
                <a:solidFill>
                  <a:srgbClr val="D98032"/>
                </a:solidFill>
                <a:latin typeface="Avenir Next LT Pro Demi" panose="020B0704020202020204" pitchFamily="34" charset="0"/>
              </a:rPr>
              <a:t>Group 2 – hosted by John </a:t>
            </a:r>
            <a:r>
              <a:rPr lang="en-US" sz="2800" dirty="0" err="1">
                <a:solidFill>
                  <a:srgbClr val="D98032"/>
                </a:solidFill>
                <a:latin typeface="Avenir Next LT Pro Demi" panose="020B0704020202020204" pitchFamily="34" charset="0"/>
              </a:rPr>
              <a:t>Purkis</a:t>
            </a:r>
            <a:r>
              <a:rPr lang="en-US" sz="2800" dirty="0">
                <a:solidFill>
                  <a:srgbClr val="D98032"/>
                </a:solidFill>
                <a:latin typeface="Avenir Next LT Pro Demi" panose="020B0704020202020204" pitchFamily="34" charset="0"/>
              </a:rPr>
              <a:t> and David </a:t>
            </a:r>
            <a:r>
              <a:rPr lang="en-US" sz="2800" dirty="0" err="1">
                <a:solidFill>
                  <a:srgbClr val="D98032"/>
                </a:solidFill>
                <a:latin typeface="Avenir Next LT Pro Demi" panose="020B0704020202020204" pitchFamily="34" charset="0"/>
              </a:rPr>
              <a:t>Crenna</a:t>
            </a:r>
            <a:r>
              <a:rPr lang="en-US" sz="2800" dirty="0">
                <a:solidFill>
                  <a:srgbClr val="D98032"/>
                </a:solidFill>
                <a:latin typeface="Avenir Next LT Pro Demi" panose="020B0704020202020204" pitchFamily="34" charset="0"/>
              </a:rPr>
              <a:t>:</a:t>
            </a:r>
          </a:p>
          <a:p>
            <a:pPr marL="342900" indent="-342900">
              <a:buFont typeface="Arial" panose="020B0604020202020204" pitchFamily="34" charset="0"/>
              <a:buChar char="•"/>
            </a:pPr>
            <a:r>
              <a:rPr lang="en-US" sz="2400" dirty="0">
                <a:solidFill>
                  <a:srgbClr val="000000"/>
                </a:solidFill>
                <a:latin typeface="Avenir Next LT Pro Light" panose="020B0304020202020204" pitchFamily="34" charset="0"/>
              </a:rPr>
              <a:t>Engagement &amp; Outreach </a:t>
            </a:r>
          </a:p>
          <a:p>
            <a:pPr marL="342900" indent="-342900">
              <a:buFont typeface="Arial" panose="020B0604020202020204" pitchFamily="34" charset="0"/>
              <a:buChar char="•"/>
            </a:pPr>
            <a:endParaRPr lang="en-US" sz="2400" dirty="0">
              <a:solidFill>
                <a:srgbClr val="000000"/>
              </a:solidFill>
              <a:latin typeface="Avenir Next LT Pro Light" panose="020B0304020202020204" pitchFamily="34" charset="0"/>
            </a:endParaRPr>
          </a:p>
          <a:p>
            <a:pPr marL="342900" indent="-342900">
              <a:buFont typeface="Arial" panose="020B0604020202020204" pitchFamily="34" charset="0"/>
              <a:buChar char="•"/>
            </a:pPr>
            <a:r>
              <a:rPr lang="en-US" sz="2400" dirty="0">
                <a:solidFill>
                  <a:srgbClr val="000000"/>
                </a:solidFill>
                <a:latin typeface="Avenir Next LT Pro Light" panose="020B0304020202020204" pitchFamily="34" charset="0"/>
              </a:rPr>
              <a:t>Housing Data Resources </a:t>
            </a:r>
            <a:br>
              <a:rPr lang="en-US" sz="2400" dirty="0">
                <a:solidFill>
                  <a:srgbClr val="000000"/>
                </a:solidFill>
                <a:latin typeface="Avenir Next LT Pro Light" panose="020B0304020202020204" pitchFamily="34" charset="0"/>
              </a:rPr>
            </a:br>
            <a:endParaRPr lang="en-US" sz="2400" dirty="0">
              <a:solidFill>
                <a:srgbClr val="000000"/>
              </a:solidFill>
              <a:latin typeface="Avenir Next LT Pro Light" panose="020B0304020202020204" pitchFamily="34" charset="0"/>
            </a:endParaRPr>
          </a:p>
          <a:p>
            <a:pPr marL="342900" indent="-342900">
              <a:buFont typeface="Arial" panose="020B0604020202020204" pitchFamily="34" charset="0"/>
              <a:buChar char="•"/>
            </a:pPr>
            <a:r>
              <a:rPr lang="en-US" sz="2400" dirty="0">
                <a:solidFill>
                  <a:srgbClr val="000000"/>
                </a:solidFill>
                <a:latin typeface="Avenir Next LT Pro Light" panose="020B0304020202020204" pitchFamily="34" charset="0"/>
              </a:rPr>
              <a:t>Data Advocacy </a:t>
            </a:r>
          </a:p>
          <a:p>
            <a:pPr marL="342900" indent="-342900">
              <a:buFont typeface="Arial" panose="020B0604020202020204" pitchFamily="34" charset="0"/>
              <a:buChar char="•"/>
            </a:pPr>
            <a:endParaRPr lang="en-US" sz="2400" dirty="0">
              <a:solidFill>
                <a:srgbClr val="000000"/>
              </a:solidFill>
              <a:latin typeface="Avenir Next LT Pro Light" panose="020B0304020202020204" pitchFamily="34" charset="0"/>
            </a:endParaRPr>
          </a:p>
          <a:p>
            <a:pPr marL="342900" indent="-342900">
              <a:buFont typeface="Arial" panose="020B0604020202020204" pitchFamily="34" charset="0"/>
              <a:buChar char="•"/>
            </a:pPr>
            <a:r>
              <a:rPr lang="en-US" sz="2400" dirty="0">
                <a:solidFill>
                  <a:srgbClr val="000000"/>
                </a:solidFill>
                <a:latin typeface="Avenir Next LT Pro Light" panose="020B0304020202020204" pitchFamily="34" charset="0"/>
              </a:rPr>
              <a:t>Business Model </a:t>
            </a:r>
          </a:p>
        </p:txBody>
      </p:sp>
    </p:spTree>
    <p:extLst>
      <p:ext uri="{BB962C8B-B14F-4D97-AF65-F5344CB8AC3E}">
        <p14:creationId xmlns:p14="http://schemas.microsoft.com/office/powerpoint/2010/main" val="155024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7A0D3-7FF6-43D2-9F0B-31FFAB86DE5E}"/>
              </a:ext>
            </a:extLst>
          </p:cNvPr>
          <p:cNvSpPr>
            <a:spLocks noGrp="1"/>
          </p:cNvSpPr>
          <p:nvPr>
            <p:ph idx="1"/>
          </p:nvPr>
        </p:nvSpPr>
        <p:spPr>
          <a:xfrm>
            <a:off x="838200" y="2882265"/>
            <a:ext cx="10515600" cy="822748"/>
          </a:xfrm>
        </p:spPr>
        <p:txBody>
          <a:bodyPr>
            <a:normAutofit/>
          </a:bodyPr>
          <a:lstStyle/>
          <a:p>
            <a:pPr marL="0" indent="0" algn="ctr">
              <a:buNone/>
            </a:pPr>
            <a:r>
              <a:rPr lang="en-CA" sz="4400" dirty="0">
                <a:solidFill>
                  <a:srgbClr val="D98032"/>
                </a:solidFill>
                <a:latin typeface="Abadi Extra Light" panose="020B0204020104020204" pitchFamily="34" charset="0"/>
                <a:hlinkClick r:id="rId2">
                  <a:extLst>
                    <a:ext uri="{A12FA001-AC4F-418D-AE19-62706E023703}">
                      <ahyp:hlinkClr xmlns:ahyp="http://schemas.microsoft.com/office/drawing/2018/hyperlinkcolor" val="tx"/>
                    </a:ext>
                  </a:extLst>
                </a:hlinkClick>
              </a:rPr>
              <a:t>Link to Mural Board</a:t>
            </a:r>
            <a:endParaRPr lang="en-CA" sz="4400" dirty="0">
              <a:solidFill>
                <a:srgbClr val="D98032"/>
              </a:solidFill>
              <a:latin typeface="Abadi Extra Light" panose="020B0204020104020204" pitchFamily="34" charset="0"/>
            </a:endParaRPr>
          </a:p>
        </p:txBody>
      </p:sp>
      <p:sp>
        <p:nvSpPr>
          <p:cNvPr id="4" name="Title 1">
            <a:extLst>
              <a:ext uri="{FF2B5EF4-FFF2-40B4-BE49-F238E27FC236}">
                <a16:creationId xmlns:a16="http://schemas.microsoft.com/office/drawing/2014/main" id="{50204ED7-ABD4-4AB0-928A-8AF0B40886F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solidFill>
                  <a:srgbClr val="365673"/>
                </a:solidFill>
                <a:latin typeface="Avenir Next LT Pro Demi" panose="020B0704020202020204" pitchFamily="34" charset="0"/>
              </a:rPr>
              <a:t>Mural Board</a:t>
            </a:r>
            <a:endParaRPr lang="en-CA" dirty="0"/>
          </a:p>
        </p:txBody>
      </p:sp>
      <p:sp>
        <p:nvSpPr>
          <p:cNvPr id="7" name="Rectangle 6">
            <a:extLst>
              <a:ext uri="{FF2B5EF4-FFF2-40B4-BE49-F238E27FC236}">
                <a16:creationId xmlns:a16="http://schemas.microsoft.com/office/drawing/2014/main" id="{040343AE-A97F-48E3-8615-8BC26B6023DD}"/>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14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01310-22D1-42A8-A2BD-5EFAF3CD432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13C4206A-BB4E-4377-AEAD-524FF0792FB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365673"/>
              </a:solidFill>
              <a:latin typeface="Avenir Next LT Pro Demi" panose="020B0704020202020204" pitchFamily="34" charset="0"/>
            </a:endParaRPr>
          </a:p>
        </p:txBody>
      </p:sp>
      <p:sp>
        <p:nvSpPr>
          <p:cNvPr id="6" name="Title 1">
            <a:extLst>
              <a:ext uri="{FF2B5EF4-FFF2-40B4-BE49-F238E27FC236}">
                <a16:creationId xmlns:a16="http://schemas.microsoft.com/office/drawing/2014/main" id="{64EA644A-BA4A-4DFB-9DDB-227977057C9D}"/>
              </a:ext>
            </a:extLst>
          </p:cNvPr>
          <p:cNvSpPr>
            <a:spLocks noGrp="1"/>
          </p:cNvSpPr>
          <p:nvPr>
            <p:ph type="title"/>
          </p:nvPr>
        </p:nvSpPr>
        <p:spPr>
          <a:xfrm>
            <a:off x="668866" y="2153285"/>
            <a:ext cx="10515600" cy="1325563"/>
          </a:xfrm>
        </p:spPr>
        <p:txBody>
          <a:bodyPr/>
          <a:lstStyle/>
          <a:p>
            <a:r>
              <a:rPr lang="en-CA" dirty="0">
                <a:solidFill>
                  <a:srgbClr val="365673"/>
                </a:solidFill>
                <a:latin typeface="Avenir Next LT Pro Demi" panose="020B0704020202020204" pitchFamily="34" charset="0"/>
              </a:rPr>
              <a:t>Debrief</a:t>
            </a:r>
          </a:p>
        </p:txBody>
      </p:sp>
    </p:spTree>
    <p:extLst>
      <p:ext uri="{BB962C8B-B14F-4D97-AF65-F5344CB8AC3E}">
        <p14:creationId xmlns:p14="http://schemas.microsoft.com/office/powerpoint/2010/main" val="1958969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01310-22D1-42A8-A2BD-5EFAF3CD432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13C4206A-BB4E-4377-AEAD-524FF0792FB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365673"/>
              </a:solidFill>
              <a:latin typeface="Avenir Next LT Pro Demi" panose="020B0704020202020204" pitchFamily="34" charset="0"/>
            </a:endParaRPr>
          </a:p>
        </p:txBody>
      </p:sp>
      <p:sp>
        <p:nvSpPr>
          <p:cNvPr id="6" name="Title 1">
            <a:extLst>
              <a:ext uri="{FF2B5EF4-FFF2-40B4-BE49-F238E27FC236}">
                <a16:creationId xmlns:a16="http://schemas.microsoft.com/office/drawing/2014/main" id="{64EA644A-BA4A-4DFB-9DDB-227977057C9D}"/>
              </a:ext>
            </a:extLst>
          </p:cNvPr>
          <p:cNvSpPr>
            <a:spLocks noGrp="1"/>
          </p:cNvSpPr>
          <p:nvPr>
            <p:ph type="title"/>
          </p:nvPr>
        </p:nvSpPr>
        <p:spPr>
          <a:xfrm>
            <a:off x="506306" y="304165"/>
            <a:ext cx="10515600" cy="1325563"/>
          </a:xfrm>
        </p:spPr>
        <p:txBody>
          <a:bodyPr/>
          <a:lstStyle/>
          <a:p>
            <a:r>
              <a:rPr lang="en-CA" dirty="0">
                <a:solidFill>
                  <a:srgbClr val="365673"/>
                </a:solidFill>
                <a:latin typeface="Avenir Next LT Pro Demi" panose="020B0704020202020204" pitchFamily="34" charset="0"/>
              </a:rPr>
              <a:t>Next Steps</a:t>
            </a:r>
          </a:p>
        </p:txBody>
      </p:sp>
      <p:sp>
        <p:nvSpPr>
          <p:cNvPr id="2" name="TextBox 1">
            <a:extLst>
              <a:ext uri="{FF2B5EF4-FFF2-40B4-BE49-F238E27FC236}">
                <a16:creationId xmlns:a16="http://schemas.microsoft.com/office/drawing/2014/main" id="{AF6B6AB5-9E4A-4620-82AF-A8D4CDC36996}"/>
              </a:ext>
            </a:extLst>
          </p:cNvPr>
          <p:cNvSpPr txBox="1"/>
          <p:nvPr/>
        </p:nvSpPr>
        <p:spPr>
          <a:xfrm>
            <a:off x="575733" y="1774613"/>
            <a:ext cx="10830560" cy="1569660"/>
          </a:xfrm>
          <a:prstGeom prst="rect">
            <a:avLst/>
          </a:prstGeom>
          <a:noFill/>
        </p:spPr>
        <p:txBody>
          <a:bodyPr wrap="square" rtlCol="0">
            <a:spAutoFit/>
          </a:bodyPr>
          <a:lstStyle/>
          <a:p>
            <a:pPr marL="285750" indent="-285750">
              <a:buFontTx/>
              <a:buChar char="-"/>
            </a:pPr>
            <a:r>
              <a:rPr lang="en-CA" sz="2400" dirty="0">
                <a:latin typeface="Avenir Next LT Pro Light" panose="020B0304020202020204" pitchFamily="34" charset="0"/>
              </a:rPr>
              <a:t>Review feedback from today’s session</a:t>
            </a:r>
            <a:br>
              <a:rPr lang="en-CA" sz="2400" dirty="0">
                <a:latin typeface="Avenir Next LT Pro Light" panose="020B0304020202020204" pitchFamily="34" charset="0"/>
              </a:rPr>
            </a:br>
            <a:endParaRPr lang="en-CA" sz="2400" dirty="0">
              <a:latin typeface="Avenir Next LT Pro Light" panose="020B0304020202020204" pitchFamily="34" charset="0"/>
            </a:endParaRPr>
          </a:p>
          <a:p>
            <a:pPr marL="285750" indent="-285750">
              <a:buFontTx/>
              <a:buChar char="-"/>
            </a:pPr>
            <a:r>
              <a:rPr lang="en-CA" sz="2400" dirty="0">
                <a:latin typeface="Avenir Next LT Pro Light" panose="020B0304020202020204" pitchFamily="34" charset="0"/>
              </a:rPr>
              <a:t>Next Session: December 14, 2021 – present revised prototype based on feedback </a:t>
            </a:r>
          </a:p>
        </p:txBody>
      </p:sp>
    </p:spTree>
    <p:extLst>
      <p:ext uri="{BB962C8B-B14F-4D97-AF65-F5344CB8AC3E}">
        <p14:creationId xmlns:p14="http://schemas.microsoft.com/office/powerpoint/2010/main" val="303662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29221D9-7850-45DC-AF5A-A55E0966C1C6}"/>
              </a:ext>
            </a:extLst>
          </p:cNvPr>
          <p:cNvGraphicFramePr>
            <a:graphicFrameLocks/>
          </p:cNvGraphicFramePr>
          <p:nvPr/>
        </p:nvGraphicFramePr>
        <p:xfrm>
          <a:off x="757237" y="659345"/>
          <a:ext cx="106775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452EE574-245C-4757-958B-70417CD2FEBD}"/>
              </a:ext>
            </a:extLst>
          </p:cNvPr>
          <p:cNvSpPr/>
          <p:nvPr/>
        </p:nvSpPr>
        <p:spPr>
          <a:xfrm>
            <a:off x="6788247" y="4156832"/>
            <a:ext cx="2324715" cy="1094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50000"/>
                </a:schemeClr>
              </a:solidFill>
              <a:latin typeface="Avenir Next LT Pro Light" panose="020B0304020202020204" pitchFamily="34" charset="0"/>
            </a:endParaRPr>
          </a:p>
        </p:txBody>
      </p:sp>
      <p:sp>
        <p:nvSpPr>
          <p:cNvPr id="9" name="Oval 8">
            <a:extLst>
              <a:ext uri="{FF2B5EF4-FFF2-40B4-BE49-F238E27FC236}">
                <a16:creationId xmlns:a16="http://schemas.microsoft.com/office/drawing/2014/main" id="{7356F41D-7225-4DC2-9D35-910EE513DD31}"/>
              </a:ext>
            </a:extLst>
          </p:cNvPr>
          <p:cNvSpPr/>
          <p:nvPr/>
        </p:nvSpPr>
        <p:spPr>
          <a:xfrm>
            <a:off x="3285203"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8F0F29A3-903E-4BBF-8F77-7B0E0C69C91D}"/>
              </a:ext>
            </a:extLst>
          </p:cNvPr>
          <p:cNvSpPr/>
          <p:nvPr/>
        </p:nvSpPr>
        <p:spPr>
          <a:xfrm>
            <a:off x="6033319" y="5586964"/>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1D287B48-00CB-496F-B9A1-244179759A0C}"/>
              </a:ext>
            </a:extLst>
          </p:cNvPr>
          <p:cNvSpPr/>
          <p:nvPr/>
        </p:nvSpPr>
        <p:spPr>
          <a:xfrm>
            <a:off x="8203437"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397EE89-89EE-47DE-ABF2-688B3CB58FE8}"/>
              </a:ext>
            </a:extLst>
          </p:cNvPr>
          <p:cNvSpPr txBox="1"/>
          <p:nvPr/>
        </p:nvSpPr>
        <p:spPr>
          <a:xfrm>
            <a:off x="562187" y="331893"/>
            <a:ext cx="5669280"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Timeline</a:t>
            </a:r>
            <a:endParaRPr lang="en-CA" sz="4000" dirty="0">
              <a:solidFill>
                <a:srgbClr val="365673"/>
              </a:solidFill>
              <a:latin typeface="Avenir Next LT Pro Demi" panose="020B0704020202020204" pitchFamily="34" charset="0"/>
            </a:endParaRPr>
          </a:p>
        </p:txBody>
      </p:sp>
      <p:sp>
        <p:nvSpPr>
          <p:cNvPr id="8" name="Rectangle 7">
            <a:extLst>
              <a:ext uri="{FF2B5EF4-FFF2-40B4-BE49-F238E27FC236}">
                <a16:creationId xmlns:a16="http://schemas.microsoft.com/office/drawing/2014/main" id="{AEE5FEC2-51BB-43D3-9881-7E5801237DB1}"/>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2565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A16A-1C88-467F-AC51-2FB2B3D3462A}"/>
              </a:ext>
            </a:extLst>
          </p:cNvPr>
          <p:cNvSpPr>
            <a:spLocks noGrp="1"/>
          </p:cNvSpPr>
          <p:nvPr>
            <p:ph type="title"/>
          </p:nvPr>
        </p:nvSpPr>
        <p:spPr>
          <a:xfrm>
            <a:off x="706582" y="118237"/>
            <a:ext cx="10647218" cy="1325563"/>
          </a:xfrm>
        </p:spPr>
        <p:txBody>
          <a:bodyPr/>
          <a:lstStyle/>
          <a:p>
            <a:r>
              <a:rPr lang="en-CA" dirty="0">
                <a:solidFill>
                  <a:srgbClr val="365673"/>
                </a:solidFill>
                <a:latin typeface="Avenir Next LT Pro Demi" panose="020B0704020202020204" pitchFamily="34" charset="0"/>
              </a:rPr>
              <a:t>Agenda</a:t>
            </a:r>
          </a:p>
        </p:txBody>
      </p:sp>
      <p:sp>
        <p:nvSpPr>
          <p:cNvPr id="3" name="Content Placeholder 2">
            <a:extLst>
              <a:ext uri="{FF2B5EF4-FFF2-40B4-BE49-F238E27FC236}">
                <a16:creationId xmlns:a16="http://schemas.microsoft.com/office/drawing/2014/main" id="{F4E92B9C-8C4D-434B-AE45-588AF3D40148}"/>
              </a:ext>
            </a:extLst>
          </p:cNvPr>
          <p:cNvSpPr>
            <a:spLocks noGrp="1"/>
          </p:cNvSpPr>
          <p:nvPr>
            <p:ph idx="1"/>
          </p:nvPr>
        </p:nvSpPr>
        <p:spPr>
          <a:xfrm>
            <a:off x="838200" y="1294787"/>
            <a:ext cx="10515600" cy="5102352"/>
          </a:xfrm>
        </p:spPr>
        <p:txBody>
          <a:bodyPr>
            <a:normAutofit lnSpcReduction="10000"/>
          </a:bodyPr>
          <a:lstStyle/>
          <a:p>
            <a:pPr marL="0" indent="0">
              <a:buNone/>
            </a:pP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Updates and refresher from Solutions Lab Team</a:t>
            </a:r>
            <a:br>
              <a:rPr lang="en-CA" sz="2400" dirty="0">
                <a:latin typeface="Avenir Next LT Pro Light" panose="020B0304020202020204" pitchFamily="34" charset="0"/>
              </a:rPr>
            </a:b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Presentation: </a:t>
            </a:r>
            <a:r>
              <a:rPr lang="en-CA" sz="2400" i="1" dirty="0">
                <a:latin typeface="Avenir Next LT Pro Light" panose="020B0304020202020204" pitchFamily="34" charset="0"/>
              </a:rPr>
              <a:t>Doing more with housing data we already have: “work-around” responses to pressing decision-maker questions </a:t>
            </a:r>
          </a:p>
          <a:p>
            <a:pPr marL="457200" indent="-457200">
              <a:buFont typeface="+mj-lt"/>
              <a:buAutoNum type="arabicPeriod"/>
            </a:pPr>
            <a:endParaRPr lang="en-CA" sz="24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Micro-Lab Updates </a:t>
            </a:r>
          </a:p>
          <a:p>
            <a:pPr lvl="1"/>
            <a:r>
              <a:rPr lang="en-CA" sz="2000" dirty="0">
                <a:latin typeface="Avenir Next LT Pro Light" panose="020B0304020202020204" pitchFamily="34" charset="0"/>
              </a:rPr>
              <a:t>Please share a few points that can strengthen the prototype from your micro-lab sessions</a:t>
            </a:r>
            <a:br>
              <a:rPr lang="en-CA" sz="2000" dirty="0">
                <a:latin typeface="Avenir Next LT Pro Light" panose="020B0304020202020204" pitchFamily="34" charset="0"/>
              </a:rPr>
            </a:br>
            <a:endParaRPr lang="en-CA" sz="20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Breakout Groups</a:t>
            </a:r>
          </a:p>
          <a:p>
            <a:pPr lvl="1"/>
            <a:r>
              <a:rPr lang="en-CA" sz="2000" dirty="0">
                <a:latin typeface="Avenir Next LT Pro Light" panose="020B0304020202020204" pitchFamily="34" charset="0"/>
              </a:rPr>
              <a:t>Debrief</a:t>
            </a:r>
            <a:br>
              <a:rPr lang="en-CA" sz="2000" dirty="0">
                <a:latin typeface="Avenir Next LT Pro Light" panose="020B0304020202020204" pitchFamily="34" charset="0"/>
              </a:rPr>
            </a:br>
            <a:endParaRPr lang="en-CA" sz="2000" dirty="0">
              <a:latin typeface="Avenir Next LT Pro Light" panose="020B0304020202020204" pitchFamily="34" charset="0"/>
            </a:endParaRPr>
          </a:p>
          <a:p>
            <a:pPr marL="457200" indent="-457200">
              <a:buFont typeface="+mj-lt"/>
              <a:buAutoNum type="arabicPeriod"/>
            </a:pPr>
            <a:r>
              <a:rPr lang="en-CA" sz="2400" dirty="0">
                <a:latin typeface="Avenir Next LT Pro Light" panose="020B0304020202020204" pitchFamily="34" charset="0"/>
              </a:rPr>
              <a:t>Next Steps</a:t>
            </a:r>
          </a:p>
        </p:txBody>
      </p:sp>
      <p:sp>
        <p:nvSpPr>
          <p:cNvPr id="5" name="Rectangle 4">
            <a:extLst>
              <a:ext uri="{FF2B5EF4-FFF2-40B4-BE49-F238E27FC236}">
                <a16:creationId xmlns:a16="http://schemas.microsoft.com/office/drawing/2014/main" id="{C2917FAC-F67C-4DFD-843B-BE12FB94110F}"/>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50668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7EDF-8231-4527-8D70-2DF271093738}"/>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Updates</a:t>
            </a:r>
            <a:endParaRPr lang="en-CA" dirty="0"/>
          </a:p>
        </p:txBody>
      </p:sp>
      <p:sp>
        <p:nvSpPr>
          <p:cNvPr id="3" name="Content Placeholder 2">
            <a:extLst>
              <a:ext uri="{FF2B5EF4-FFF2-40B4-BE49-F238E27FC236}">
                <a16:creationId xmlns:a16="http://schemas.microsoft.com/office/drawing/2014/main" id="{2F3FE810-A3B8-48F7-A276-B3B8213FF1C4}"/>
              </a:ext>
            </a:extLst>
          </p:cNvPr>
          <p:cNvSpPr>
            <a:spLocks noGrp="1"/>
          </p:cNvSpPr>
          <p:nvPr>
            <p:ph idx="1"/>
          </p:nvPr>
        </p:nvSpPr>
        <p:spPr/>
        <p:txBody>
          <a:bodyPr>
            <a:normAutofit/>
          </a:bodyPr>
          <a:lstStyle/>
          <a:p>
            <a:pPr marL="0" indent="0">
              <a:buNone/>
            </a:pPr>
            <a:r>
              <a:rPr lang="en-CA" sz="2400" dirty="0">
                <a:latin typeface="Abadi Extra Light" panose="020B0204020104020204" pitchFamily="34" charset="0"/>
              </a:rPr>
              <a:t>Phase 4: October – December 2021</a:t>
            </a:r>
          </a:p>
          <a:p>
            <a:pPr lvl="1">
              <a:buFont typeface="Avenir Next LT Pro Light" panose="020B0304020202020204" pitchFamily="34" charset="0"/>
              <a:buChar char="»"/>
            </a:pPr>
            <a:r>
              <a:rPr lang="en-CA" sz="2000" dirty="0">
                <a:latin typeface="Abadi Extra Light" panose="020B0204020104020204" pitchFamily="34" charset="0"/>
              </a:rPr>
              <a:t>Test and refine Phase 3 prototype for new data sets, indicators, communication tools, and stories with user audience </a:t>
            </a:r>
          </a:p>
          <a:p>
            <a:pPr lvl="1">
              <a:buFont typeface="Avenir Next LT Pro Light" panose="020B0304020202020204" pitchFamily="34" charset="0"/>
              <a:buChar char="»"/>
            </a:pPr>
            <a:endParaRPr lang="en-CA" sz="2000" dirty="0">
              <a:latin typeface="Abadi Extra Light" panose="020B0204020104020204" pitchFamily="34" charset="0"/>
            </a:endParaRPr>
          </a:p>
          <a:p>
            <a:pPr>
              <a:buFont typeface="Avenir Next LT Pro Light" panose="020B0304020202020204" pitchFamily="34" charset="0"/>
              <a:buChar char="»"/>
            </a:pPr>
            <a:r>
              <a:rPr lang="en-CA" sz="2400" dirty="0">
                <a:latin typeface="Abadi Extra Light" panose="020B0204020104020204" pitchFamily="34" charset="0"/>
              </a:rPr>
              <a:t>Update on engagement with CMHC and Statistics Canada</a:t>
            </a:r>
          </a:p>
        </p:txBody>
      </p:sp>
      <p:sp>
        <p:nvSpPr>
          <p:cNvPr id="4" name="Rectangle 3">
            <a:extLst>
              <a:ext uri="{FF2B5EF4-FFF2-40B4-BE49-F238E27FC236}">
                <a16:creationId xmlns:a16="http://schemas.microsoft.com/office/drawing/2014/main" id="{71428E65-3BC3-4B93-991A-1138B07C121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21242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29221D9-7850-45DC-AF5A-A55E0966C1C6}"/>
              </a:ext>
            </a:extLst>
          </p:cNvPr>
          <p:cNvGraphicFramePr>
            <a:graphicFrameLocks/>
          </p:cNvGraphicFramePr>
          <p:nvPr>
            <p:extLst>
              <p:ext uri="{D42A27DB-BD31-4B8C-83A1-F6EECF244321}">
                <p14:modId xmlns:p14="http://schemas.microsoft.com/office/powerpoint/2010/main" val="1828727681"/>
              </p:ext>
            </p:extLst>
          </p:nvPr>
        </p:nvGraphicFramePr>
        <p:xfrm>
          <a:off x="757237" y="659345"/>
          <a:ext cx="106775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452EE574-245C-4757-958B-70417CD2FEBD}"/>
              </a:ext>
            </a:extLst>
          </p:cNvPr>
          <p:cNvSpPr/>
          <p:nvPr/>
        </p:nvSpPr>
        <p:spPr>
          <a:xfrm>
            <a:off x="5636780" y="1338179"/>
            <a:ext cx="2324715" cy="1094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50000"/>
                </a:schemeClr>
              </a:solidFill>
              <a:latin typeface="Avenir Next LT Pro Light" panose="020B0304020202020204" pitchFamily="34" charset="0"/>
            </a:endParaRPr>
          </a:p>
        </p:txBody>
      </p:sp>
      <p:sp>
        <p:nvSpPr>
          <p:cNvPr id="9" name="Oval 8">
            <a:extLst>
              <a:ext uri="{FF2B5EF4-FFF2-40B4-BE49-F238E27FC236}">
                <a16:creationId xmlns:a16="http://schemas.microsoft.com/office/drawing/2014/main" id="{7356F41D-7225-4DC2-9D35-910EE513DD31}"/>
              </a:ext>
            </a:extLst>
          </p:cNvPr>
          <p:cNvSpPr/>
          <p:nvPr/>
        </p:nvSpPr>
        <p:spPr>
          <a:xfrm>
            <a:off x="3285203"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8F0F29A3-903E-4BBF-8F77-7B0E0C69C91D}"/>
              </a:ext>
            </a:extLst>
          </p:cNvPr>
          <p:cNvSpPr/>
          <p:nvPr/>
        </p:nvSpPr>
        <p:spPr>
          <a:xfrm>
            <a:off x="6033319" y="5586964"/>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1D287B48-00CB-496F-B9A1-244179759A0C}"/>
              </a:ext>
            </a:extLst>
          </p:cNvPr>
          <p:cNvSpPr/>
          <p:nvPr/>
        </p:nvSpPr>
        <p:spPr>
          <a:xfrm>
            <a:off x="8203437"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397EE89-89EE-47DE-ABF2-688B3CB58FE8}"/>
              </a:ext>
            </a:extLst>
          </p:cNvPr>
          <p:cNvSpPr txBox="1"/>
          <p:nvPr/>
        </p:nvSpPr>
        <p:spPr>
          <a:xfrm>
            <a:off x="562187" y="331893"/>
            <a:ext cx="5669280"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Timeline</a:t>
            </a:r>
            <a:endParaRPr lang="en-CA" sz="4000" dirty="0">
              <a:solidFill>
                <a:srgbClr val="365673"/>
              </a:solidFill>
              <a:latin typeface="Avenir Next LT Pro Demi" panose="020B0704020202020204" pitchFamily="34" charset="0"/>
            </a:endParaRPr>
          </a:p>
        </p:txBody>
      </p:sp>
      <p:sp>
        <p:nvSpPr>
          <p:cNvPr id="8" name="Rectangle 7">
            <a:extLst>
              <a:ext uri="{FF2B5EF4-FFF2-40B4-BE49-F238E27FC236}">
                <a16:creationId xmlns:a16="http://schemas.microsoft.com/office/drawing/2014/main" id="{AEE5FEC2-51BB-43D3-9881-7E5801237DB1}"/>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923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CC38-702E-44CB-86AA-1B207908AC02}"/>
              </a:ext>
            </a:extLst>
          </p:cNvPr>
          <p:cNvSpPr>
            <a:spLocks noGrp="1"/>
          </p:cNvSpPr>
          <p:nvPr>
            <p:ph type="title"/>
          </p:nvPr>
        </p:nvSpPr>
        <p:spPr/>
        <p:txBody>
          <a:bodyPr/>
          <a:lstStyle/>
          <a:p>
            <a:r>
              <a:rPr lang="en-CA" dirty="0">
                <a:solidFill>
                  <a:srgbClr val="365673"/>
                </a:solidFill>
                <a:latin typeface="Avenir Next LT Pro Demi" panose="020B0704020202020204" pitchFamily="34" charset="0"/>
              </a:rPr>
              <a:t>Objectives of today’s session </a:t>
            </a:r>
          </a:p>
        </p:txBody>
      </p:sp>
      <p:sp>
        <p:nvSpPr>
          <p:cNvPr id="3" name="Content Placeholder 2">
            <a:extLst>
              <a:ext uri="{FF2B5EF4-FFF2-40B4-BE49-F238E27FC236}">
                <a16:creationId xmlns:a16="http://schemas.microsoft.com/office/drawing/2014/main" id="{68866C31-46D3-4F20-B3D5-E3C9745ACC7F}"/>
              </a:ext>
            </a:extLst>
          </p:cNvPr>
          <p:cNvSpPr>
            <a:spLocks noGrp="1"/>
          </p:cNvSpPr>
          <p:nvPr>
            <p:ph idx="1"/>
          </p:nvPr>
        </p:nvSpPr>
        <p:spPr>
          <a:xfrm>
            <a:off x="838200" y="1385358"/>
            <a:ext cx="10515600" cy="4351338"/>
          </a:xfrm>
        </p:spPr>
        <p:txBody>
          <a:bodyPr>
            <a:normAutofit/>
          </a:bodyPr>
          <a:lstStyle/>
          <a:p>
            <a:pPr marL="514350" indent="-514350">
              <a:buFont typeface="+mj-lt"/>
              <a:buAutoNum type="arabicPeriod"/>
            </a:pPr>
            <a:endParaRPr lang="en-CA" sz="2400" dirty="0">
              <a:latin typeface="Avenir Next LT Pro Light" panose="020B0304020202020204" pitchFamily="34" charset="0"/>
            </a:endParaRPr>
          </a:p>
          <a:p>
            <a:pPr marL="514350" indent="-514350">
              <a:buFont typeface="+mj-lt"/>
              <a:buAutoNum type="arabicPeriod"/>
            </a:pPr>
            <a:endParaRPr lang="en-CA" sz="2400" dirty="0">
              <a:latin typeface="Avenir Next LT Pro Light" panose="020B0304020202020204" pitchFamily="34" charset="0"/>
            </a:endParaRPr>
          </a:p>
          <a:p>
            <a:pPr marL="514350" indent="-514350">
              <a:buFont typeface="+mj-lt"/>
              <a:buAutoNum type="arabicPeriod"/>
            </a:pPr>
            <a:r>
              <a:rPr lang="en-CA" sz="2400" dirty="0">
                <a:latin typeface="Avenir Next LT Pro Light" panose="020B0304020202020204" pitchFamily="34" charset="0"/>
              </a:rPr>
              <a:t>Provide an opportunity for participants to ask questions and share feedback on the information package that was distributed October 1</a:t>
            </a:r>
            <a:r>
              <a:rPr lang="en-CA" sz="2400" baseline="30000" dirty="0">
                <a:latin typeface="Avenir Next LT Pro Light" panose="020B0304020202020204" pitchFamily="34" charset="0"/>
              </a:rPr>
              <a:t>st</a:t>
            </a:r>
            <a:r>
              <a:rPr lang="en-CA" sz="2400" dirty="0">
                <a:latin typeface="Avenir Next LT Pro Light" panose="020B0304020202020204" pitchFamily="34" charset="0"/>
              </a:rPr>
              <a:t>, 2021. </a:t>
            </a:r>
          </a:p>
          <a:p>
            <a:pPr marL="514350" indent="-514350">
              <a:buFont typeface="+mj-lt"/>
              <a:buAutoNum type="arabicPeriod"/>
            </a:pPr>
            <a:endParaRPr lang="en-CA" sz="2400" dirty="0">
              <a:latin typeface="Avenir Next LT Pro Light" panose="020B0304020202020204" pitchFamily="34" charset="0"/>
            </a:endParaRPr>
          </a:p>
          <a:p>
            <a:pPr marL="514350" indent="-514350">
              <a:buFont typeface="+mj-lt"/>
              <a:buAutoNum type="arabicPeriod"/>
            </a:pPr>
            <a:r>
              <a:rPr lang="en-CA" sz="2400" dirty="0">
                <a:latin typeface="Avenir Next LT Pro Light" panose="020B0304020202020204" pitchFamily="34" charset="0"/>
              </a:rPr>
              <a:t>Share presentation on housing indicators with case example from New Brunswick and PEI</a:t>
            </a:r>
          </a:p>
          <a:p>
            <a:pPr marL="514350" indent="-514350">
              <a:buFont typeface="+mj-lt"/>
              <a:buAutoNum type="arabicPeriod"/>
            </a:pPr>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C31CD2A8-88B2-4D54-896A-4F85B8C7EE8F}"/>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4355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5BE5D1-6006-4E75-84FC-DE262FBA2A8A}"/>
              </a:ext>
            </a:extLst>
          </p:cNvPr>
          <p:cNvSpPr/>
          <p:nvPr/>
        </p:nvSpPr>
        <p:spPr>
          <a:xfrm>
            <a:off x="0" y="0"/>
            <a:ext cx="12192000" cy="6864773"/>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2D47F68-E45C-4746-8E63-CBA8AABBB233}"/>
              </a:ext>
            </a:extLst>
          </p:cNvPr>
          <p:cNvSpPr txBox="1"/>
          <p:nvPr/>
        </p:nvSpPr>
        <p:spPr>
          <a:xfrm>
            <a:off x="3958666" y="2784810"/>
            <a:ext cx="4244608" cy="1569660"/>
          </a:xfrm>
          <a:prstGeom prst="rect">
            <a:avLst/>
          </a:prstGeom>
          <a:noFill/>
        </p:spPr>
        <p:txBody>
          <a:bodyPr wrap="square" rtlCol="0">
            <a:spAutoFit/>
          </a:bodyPr>
          <a:lstStyle/>
          <a:p>
            <a:pPr algn="ctr"/>
            <a:r>
              <a:rPr lang="en-CA" sz="3200" dirty="0">
                <a:latin typeface="Avenir Next LT Pro Demi" panose="020B0704020202020204" pitchFamily="34" charset="0"/>
              </a:rPr>
              <a:t>Community Decision Support Tool for Housing Issues </a:t>
            </a:r>
          </a:p>
        </p:txBody>
      </p:sp>
      <p:sp>
        <p:nvSpPr>
          <p:cNvPr id="6" name="Title 1">
            <a:extLst>
              <a:ext uri="{FF2B5EF4-FFF2-40B4-BE49-F238E27FC236}">
                <a16:creationId xmlns:a16="http://schemas.microsoft.com/office/drawing/2014/main" id="{FD7B5DFA-0F6D-4A11-ABDF-FD56F4BC476E}"/>
              </a:ext>
            </a:extLst>
          </p:cNvPr>
          <p:cNvSpPr>
            <a:spLocks noGrp="1"/>
          </p:cNvSpPr>
          <p:nvPr>
            <p:ph type="title"/>
          </p:nvPr>
        </p:nvSpPr>
        <p:spPr>
          <a:xfrm>
            <a:off x="838200" y="365125"/>
            <a:ext cx="10515600" cy="1325563"/>
          </a:xfrm>
        </p:spPr>
        <p:txBody>
          <a:bodyPr>
            <a:normAutofit/>
          </a:bodyPr>
          <a:lstStyle/>
          <a:p>
            <a:r>
              <a:rPr lang="en-CA" sz="3600" dirty="0">
                <a:solidFill>
                  <a:srgbClr val="365673"/>
                </a:solidFill>
                <a:latin typeface="Avenir Next LT Pro Demi" panose="020B0704020202020204" pitchFamily="34" charset="0"/>
              </a:rPr>
              <a:t>Prototype Development – 5 Key Building Blocks</a:t>
            </a:r>
          </a:p>
        </p:txBody>
      </p:sp>
      <p:sp>
        <p:nvSpPr>
          <p:cNvPr id="7" name="TextBox 6">
            <a:extLst>
              <a:ext uri="{FF2B5EF4-FFF2-40B4-BE49-F238E27FC236}">
                <a16:creationId xmlns:a16="http://schemas.microsoft.com/office/drawing/2014/main" id="{DC20AA31-8727-4745-B43F-256BA7A0DE75}"/>
              </a:ext>
            </a:extLst>
          </p:cNvPr>
          <p:cNvSpPr txBox="1"/>
          <p:nvPr/>
        </p:nvSpPr>
        <p:spPr>
          <a:xfrm>
            <a:off x="517325" y="2148028"/>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1</a:t>
            </a:r>
          </a:p>
        </p:txBody>
      </p:sp>
      <p:sp>
        <p:nvSpPr>
          <p:cNvPr id="8" name="Content Placeholder 2">
            <a:extLst>
              <a:ext uri="{FF2B5EF4-FFF2-40B4-BE49-F238E27FC236}">
                <a16:creationId xmlns:a16="http://schemas.microsoft.com/office/drawing/2014/main" id="{4847B9B3-3993-42C9-8666-FBED21CF74D5}"/>
              </a:ext>
            </a:extLst>
          </p:cNvPr>
          <p:cNvSpPr txBox="1">
            <a:spLocks/>
          </p:cNvSpPr>
          <p:nvPr/>
        </p:nvSpPr>
        <p:spPr>
          <a:xfrm>
            <a:off x="951945" y="2268935"/>
            <a:ext cx="3368751" cy="1109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venir Next LT Pro Light" panose="020B0304020202020204" pitchFamily="34" charset="0"/>
              </a:rPr>
              <a:t>Data Access</a:t>
            </a:r>
          </a:p>
          <a:p>
            <a:pPr marL="0" indent="0">
              <a:buNone/>
            </a:pPr>
            <a:r>
              <a:rPr lang="en-US" dirty="0">
                <a:latin typeface="Avenir Next LT Pro Light" panose="020B0304020202020204" pitchFamily="34" charset="0"/>
              </a:rPr>
              <a:t>&amp; Visualization</a:t>
            </a:r>
          </a:p>
        </p:txBody>
      </p:sp>
      <p:sp>
        <p:nvSpPr>
          <p:cNvPr id="9" name="TextBox 8">
            <a:extLst>
              <a:ext uri="{FF2B5EF4-FFF2-40B4-BE49-F238E27FC236}">
                <a16:creationId xmlns:a16="http://schemas.microsoft.com/office/drawing/2014/main" id="{4AA2FA4A-614A-4934-B9BF-31B70A667FA2}"/>
              </a:ext>
            </a:extLst>
          </p:cNvPr>
          <p:cNvSpPr txBox="1"/>
          <p:nvPr/>
        </p:nvSpPr>
        <p:spPr>
          <a:xfrm>
            <a:off x="517325" y="4377075"/>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2</a:t>
            </a:r>
          </a:p>
        </p:txBody>
      </p:sp>
      <p:sp>
        <p:nvSpPr>
          <p:cNvPr id="10" name="TextBox 9">
            <a:extLst>
              <a:ext uri="{FF2B5EF4-FFF2-40B4-BE49-F238E27FC236}">
                <a16:creationId xmlns:a16="http://schemas.microsoft.com/office/drawing/2014/main" id="{4F2BE0BF-C929-4552-B574-DB7874509137}"/>
              </a:ext>
            </a:extLst>
          </p:cNvPr>
          <p:cNvSpPr txBox="1"/>
          <p:nvPr/>
        </p:nvSpPr>
        <p:spPr>
          <a:xfrm>
            <a:off x="8844137" y="3235096"/>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4</a:t>
            </a:r>
          </a:p>
        </p:txBody>
      </p:sp>
      <p:sp>
        <p:nvSpPr>
          <p:cNvPr id="11" name="TextBox 10">
            <a:extLst>
              <a:ext uri="{FF2B5EF4-FFF2-40B4-BE49-F238E27FC236}">
                <a16:creationId xmlns:a16="http://schemas.microsoft.com/office/drawing/2014/main" id="{F7E56722-C210-48A8-BC74-8AFD0781A1C7}"/>
              </a:ext>
            </a:extLst>
          </p:cNvPr>
          <p:cNvSpPr txBox="1"/>
          <p:nvPr/>
        </p:nvSpPr>
        <p:spPr>
          <a:xfrm>
            <a:off x="6858780" y="1577538"/>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5</a:t>
            </a:r>
          </a:p>
        </p:txBody>
      </p:sp>
      <p:sp>
        <p:nvSpPr>
          <p:cNvPr id="12" name="Content Placeholder 2">
            <a:extLst>
              <a:ext uri="{FF2B5EF4-FFF2-40B4-BE49-F238E27FC236}">
                <a16:creationId xmlns:a16="http://schemas.microsoft.com/office/drawing/2014/main" id="{BFAF11C5-5DC6-45CF-8A3F-2597208A81C9}"/>
              </a:ext>
            </a:extLst>
          </p:cNvPr>
          <p:cNvSpPr txBox="1">
            <a:spLocks/>
          </p:cNvSpPr>
          <p:nvPr/>
        </p:nvSpPr>
        <p:spPr>
          <a:xfrm>
            <a:off x="7336176" y="5134607"/>
            <a:ext cx="3581402" cy="1109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Engagement &amp; Outreach</a:t>
            </a:r>
          </a:p>
        </p:txBody>
      </p:sp>
      <p:sp>
        <p:nvSpPr>
          <p:cNvPr id="13" name="Content Placeholder 2">
            <a:extLst>
              <a:ext uri="{FF2B5EF4-FFF2-40B4-BE49-F238E27FC236}">
                <a16:creationId xmlns:a16="http://schemas.microsoft.com/office/drawing/2014/main" id="{6F662BE5-2E48-4424-B4F0-609922956B5E}"/>
              </a:ext>
            </a:extLst>
          </p:cNvPr>
          <p:cNvSpPr txBox="1">
            <a:spLocks/>
          </p:cNvSpPr>
          <p:nvPr/>
        </p:nvSpPr>
        <p:spPr>
          <a:xfrm>
            <a:off x="9263237" y="3333747"/>
            <a:ext cx="3581402" cy="551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Data Advocacy</a:t>
            </a:r>
          </a:p>
        </p:txBody>
      </p:sp>
      <p:sp>
        <p:nvSpPr>
          <p:cNvPr id="14" name="Content Placeholder 2">
            <a:extLst>
              <a:ext uri="{FF2B5EF4-FFF2-40B4-BE49-F238E27FC236}">
                <a16:creationId xmlns:a16="http://schemas.microsoft.com/office/drawing/2014/main" id="{F9C80F77-7E5A-4EB9-A8FA-8547AE7C776F}"/>
              </a:ext>
            </a:extLst>
          </p:cNvPr>
          <p:cNvSpPr txBox="1">
            <a:spLocks/>
          </p:cNvSpPr>
          <p:nvPr/>
        </p:nvSpPr>
        <p:spPr>
          <a:xfrm>
            <a:off x="7360543" y="1694696"/>
            <a:ext cx="3532669" cy="75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Business model</a:t>
            </a:r>
          </a:p>
        </p:txBody>
      </p:sp>
      <p:pic>
        <p:nvPicPr>
          <p:cNvPr id="16" name="Graphic 15" descr="Line arrow: Clockwise curve outline">
            <a:extLst>
              <a:ext uri="{FF2B5EF4-FFF2-40B4-BE49-F238E27FC236}">
                <a16:creationId xmlns:a16="http://schemas.microsoft.com/office/drawing/2014/main" id="{F62D3CFA-44E1-4070-90F7-7BA8B9FD8C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09456">
            <a:off x="3372545" y="2034576"/>
            <a:ext cx="914400" cy="914400"/>
          </a:xfrm>
          <a:prstGeom prst="rect">
            <a:avLst/>
          </a:prstGeom>
        </p:spPr>
      </p:pic>
      <p:pic>
        <p:nvPicPr>
          <p:cNvPr id="17" name="Graphic 16" descr="Line arrow: Clockwise curve outline">
            <a:extLst>
              <a:ext uri="{FF2B5EF4-FFF2-40B4-BE49-F238E27FC236}">
                <a16:creationId xmlns:a16="http://schemas.microsoft.com/office/drawing/2014/main" id="{266017E3-150C-402B-BA82-A2C30E498D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7755682">
            <a:off x="7903915" y="3388982"/>
            <a:ext cx="914400" cy="914400"/>
          </a:xfrm>
          <a:prstGeom prst="rect">
            <a:avLst/>
          </a:prstGeom>
        </p:spPr>
      </p:pic>
      <p:pic>
        <p:nvPicPr>
          <p:cNvPr id="18" name="Graphic 17" descr="Line arrow: Clockwise curve outline">
            <a:extLst>
              <a:ext uri="{FF2B5EF4-FFF2-40B4-BE49-F238E27FC236}">
                <a16:creationId xmlns:a16="http://schemas.microsoft.com/office/drawing/2014/main" id="{8C5E7A1D-F92C-4470-A63B-77BAA1C646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935354" flipV="1">
            <a:off x="3659580" y="4309866"/>
            <a:ext cx="914400" cy="898436"/>
          </a:xfrm>
          <a:prstGeom prst="rect">
            <a:avLst/>
          </a:prstGeom>
        </p:spPr>
      </p:pic>
      <p:pic>
        <p:nvPicPr>
          <p:cNvPr id="19" name="Graphic 18" descr="Line arrow: Clockwise curve outline">
            <a:extLst>
              <a:ext uri="{FF2B5EF4-FFF2-40B4-BE49-F238E27FC236}">
                <a16:creationId xmlns:a16="http://schemas.microsoft.com/office/drawing/2014/main" id="{3586A260-2B51-4794-AA1F-4672997CCB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6816" flipV="1">
            <a:off x="5928651" y="1711500"/>
            <a:ext cx="964742" cy="898436"/>
          </a:xfrm>
          <a:prstGeom prst="rect">
            <a:avLst/>
          </a:prstGeom>
        </p:spPr>
      </p:pic>
      <p:sp>
        <p:nvSpPr>
          <p:cNvPr id="20" name="TextBox 19">
            <a:extLst>
              <a:ext uri="{FF2B5EF4-FFF2-40B4-BE49-F238E27FC236}">
                <a16:creationId xmlns:a16="http://schemas.microsoft.com/office/drawing/2014/main" id="{411D453B-1E51-4E62-8529-F5B498AEC6FC}"/>
              </a:ext>
            </a:extLst>
          </p:cNvPr>
          <p:cNvSpPr txBox="1"/>
          <p:nvPr/>
        </p:nvSpPr>
        <p:spPr>
          <a:xfrm>
            <a:off x="6938370" y="5201936"/>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3</a:t>
            </a:r>
          </a:p>
        </p:txBody>
      </p:sp>
      <p:sp>
        <p:nvSpPr>
          <p:cNvPr id="21" name="Content Placeholder 2">
            <a:extLst>
              <a:ext uri="{FF2B5EF4-FFF2-40B4-BE49-F238E27FC236}">
                <a16:creationId xmlns:a16="http://schemas.microsoft.com/office/drawing/2014/main" id="{8F333209-F6CD-41F5-AA76-ADFA74847B68}"/>
              </a:ext>
            </a:extLst>
          </p:cNvPr>
          <p:cNvSpPr txBox="1">
            <a:spLocks/>
          </p:cNvSpPr>
          <p:nvPr/>
        </p:nvSpPr>
        <p:spPr>
          <a:xfrm>
            <a:off x="951945" y="4427385"/>
            <a:ext cx="3532669" cy="75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Housing Data Resources </a:t>
            </a:r>
          </a:p>
        </p:txBody>
      </p:sp>
      <p:pic>
        <p:nvPicPr>
          <p:cNvPr id="22" name="Graphic 21" descr="Line arrow: Clockwise curve outline">
            <a:extLst>
              <a:ext uri="{FF2B5EF4-FFF2-40B4-BE49-F238E27FC236}">
                <a16:creationId xmlns:a16="http://schemas.microsoft.com/office/drawing/2014/main" id="{1BDDBD0F-6541-4D15-9C98-39C236F331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51706">
            <a:off x="6310672" y="4730876"/>
            <a:ext cx="799592" cy="726133"/>
          </a:xfrm>
          <a:prstGeom prst="rect">
            <a:avLst/>
          </a:prstGeom>
        </p:spPr>
      </p:pic>
    </p:spTree>
    <p:extLst>
      <p:ext uri="{BB962C8B-B14F-4D97-AF65-F5344CB8AC3E}">
        <p14:creationId xmlns:p14="http://schemas.microsoft.com/office/powerpoint/2010/main" val="393929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B0AF0E-D7AB-4298-98E0-74AA6D45231C}"/>
              </a:ext>
            </a:extLst>
          </p:cNvPr>
          <p:cNvPicPr>
            <a:picLocks noChangeAspect="1"/>
          </p:cNvPicPr>
          <p:nvPr/>
        </p:nvPicPr>
        <p:blipFill rotWithShape="1">
          <a:blip r:embed="rId3"/>
          <a:srcRect l="-21231" t="-3699" r="-14346" b="-14839"/>
          <a:stretch/>
        </p:blipFill>
        <p:spPr>
          <a:xfrm>
            <a:off x="2438400" y="915523"/>
            <a:ext cx="6961909" cy="6101803"/>
          </a:xfrm>
          <a:prstGeom prst="rect">
            <a:avLst/>
          </a:prstGeom>
        </p:spPr>
      </p:pic>
      <p:sp>
        <p:nvSpPr>
          <p:cNvPr id="3" name="Rectangle 2">
            <a:extLst>
              <a:ext uri="{FF2B5EF4-FFF2-40B4-BE49-F238E27FC236}">
                <a16:creationId xmlns:a16="http://schemas.microsoft.com/office/drawing/2014/main" id="{407A0108-1DD9-4FE3-87D9-3763F77632C4}"/>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5553C8CD-F006-42AF-907A-1C8915867C01}"/>
              </a:ext>
            </a:extLst>
          </p:cNvPr>
          <p:cNvSpPr>
            <a:spLocks noGrp="1"/>
          </p:cNvSpPr>
          <p:nvPr>
            <p:ph type="title"/>
          </p:nvPr>
        </p:nvSpPr>
        <p:spPr>
          <a:xfrm>
            <a:off x="242146" y="101600"/>
            <a:ext cx="10515600" cy="1325563"/>
          </a:xfrm>
        </p:spPr>
        <p:txBody>
          <a:bodyPr/>
          <a:lstStyle/>
          <a:p>
            <a:r>
              <a:rPr lang="en-CA" dirty="0">
                <a:solidFill>
                  <a:srgbClr val="365673"/>
                </a:solidFill>
                <a:latin typeface="Avenir Next LT Pro Demi" panose="020B0704020202020204" pitchFamily="34" charset="0"/>
              </a:rPr>
              <a:t>Wheelhouse Model for Organizing Data</a:t>
            </a:r>
          </a:p>
        </p:txBody>
      </p:sp>
      <p:sp>
        <p:nvSpPr>
          <p:cNvPr id="7" name="TextBox 6">
            <a:extLst>
              <a:ext uri="{FF2B5EF4-FFF2-40B4-BE49-F238E27FC236}">
                <a16:creationId xmlns:a16="http://schemas.microsoft.com/office/drawing/2014/main" id="{11E04CFF-804D-4501-A3BC-1684596D0D31}"/>
              </a:ext>
            </a:extLst>
          </p:cNvPr>
          <p:cNvSpPr txBox="1"/>
          <p:nvPr/>
        </p:nvSpPr>
        <p:spPr>
          <a:xfrm>
            <a:off x="0" y="6555718"/>
            <a:ext cx="11520886" cy="261610"/>
          </a:xfrm>
          <a:prstGeom prst="rect">
            <a:avLst/>
          </a:prstGeom>
          <a:noFill/>
        </p:spPr>
        <p:txBody>
          <a:bodyPr wrap="square">
            <a:spAutoFit/>
          </a:bodyPr>
          <a:lstStyle/>
          <a:p>
            <a:r>
              <a:rPr lang="en-CA" sz="1050" dirty="0">
                <a:latin typeface="Avenir Next LT Pro Light" panose="020B0304020202020204" pitchFamily="34" charset="0"/>
              </a:rPr>
              <a:t>Source: https://www.cmhc-schl.gc.ca/en/blog/2019-housing-observer/wheelhouse-new-way-looking-housing-needs</a:t>
            </a:r>
          </a:p>
        </p:txBody>
      </p:sp>
    </p:spTree>
    <p:extLst>
      <p:ext uri="{BB962C8B-B14F-4D97-AF65-F5344CB8AC3E}">
        <p14:creationId xmlns:p14="http://schemas.microsoft.com/office/powerpoint/2010/main" val="1538168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FBF2C3-14F2-4BB8-BF29-2A34060E180B}"/>
              </a:ext>
            </a:extLst>
          </p:cNvPr>
          <p:cNvPicPr>
            <a:picLocks noGrp="1" noChangeAspect="1"/>
          </p:cNvPicPr>
          <p:nvPr>
            <p:ph idx="1"/>
          </p:nvPr>
        </p:nvPicPr>
        <p:blipFill>
          <a:blip r:embed="rId2"/>
          <a:stretch>
            <a:fillRect/>
          </a:stretch>
        </p:blipFill>
        <p:spPr>
          <a:xfrm>
            <a:off x="7691004" y="1504159"/>
            <a:ext cx="3877965" cy="5067209"/>
          </a:xfrm>
          <a:ln>
            <a:solidFill>
              <a:schemeClr val="tx1"/>
            </a:solidFill>
          </a:ln>
        </p:spPr>
      </p:pic>
      <p:pic>
        <p:nvPicPr>
          <p:cNvPr id="7" name="Picture 6">
            <a:extLst>
              <a:ext uri="{FF2B5EF4-FFF2-40B4-BE49-F238E27FC236}">
                <a16:creationId xmlns:a16="http://schemas.microsoft.com/office/drawing/2014/main" id="{BAE4A121-5803-4DB9-AABF-D5D5234418C2}"/>
              </a:ext>
            </a:extLst>
          </p:cNvPr>
          <p:cNvPicPr>
            <a:picLocks noChangeAspect="1"/>
          </p:cNvPicPr>
          <p:nvPr/>
        </p:nvPicPr>
        <p:blipFill>
          <a:blip r:embed="rId3"/>
          <a:stretch>
            <a:fillRect/>
          </a:stretch>
        </p:blipFill>
        <p:spPr>
          <a:xfrm>
            <a:off x="513926" y="1504159"/>
            <a:ext cx="6773565" cy="4827634"/>
          </a:xfrm>
          <a:prstGeom prst="rect">
            <a:avLst/>
          </a:prstGeom>
          <a:ln>
            <a:solidFill>
              <a:schemeClr val="tx1"/>
            </a:solidFill>
          </a:ln>
        </p:spPr>
      </p:pic>
      <p:sp>
        <p:nvSpPr>
          <p:cNvPr id="12" name="TextBox 11">
            <a:extLst>
              <a:ext uri="{FF2B5EF4-FFF2-40B4-BE49-F238E27FC236}">
                <a16:creationId xmlns:a16="http://schemas.microsoft.com/office/drawing/2014/main" id="{9E85E9E4-3A05-4E28-B8A1-9AC2E5DDE0ED}"/>
              </a:ext>
            </a:extLst>
          </p:cNvPr>
          <p:cNvSpPr txBox="1"/>
          <p:nvPr/>
        </p:nvSpPr>
        <p:spPr>
          <a:xfrm>
            <a:off x="513926" y="993927"/>
            <a:ext cx="2157845" cy="523220"/>
          </a:xfrm>
          <a:prstGeom prst="rect">
            <a:avLst/>
          </a:prstGeom>
          <a:noFill/>
        </p:spPr>
        <p:txBody>
          <a:bodyPr wrap="square">
            <a:spAutoFit/>
          </a:bodyPr>
          <a:lstStyle/>
          <a:p>
            <a:r>
              <a:rPr lang="en-CA" sz="2800" b="0" dirty="0">
                <a:solidFill>
                  <a:srgbClr val="D98032"/>
                </a:solidFill>
                <a:latin typeface="Avenir Next LT Pro Demi" panose="020B0704020202020204" pitchFamily="34" charset="0"/>
              </a:rPr>
              <a:t>Dashboard</a:t>
            </a:r>
          </a:p>
        </p:txBody>
      </p:sp>
      <p:sp>
        <p:nvSpPr>
          <p:cNvPr id="13" name="TextBox 12">
            <a:extLst>
              <a:ext uri="{FF2B5EF4-FFF2-40B4-BE49-F238E27FC236}">
                <a16:creationId xmlns:a16="http://schemas.microsoft.com/office/drawing/2014/main" id="{5490AA47-AF2C-434A-95A3-E6886EE56246}"/>
              </a:ext>
            </a:extLst>
          </p:cNvPr>
          <p:cNvSpPr txBox="1"/>
          <p:nvPr/>
        </p:nvSpPr>
        <p:spPr>
          <a:xfrm>
            <a:off x="7691004" y="993927"/>
            <a:ext cx="2157845" cy="523220"/>
          </a:xfrm>
          <a:prstGeom prst="rect">
            <a:avLst/>
          </a:prstGeom>
          <a:noFill/>
        </p:spPr>
        <p:txBody>
          <a:bodyPr wrap="square">
            <a:spAutoFit/>
          </a:bodyPr>
          <a:lstStyle/>
          <a:p>
            <a:r>
              <a:rPr lang="en-CA" sz="2800" b="0" dirty="0">
                <a:solidFill>
                  <a:srgbClr val="D98032"/>
                </a:solidFill>
                <a:latin typeface="Avenir Next LT Pro Demi" panose="020B0704020202020204" pitchFamily="34" charset="0"/>
              </a:rPr>
              <a:t>Infographic</a:t>
            </a:r>
          </a:p>
        </p:txBody>
      </p:sp>
      <p:sp>
        <p:nvSpPr>
          <p:cNvPr id="15" name="Rectangle 14">
            <a:extLst>
              <a:ext uri="{FF2B5EF4-FFF2-40B4-BE49-F238E27FC236}">
                <a16:creationId xmlns:a16="http://schemas.microsoft.com/office/drawing/2014/main" id="{C900E8F2-836C-4A8F-82D3-D820D5581529}"/>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35CD2037-43C3-4DA4-B637-2A1CBC29B4DF}"/>
              </a:ext>
            </a:extLst>
          </p:cNvPr>
          <p:cNvSpPr>
            <a:spLocks noGrp="1"/>
          </p:cNvSpPr>
          <p:nvPr>
            <p:ph type="title"/>
          </p:nvPr>
        </p:nvSpPr>
        <p:spPr>
          <a:xfrm>
            <a:off x="139316" y="-70026"/>
            <a:ext cx="10515600" cy="1325563"/>
          </a:xfrm>
        </p:spPr>
        <p:txBody>
          <a:bodyPr/>
          <a:lstStyle/>
          <a:p>
            <a:r>
              <a:rPr lang="en-CA" dirty="0">
                <a:solidFill>
                  <a:srgbClr val="365673"/>
                </a:solidFill>
                <a:latin typeface="Avenir Next LT Pro Demi" panose="020B0704020202020204" pitchFamily="34" charset="0"/>
              </a:rPr>
              <a:t>Data Visualization </a:t>
            </a:r>
          </a:p>
        </p:txBody>
      </p:sp>
    </p:spTree>
    <p:extLst>
      <p:ext uri="{BB962C8B-B14F-4D97-AF65-F5344CB8AC3E}">
        <p14:creationId xmlns:p14="http://schemas.microsoft.com/office/powerpoint/2010/main" val="49701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01310-22D1-42A8-A2BD-5EFAF3CD4322}"/>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13C4206A-BB4E-4377-AEAD-524FF0792FBC}"/>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solidFill>
                <a:srgbClr val="365673"/>
              </a:solidFill>
              <a:latin typeface="Avenir Next LT Pro Demi" panose="020B0704020202020204" pitchFamily="34" charset="0"/>
            </a:endParaRPr>
          </a:p>
        </p:txBody>
      </p:sp>
      <p:sp>
        <p:nvSpPr>
          <p:cNvPr id="7" name="TextBox 6">
            <a:extLst>
              <a:ext uri="{FF2B5EF4-FFF2-40B4-BE49-F238E27FC236}">
                <a16:creationId xmlns:a16="http://schemas.microsoft.com/office/drawing/2014/main" id="{09B42E35-472B-4319-A3A4-5626F68D595D}"/>
              </a:ext>
            </a:extLst>
          </p:cNvPr>
          <p:cNvSpPr txBox="1"/>
          <p:nvPr/>
        </p:nvSpPr>
        <p:spPr>
          <a:xfrm>
            <a:off x="474132" y="2197894"/>
            <a:ext cx="10783147" cy="1969770"/>
          </a:xfrm>
          <a:prstGeom prst="rect">
            <a:avLst/>
          </a:prstGeom>
          <a:noFill/>
        </p:spPr>
        <p:txBody>
          <a:bodyPr wrap="square">
            <a:spAutoFit/>
          </a:bodyPr>
          <a:lstStyle/>
          <a:p>
            <a:r>
              <a:rPr lang="en-CA" sz="3200" i="1" dirty="0">
                <a:solidFill>
                  <a:srgbClr val="365673"/>
                </a:solidFill>
                <a:latin typeface="Avenir Next LT Pro Demi" panose="020B0704020202020204" pitchFamily="34" charset="0"/>
              </a:rPr>
              <a:t>Doing more with housing data we already have: “work-around” responses to pressing decision-maker questions </a:t>
            </a:r>
          </a:p>
          <a:p>
            <a:endParaRPr lang="en-CA" sz="2000" dirty="0">
              <a:latin typeface="Avenir Next LT Pro Light" panose="020B0304020202020204" pitchFamily="34" charset="0"/>
            </a:endParaRPr>
          </a:p>
          <a:p>
            <a:r>
              <a:rPr lang="en-CA" sz="2000" dirty="0">
                <a:latin typeface="Avenir Next LT Pro Light" panose="020B0304020202020204" pitchFamily="34" charset="0"/>
              </a:rPr>
              <a:t>Presented by David </a:t>
            </a:r>
            <a:r>
              <a:rPr lang="en-CA" sz="2000" dirty="0" err="1">
                <a:latin typeface="Avenir Next LT Pro Light" panose="020B0304020202020204" pitchFamily="34" charset="0"/>
              </a:rPr>
              <a:t>Crenna</a:t>
            </a:r>
            <a:r>
              <a:rPr lang="en-CA" sz="2000" dirty="0">
                <a:latin typeface="Avenir Next LT Pro Light" panose="020B0304020202020204" pitchFamily="34" charset="0"/>
              </a:rPr>
              <a:t>, PhD </a:t>
            </a:r>
          </a:p>
          <a:p>
            <a:pPr marL="457200" indent="-457200">
              <a:buFont typeface="+mj-lt"/>
              <a:buAutoNum type="arabicPeriod"/>
            </a:pPr>
            <a:endParaRPr lang="en-CA" sz="1800" i="1" dirty="0">
              <a:latin typeface="Avenir Next LT Pro Light" panose="020B0304020202020204" pitchFamily="34" charset="0"/>
            </a:endParaRPr>
          </a:p>
        </p:txBody>
      </p:sp>
    </p:spTree>
    <p:extLst>
      <p:ext uri="{BB962C8B-B14F-4D97-AF65-F5344CB8AC3E}">
        <p14:creationId xmlns:p14="http://schemas.microsoft.com/office/powerpoint/2010/main" val="253151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9510</TotalTime>
  <Words>539</Words>
  <Application>Microsoft Office PowerPoint</Application>
  <PresentationFormat>Widescreen</PresentationFormat>
  <Paragraphs>110</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vt:lpstr>
      <vt:lpstr>Abadi Extra Light</vt:lpstr>
      <vt:lpstr>Arial</vt:lpstr>
      <vt:lpstr>Avenir Next LT Pro Demi</vt:lpstr>
      <vt:lpstr>Avenir Next LT Pro Light</vt:lpstr>
      <vt:lpstr>Calibri</vt:lpstr>
      <vt:lpstr>Calibri Light</vt:lpstr>
      <vt:lpstr>Office Theme</vt:lpstr>
      <vt:lpstr>Community Decision Support Tool for Housing Issues </vt:lpstr>
      <vt:lpstr>Agenda</vt:lpstr>
      <vt:lpstr>Updates</vt:lpstr>
      <vt:lpstr>PowerPoint Presentation</vt:lpstr>
      <vt:lpstr>Objectives of today’s session </vt:lpstr>
      <vt:lpstr>Prototype Development – 5 Key Building Blocks</vt:lpstr>
      <vt:lpstr>Wheelhouse Model for Organizing Data</vt:lpstr>
      <vt:lpstr>Data Visualization </vt:lpstr>
      <vt:lpstr>PowerPoint Presentation</vt:lpstr>
      <vt:lpstr>Update from micro-labs</vt:lpstr>
      <vt:lpstr>Breakout Groups</vt:lpstr>
      <vt:lpstr>Breakout Groups</vt:lpstr>
      <vt:lpstr>PowerPoint Presentation</vt:lpstr>
      <vt:lpstr>Debrief</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Decision Support Tool for Housing Issues </dc:title>
  <dc:creator>sasha mosky</dc:creator>
  <cp:lastModifiedBy>sasha mosky</cp:lastModifiedBy>
  <cp:revision>9</cp:revision>
  <dcterms:created xsi:type="dcterms:W3CDTF">2021-11-04T20:33:54Z</dcterms:created>
  <dcterms:modified xsi:type="dcterms:W3CDTF">2021-11-17T17:40:02Z</dcterms:modified>
</cp:coreProperties>
</file>